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57"/>
  </p:notesMasterIdLst>
  <p:sldIdLst>
    <p:sldId id="256" r:id="rId2"/>
    <p:sldId id="258" r:id="rId3"/>
    <p:sldId id="259" r:id="rId4"/>
    <p:sldId id="260" r:id="rId5"/>
    <p:sldId id="309" r:id="rId6"/>
    <p:sldId id="261" r:id="rId7"/>
    <p:sldId id="301" r:id="rId8"/>
    <p:sldId id="262" r:id="rId9"/>
    <p:sldId id="263" r:id="rId10"/>
    <p:sldId id="264" r:id="rId11"/>
    <p:sldId id="302" r:id="rId12"/>
    <p:sldId id="303" r:id="rId13"/>
    <p:sldId id="304" r:id="rId14"/>
    <p:sldId id="305" r:id="rId15"/>
    <p:sldId id="306" r:id="rId16"/>
    <p:sldId id="308" r:id="rId17"/>
    <p:sldId id="307" r:id="rId18"/>
    <p:sldId id="265" r:id="rId19"/>
    <p:sldId id="266" r:id="rId20"/>
    <p:sldId id="269" r:id="rId21"/>
    <p:sldId id="267" r:id="rId22"/>
    <p:sldId id="270" r:id="rId23"/>
    <p:sldId id="271" r:id="rId24"/>
    <p:sldId id="272" r:id="rId25"/>
    <p:sldId id="273" r:id="rId26"/>
    <p:sldId id="310" r:id="rId27"/>
    <p:sldId id="274" r:id="rId28"/>
    <p:sldId id="275" r:id="rId29"/>
    <p:sldId id="276" r:id="rId30"/>
    <p:sldId id="277" r:id="rId31"/>
    <p:sldId id="278" r:id="rId32"/>
    <p:sldId id="279" r:id="rId33"/>
    <p:sldId id="280" r:id="rId34"/>
    <p:sldId id="281" r:id="rId35"/>
    <p:sldId id="282" r:id="rId36"/>
    <p:sldId id="283" r:id="rId37"/>
    <p:sldId id="284" r:id="rId38"/>
    <p:sldId id="311" r:id="rId39"/>
    <p:sldId id="312" r:id="rId40"/>
    <p:sldId id="313" r:id="rId41"/>
    <p:sldId id="288" r:id="rId42"/>
    <p:sldId id="289" r:id="rId43"/>
    <p:sldId id="314" r:id="rId44"/>
    <p:sldId id="315" r:id="rId45"/>
    <p:sldId id="316" r:id="rId46"/>
    <p:sldId id="317" r:id="rId47"/>
    <p:sldId id="290" r:id="rId48"/>
    <p:sldId id="291" r:id="rId49"/>
    <p:sldId id="292" r:id="rId50"/>
    <p:sldId id="293" r:id="rId51"/>
    <p:sldId id="294" r:id="rId52"/>
    <p:sldId id="295" r:id="rId53"/>
    <p:sldId id="296" r:id="rId54"/>
    <p:sldId id="297" r:id="rId55"/>
    <p:sldId id="29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63" autoAdjust="0"/>
    <p:restoredTop sz="63529" autoAdjust="0"/>
  </p:normalViewPr>
  <p:slideViewPr>
    <p:cSldViewPr snapToGrid="0">
      <p:cViewPr varScale="1">
        <p:scale>
          <a:sx n="51" d="100"/>
          <a:sy n="51" d="100"/>
        </p:scale>
        <p:origin x="23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E2689-82C9-4491-8D53-64B69FF03B67}"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714FF-B8DD-4C86-8A6C-413D8D8DE891}" type="slidenum">
              <a:rPr lang="en-US" smtClean="0"/>
              <a:t>‹#›</a:t>
            </a:fld>
            <a:endParaRPr lang="en-US"/>
          </a:p>
        </p:txBody>
      </p:sp>
    </p:spTree>
    <p:extLst>
      <p:ext uri="{BB962C8B-B14F-4D97-AF65-F5344CB8AC3E}">
        <p14:creationId xmlns:p14="http://schemas.microsoft.com/office/powerpoint/2010/main" val="35540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en.wikipedia.org/wiki/U.S._Highway_290" TargetMode="External"/><Relationship Id="rId3" Type="http://schemas.openxmlformats.org/officeDocument/2006/relationships/hyperlink" Target="http://en.wikipedia.org/wiki/Interstate_45" TargetMode="External"/><Relationship Id="rId7" Type="http://schemas.openxmlformats.org/officeDocument/2006/relationships/hyperlink" Target="http://en.wikipedia.org/wiki/San_Antonio,_Tex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Interstate_10" TargetMode="External"/><Relationship Id="rId5" Type="http://schemas.openxmlformats.org/officeDocument/2006/relationships/hyperlink" Target="http://en.wikipedia.org/wiki/Dallas,_Texas" TargetMode="External"/><Relationship Id="rId10" Type="http://schemas.openxmlformats.org/officeDocument/2006/relationships/hyperlink" Target="#cite_note-Gridlock_in_Houston_as_Texans_Flee-11"/><Relationship Id="rId4" Type="http://schemas.openxmlformats.org/officeDocument/2006/relationships/hyperlink" Target="http://en.wikipedia.org/wiki/Contraflow_lane_reversal" TargetMode="External"/><Relationship Id="rId9" Type="http://schemas.openxmlformats.org/officeDocument/2006/relationships/hyperlink" Target="http://en.wikipedia.org/wiki/Austin,_Texa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just do a</a:t>
            </a:r>
            <a:r>
              <a:rPr lang="en-US" baseline="0" dirty="0"/>
              <a:t>n overview of this course.</a:t>
            </a:r>
            <a:endParaRPr lang="en-US" dirty="0"/>
          </a:p>
        </p:txBody>
      </p:sp>
      <p:sp>
        <p:nvSpPr>
          <p:cNvPr id="4" name="Slide Number Placeholder 3"/>
          <p:cNvSpPr>
            <a:spLocks noGrp="1"/>
          </p:cNvSpPr>
          <p:nvPr>
            <p:ph type="sldNum" sz="quarter" idx="10"/>
          </p:nvPr>
        </p:nvSpPr>
        <p:spPr/>
        <p:txBody>
          <a:bodyPr/>
          <a:lstStyle/>
          <a:p>
            <a:fld id="{1CA714FF-B8DD-4C86-8A6C-413D8D8DE891}" type="slidenum">
              <a:rPr lang="en-US" smtClean="0"/>
              <a:t>1</a:t>
            </a:fld>
            <a:endParaRPr lang="en-US"/>
          </a:p>
        </p:txBody>
      </p:sp>
    </p:spTree>
    <p:extLst>
      <p:ext uri="{BB962C8B-B14F-4D97-AF65-F5344CB8AC3E}">
        <p14:creationId xmlns:p14="http://schemas.microsoft.com/office/powerpoint/2010/main" val="1026141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11211C2-ABF4-459E-B978-56CEF56592C2}" type="slidenum">
              <a:rPr lang="en-US" altLang="en-US" sz="1300"/>
              <a:pPr>
                <a:spcBef>
                  <a:spcPct val="0"/>
                </a:spcBef>
              </a:pPr>
              <a:t>10</a:t>
            </a:fld>
            <a:endParaRPr lang="en-US" altLang="en-US" sz="1300"/>
          </a:p>
        </p:txBody>
      </p:sp>
      <p:sp>
        <p:nvSpPr>
          <p:cNvPr id="24579" name="Rectangle 2"/>
          <p:cNvSpPr>
            <a:spLocks noGrp="1" noRot="1" noChangeAspect="1" noChangeArrowheads="1" noTextEdit="1"/>
          </p:cNvSpPr>
          <p:nvPr>
            <p:ph type="sldImg"/>
          </p:nvPr>
        </p:nvSpPr>
        <p:spPr>
          <a:xfrm>
            <a:off x="457200" y="720725"/>
            <a:ext cx="6400800" cy="360045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Why modern transportation requires ITS? </a:t>
            </a:r>
          </a:p>
          <a:p>
            <a:pPr>
              <a:buFontTx/>
              <a:buNone/>
            </a:pPr>
            <a:endParaRPr lang="en-US" altLang="en-US" dirty="0">
              <a:latin typeface="Arial" panose="020B0604020202020204" pitchFamily="34" charset="0"/>
            </a:endParaRPr>
          </a:p>
          <a:p>
            <a:pPr>
              <a:buFontTx/>
              <a:buNone/>
            </a:pPr>
            <a:r>
              <a:rPr lang="en-US" altLang="en-US" dirty="0">
                <a:latin typeface="Arial" panose="020B0604020202020204" pitchFamily="34" charset="0"/>
              </a:rPr>
              <a:t>Seattle, like many cities, is space constrained. Any new roadway infrastructure requires either destroying something that is already there or finding very expensive alternatives such as tunneling.</a:t>
            </a:r>
          </a:p>
          <a:p>
            <a:pPr>
              <a:buFontTx/>
              <a:buNone/>
            </a:pPr>
            <a:endParaRPr lang="en-US" altLang="en-US" dirty="0">
              <a:latin typeface="Arial" panose="020B0604020202020204" pitchFamily="34" charset="0"/>
            </a:endParaRPr>
          </a:p>
          <a:p>
            <a:pPr>
              <a:buFontTx/>
              <a:buNone/>
            </a:pPr>
            <a:r>
              <a:rPr lang="en-US" sz="1200" kern="1200" dirty="0">
                <a:solidFill>
                  <a:schemeClr val="tx1"/>
                </a:solidFill>
                <a:effectLst/>
                <a:latin typeface="+mn-lt"/>
                <a:ea typeface="+mn-ea"/>
                <a:cs typeface="+mn-cs"/>
              </a:rPr>
              <a:t>ITS is the often the best solution, but this will come down to that we need lots and lots of data.</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smart cities and smart transportation systems means:</a:t>
            </a:r>
          </a:p>
          <a:p>
            <a:endParaRPr lang="en-US" altLang="en-US" dirty="0">
              <a:latin typeface="Arial" panose="020B0604020202020204" pitchFamily="34" charset="0"/>
            </a:endParaRPr>
          </a:p>
          <a:p>
            <a:r>
              <a:rPr lang="en-US" altLang="en-US" dirty="0">
                <a:latin typeface="Arial" panose="020B0604020202020204" pitchFamily="34" charset="0"/>
              </a:rPr>
              <a:t>This</a:t>
            </a:r>
            <a:r>
              <a:rPr lang="en-US" altLang="en-US" baseline="0" dirty="0">
                <a:latin typeface="Arial" panose="020B0604020202020204" pitchFamily="34" charset="0"/>
              </a:rPr>
              <a:t> do require combination of knowledge from Transportation and information technology.</a:t>
            </a:r>
            <a:endParaRPr lang="en-US" altLang="en-US" dirty="0">
              <a:latin typeface="Arial" panose="020B0604020202020204" pitchFamily="34" charset="0"/>
            </a:endParaRPr>
          </a:p>
        </p:txBody>
      </p:sp>
    </p:spTree>
    <p:extLst>
      <p:ext uri="{BB962C8B-B14F-4D97-AF65-F5344CB8AC3E}">
        <p14:creationId xmlns:p14="http://schemas.microsoft.com/office/powerpoint/2010/main" val="101814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red line indicates the trend of registered vehicles; blue line indicates the trend of newly built road infrastructure; green line indicates the trend of vehicle miles traveled (VMT).</a:t>
            </a:r>
          </a:p>
          <a:p>
            <a:r>
              <a:rPr lang="en-US" altLang="zh-CN" dirty="0"/>
              <a:t>VMT and number of registered vehicles are increasing sharply, but the road construction speed increases very slowly. This implies a huge gap between travel demand and supply.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11</a:t>
            </a:fld>
            <a:endParaRPr lang="en-US"/>
          </a:p>
        </p:txBody>
      </p:sp>
    </p:spTree>
    <p:extLst>
      <p:ext uri="{BB962C8B-B14F-4D97-AF65-F5344CB8AC3E}">
        <p14:creationId xmlns:p14="http://schemas.microsoft.com/office/powerpoint/2010/main" val="200944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how can we solve the issue of demand-supply imbalance? There are typically two ways: decrease demand, and increase supply.</a:t>
            </a:r>
          </a:p>
          <a:p>
            <a:r>
              <a:rPr lang="en-US" altLang="zh-CN" dirty="0"/>
              <a:t>To decrease demand, we can reduce people’s travel desire such as congestion tolling or provide alternative means such as public transit.</a:t>
            </a:r>
          </a:p>
          <a:p>
            <a:r>
              <a:rPr lang="en-US" altLang="zh-CN" dirty="0"/>
              <a:t>To increase supply, we can construct more roads or use ITS to increase system efficiency. </a:t>
            </a:r>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12</a:t>
            </a:fld>
            <a:endParaRPr lang="en-US"/>
          </a:p>
        </p:txBody>
      </p:sp>
    </p:spTree>
    <p:extLst>
      <p:ext uri="{BB962C8B-B14F-4D97-AF65-F5344CB8AC3E}">
        <p14:creationId xmlns:p14="http://schemas.microsoft.com/office/powerpoint/2010/main" val="31867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Building new roads are not practical due to:</a:t>
            </a:r>
          </a:p>
          <a:p>
            <a:r>
              <a:rPr lang="en-US" altLang="zh-CN" dirty="0"/>
              <a:t>(1) Very costly to construct and maintain</a:t>
            </a:r>
          </a:p>
          <a:p>
            <a:r>
              <a:rPr lang="en-US" altLang="zh-CN" dirty="0"/>
              <a:t>(2) Increased supply will be diluted by more demands.  For example, if we build more lanes on a freeway, people who did not drive will be attracted to drive, and the road will become congested very soon. Therefore, it is not cost efficient to construct more facilities. </a:t>
            </a:r>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14</a:t>
            </a:fld>
            <a:endParaRPr lang="en-US"/>
          </a:p>
        </p:txBody>
      </p:sp>
    </p:spTree>
    <p:extLst>
      <p:ext uri="{BB962C8B-B14F-4D97-AF65-F5344CB8AC3E}">
        <p14:creationId xmlns:p14="http://schemas.microsoft.com/office/powerpoint/2010/main" val="42672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only solution is to increase system efficiency with technology. For example, we can use autonomous vehicles to increase road capacity by reducing vehicle headways. We can also use incident management technology to fast process vehicle accidents and divert traffic from freeway to arterial. With the mobile apps, we can provide more rich traffic information such as google maps to estimate arrival times.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15</a:t>
            </a:fld>
            <a:endParaRPr lang="en-US"/>
          </a:p>
        </p:txBody>
      </p:sp>
    </p:spTree>
    <p:extLst>
      <p:ext uri="{BB962C8B-B14F-4D97-AF65-F5344CB8AC3E}">
        <p14:creationId xmlns:p14="http://schemas.microsoft.com/office/powerpoint/2010/main" val="1316008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the above technologies, we expect the number of vehicles will be reduced by promoting public transit, VMT is reduced by tolling or telecommuting, and the efficiency of existing infrastructure will be greatly gained by ITS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16</a:t>
            </a:fld>
            <a:endParaRPr lang="en-US"/>
          </a:p>
        </p:txBody>
      </p:sp>
    </p:spTree>
    <p:extLst>
      <p:ext uri="{BB962C8B-B14F-4D97-AF65-F5344CB8AC3E}">
        <p14:creationId xmlns:p14="http://schemas.microsoft.com/office/powerpoint/2010/main" val="59266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the result of introducing ITS technologies, the adverse effects of special events, weather, work zones and incidents will be mitigated, and thus increase highway capacity.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17</a:t>
            </a:fld>
            <a:endParaRPr lang="en-US"/>
          </a:p>
        </p:txBody>
      </p:sp>
    </p:spTree>
    <p:extLst>
      <p:ext uri="{BB962C8B-B14F-4D97-AF65-F5344CB8AC3E}">
        <p14:creationId xmlns:p14="http://schemas.microsoft.com/office/powerpoint/2010/main" val="202107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36585AC-7682-4AF2-86D0-3F294471019B}" type="slidenum">
              <a:rPr lang="en-US" altLang="en-US" sz="1300"/>
              <a:pPr>
                <a:spcBef>
                  <a:spcPct val="0"/>
                </a:spcBef>
              </a:pPr>
              <a:t>18</a:t>
            </a:fld>
            <a:endParaRPr lang="en-US" altLang="en-US" sz="1300"/>
          </a:p>
        </p:txBody>
      </p:sp>
      <p:sp>
        <p:nvSpPr>
          <p:cNvPr id="26627" name="Rectangle 2"/>
          <p:cNvSpPr>
            <a:spLocks noGrp="1" noRot="1" noChangeAspect="1" noChangeArrowheads="1" noTextEdit="1"/>
          </p:cNvSpPr>
          <p:nvPr>
            <p:ph type="sldImg"/>
          </p:nvPr>
        </p:nvSpPr>
        <p:spPr>
          <a:xfrm>
            <a:off x="455613" y="719138"/>
            <a:ext cx="6400800" cy="3600450"/>
          </a:xfrm>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What can</a:t>
            </a:r>
            <a:r>
              <a:rPr lang="en-US" altLang="en-US" baseline="0" dirty="0">
                <a:latin typeface="Arial" panose="020B0604020202020204" pitchFamily="34" charset="0"/>
              </a:rPr>
              <a:t> we do with the data (520 example)</a:t>
            </a:r>
            <a:r>
              <a:rPr lang="en-US" altLang="en-US" dirty="0">
                <a:latin typeface="Arial" panose="020B0604020202020204" pitchFamily="34" charset="0"/>
              </a:rPr>
              <a:t>:</a:t>
            </a:r>
          </a:p>
          <a:p>
            <a:pPr marL="171450" indent="-171450">
              <a:buFont typeface="Arial" panose="020B0604020202020204" pitchFamily="34" charset="0"/>
              <a:buChar char="•"/>
            </a:pPr>
            <a:r>
              <a:rPr lang="en-US" altLang="en-US" dirty="0">
                <a:latin typeface="Arial" panose="020B0604020202020204" pitchFamily="34" charset="0"/>
              </a:rPr>
              <a:t>Measure performance – performance</a:t>
            </a:r>
            <a:r>
              <a:rPr lang="en-US" altLang="en-US" baseline="0" dirty="0">
                <a:latin typeface="Arial" panose="020B0604020202020204" pitchFamily="34" charset="0"/>
              </a:rPr>
              <a:t> report (daily/annual)</a:t>
            </a:r>
            <a:endParaRPr lang="en-US" altLang="en-US" dirty="0">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latin typeface="Arial" panose="020B0604020202020204" pitchFamily="34" charset="0"/>
              </a:rPr>
              <a:t>Dynamic</a:t>
            </a:r>
            <a:r>
              <a:rPr lang="en-US" altLang="en-US" baseline="0" dirty="0">
                <a:latin typeface="Arial" panose="020B0604020202020204" pitchFamily="34" charset="0"/>
              </a:rPr>
              <a:t> tolling system to m</a:t>
            </a:r>
            <a:r>
              <a:rPr lang="en-US" altLang="en-US" dirty="0">
                <a:latin typeface="Arial" panose="020B0604020202020204" pitchFamily="34" charset="0"/>
              </a:rPr>
              <a:t>anage demand/optimize control strategies</a:t>
            </a:r>
          </a:p>
          <a:p>
            <a:endParaRPr lang="en-US" altLang="en-US" dirty="0">
              <a:latin typeface="Arial" panose="020B0604020202020204" pitchFamily="34" charset="0"/>
            </a:endParaRPr>
          </a:p>
          <a:p>
            <a:r>
              <a:rPr lang="en-US" altLang="en-US" dirty="0">
                <a:latin typeface="Arial" panose="020B0604020202020204" pitchFamily="34" charset="0"/>
              </a:rPr>
              <a:t>What is the current status of our </a:t>
            </a:r>
            <a:r>
              <a:rPr lang="en-US" altLang="en-US" baseline="0" dirty="0">
                <a:latin typeface="Arial" panose="020B0604020202020204" pitchFamily="34" charset="0"/>
              </a:rPr>
              <a:t>data work?</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2012 National traffic signal report card (maybe read in </a:t>
            </a:r>
            <a:r>
              <a:rPr lang="en-US" altLang="en-US" dirty="0" err="1">
                <a:latin typeface="Arial" panose="020B0604020202020204" pitchFamily="34" charset="0"/>
              </a:rPr>
              <a:t>Yinhai’s</a:t>
            </a:r>
            <a:r>
              <a:rPr lang="en-US" altLang="en-US" dirty="0">
                <a:latin typeface="Arial" panose="020B0604020202020204" pitchFamily="34" charset="0"/>
              </a:rPr>
              <a:t> operations class?) gives the nation an F in Traffic Monitoring and data collection. </a:t>
            </a:r>
          </a:p>
          <a:p>
            <a:endParaRPr lang="en-US" altLang="en-US" dirty="0">
              <a:latin typeface="Arial" panose="020B0604020202020204" pitchFamily="34" charset="0"/>
            </a:endParaRPr>
          </a:p>
          <a:p>
            <a:r>
              <a:rPr lang="en-US" altLang="en-US" dirty="0">
                <a:latin typeface="Arial" panose="020B0604020202020204" pitchFamily="34" charset="0"/>
              </a:rPr>
              <a:t>This grade is not due to hardware or software limitations, rather it is due to mishandling and a general lack of interest or capacity to maintain, quality check, and apply available data.</a:t>
            </a:r>
          </a:p>
          <a:p>
            <a:endParaRPr lang="en-US" altLang="en-US" dirty="0">
              <a:latin typeface="Arial" panose="020B0604020202020204" pitchFamily="34" charset="0"/>
            </a:endParaRPr>
          </a:p>
          <a:p>
            <a:r>
              <a:rPr lang="en-US" altLang="en-US" dirty="0">
                <a:latin typeface="Arial" panose="020B0604020202020204" pitchFamily="34" charset="0"/>
              </a:rPr>
              <a:t>Note</a:t>
            </a:r>
            <a:r>
              <a:rPr lang="en-US" altLang="en-US" baseline="0" dirty="0">
                <a:latin typeface="Arial" panose="020B0604020202020204" pitchFamily="34" charset="0"/>
              </a:rPr>
              <a:t> that this is already 10 years passed the workforce challenge article which emphasized the importance of data knowledge.</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This is also where this class comes in.</a:t>
            </a:r>
          </a:p>
        </p:txBody>
      </p:sp>
    </p:spTree>
    <p:extLst>
      <p:ext uri="{BB962C8B-B14F-4D97-AF65-F5344CB8AC3E}">
        <p14:creationId xmlns:p14="http://schemas.microsoft.com/office/powerpoint/2010/main" val="372145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42CD55-6EEE-48A5-920F-8D46501F1CE1}" type="slidenum">
              <a:rPr lang="en-US" altLang="en-US" sz="1300"/>
              <a:pPr>
                <a:spcBef>
                  <a:spcPct val="0"/>
                </a:spcBef>
              </a:pPr>
              <a:t>19</a:t>
            </a:fld>
            <a:endParaRPr lang="en-US" altLang="en-US" sz="1300"/>
          </a:p>
        </p:txBody>
      </p:sp>
      <p:sp>
        <p:nvSpPr>
          <p:cNvPr id="28675" name="Rectangle 2"/>
          <p:cNvSpPr>
            <a:spLocks noGrp="1" noRot="1" noChangeAspect="1" noChangeArrowheads="1" noTextEdit="1"/>
          </p:cNvSpPr>
          <p:nvPr>
            <p:ph type="sldImg"/>
          </p:nvPr>
        </p:nvSpPr>
        <p:spPr>
          <a:xfrm>
            <a:off x="457200" y="720725"/>
            <a:ext cx="6400800" cy="3600450"/>
          </a:xfrm>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Although this class will mostly focusing on data management and analysis of vehicular/ground</a:t>
            </a:r>
            <a:r>
              <a:rPr lang="en-US" altLang="en-US" b="0" baseline="0" dirty="0">
                <a:solidFill>
                  <a:srgbClr val="339966"/>
                </a:solidFill>
                <a:latin typeface="Arial" panose="020B0604020202020204" pitchFamily="34" charset="0"/>
                <a:cs typeface="Times New Roman" panose="02020603050405020304" pitchFamily="18" charset="0"/>
              </a:rPr>
              <a:t> transportation, here I do want to mention some e</a:t>
            </a:r>
            <a:r>
              <a:rPr lang="en-US" altLang="en-US" b="0" dirty="0">
                <a:solidFill>
                  <a:srgbClr val="339966"/>
                </a:solidFill>
                <a:latin typeface="Arial" panose="020B0604020202020204" pitchFamily="34" charset="0"/>
                <a:cs typeface="Times New Roman" panose="02020603050405020304" pitchFamily="18" charset="0"/>
              </a:rPr>
              <a:t>xamples of how transportation data can be used for different travel modes.</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marL="171450" indent="-171450" algn="just">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Maritime shipping. We need data to insure continued chain of possession for shipping containers, and</a:t>
            </a:r>
            <a:r>
              <a:rPr lang="en-US" altLang="en-US" b="0" baseline="0" dirty="0">
                <a:solidFill>
                  <a:srgbClr val="339966"/>
                </a:solidFill>
                <a:latin typeface="Arial" panose="020B0604020202020204" pitchFamily="34" charset="0"/>
                <a:cs typeface="Times New Roman" panose="02020603050405020304" pitchFamily="18" charset="0"/>
              </a:rPr>
              <a:t> analyze </a:t>
            </a:r>
            <a:r>
              <a:rPr lang="en-US" altLang="en-US" b="0" dirty="0">
                <a:solidFill>
                  <a:srgbClr val="339966"/>
                </a:solidFill>
                <a:latin typeface="Arial" panose="020B0604020202020204" pitchFamily="34" charset="0"/>
                <a:cs typeface="Times New Roman" panose="02020603050405020304" pitchFamily="18" charset="0"/>
              </a:rPr>
              <a:t>risk on freight flows.</a:t>
            </a:r>
            <a:r>
              <a:rPr lang="en-US" altLang="en-US" b="0" baseline="0" dirty="0">
                <a:solidFill>
                  <a:srgbClr val="339966"/>
                </a:solidFill>
                <a:latin typeface="Arial" panose="020B0604020202020204" pitchFamily="34" charset="0"/>
                <a:cs typeface="Times New Roman" panose="02020603050405020304" pitchFamily="18" charset="0"/>
              </a:rPr>
              <a:t> So that</a:t>
            </a:r>
            <a:r>
              <a:rPr lang="en-US" altLang="en-US" b="0" dirty="0">
                <a:solidFill>
                  <a:srgbClr val="339966"/>
                </a:solidFill>
                <a:latin typeface="Arial" panose="020B0604020202020204" pitchFamily="34" charset="0"/>
                <a:cs typeface="Times New Roman" panose="02020603050405020304" pitchFamily="18" charset="0"/>
              </a:rPr>
              <a:t> shipping companies can plan for charters and identify risks (i.e., points where a ship may end up running with little cargo).</a:t>
            </a:r>
          </a:p>
          <a:p>
            <a:pPr marL="171450" indent="-171450" algn="just">
              <a:buFont typeface="Arial" panose="020B0604020202020204" pitchFamily="34" charset="0"/>
              <a:buChar char="•"/>
            </a:pPr>
            <a:endParaRPr lang="en-US" altLang="en-US" b="0" dirty="0">
              <a:solidFill>
                <a:srgbClr val="339966"/>
              </a:solidFill>
              <a:latin typeface="Arial" panose="020B0604020202020204" pitchFamily="34" charset="0"/>
              <a:cs typeface="Times New Roman" panose="02020603050405020304" pitchFamily="18" charset="0"/>
            </a:endParaRPr>
          </a:p>
          <a:p>
            <a:pPr marL="171450" indent="-171450" algn="just">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Similar system is required for air transport.</a:t>
            </a:r>
            <a:r>
              <a:rPr lang="en-US" altLang="en-US" b="0" baseline="0" dirty="0">
                <a:solidFill>
                  <a:srgbClr val="339966"/>
                </a:solidFill>
                <a:latin typeface="Arial" panose="020B0604020202020204" pitchFamily="34" charset="0"/>
                <a:cs typeface="Times New Roman" panose="02020603050405020304" pitchFamily="18" charset="0"/>
              </a:rPr>
              <a:t> Manage flights/passengers at airports to avoid delay/cost. This is extremely important considering air transport is highly unpredictable because of its nature.</a:t>
            </a:r>
            <a:endParaRPr lang="en-US" altLang="en-US" b="0" dirty="0">
              <a:solidFill>
                <a:srgbClr val="339966"/>
              </a:solidFill>
              <a:latin typeface="Arial" panose="020B0604020202020204" pitchFamily="34" charset="0"/>
              <a:cs typeface="Times New Roman" panose="02020603050405020304" pitchFamily="18" charset="0"/>
            </a:endParaRPr>
          </a:p>
          <a:p>
            <a:pPr marL="0" indent="0" algn="just">
              <a:buFont typeface="Arial" panose="020B0604020202020204" pitchFamily="34" charset="0"/>
              <a:buNone/>
            </a:pPr>
            <a:endParaRPr lang="en-US" altLang="en-US" b="0" dirty="0">
              <a:solidFill>
                <a:srgbClr val="339966"/>
              </a:solidFill>
              <a:latin typeface="Arial" panose="020B0604020202020204" pitchFamily="34" charset="0"/>
              <a:cs typeface="Times New Roman" panose="02020603050405020304" pitchFamily="18" charset="0"/>
            </a:endParaRPr>
          </a:p>
          <a:p>
            <a:pPr marL="0" indent="0" algn="just">
              <a:buFont typeface="Arial" panose="020B0604020202020204" pitchFamily="34" charset="0"/>
              <a:buNone/>
            </a:pPr>
            <a:r>
              <a:rPr lang="en-US" altLang="en-US" b="0" dirty="0">
                <a:solidFill>
                  <a:srgbClr val="339966"/>
                </a:solidFill>
                <a:latin typeface="Arial" panose="020B0604020202020204" pitchFamily="34" charset="0"/>
                <a:cs typeface="Times New Roman" panose="02020603050405020304" pitchFamily="18" charset="0"/>
              </a:rPr>
              <a:t>A typical transportation data application is the logistics and planning system used</a:t>
            </a:r>
            <a:r>
              <a:rPr lang="en-US" altLang="en-US" b="0" baseline="0" dirty="0">
                <a:solidFill>
                  <a:srgbClr val="339966"/>
                </a:solidFill>
                <a:latin typeface="Arial" panose="020B0604020202020204" pitchFamily="34" charset="0"/>
                <a:cs typeface="Times New Roman" panose="02020603050405020304" pitchFamily="18" charset="0"/>
              </a:rPr>
              <a:t> by UPS</a:t>
            </a:r>
            <a:endParaRPr lang="en-US" altLang="en-US" b="0" dirty="0">
              <a:solidFill>
                <a:srgbClr val="339966"/>
              </a:solidFill>
              <a:latin typeface="Arial" panose="020B0604020202020204" pitchFamily="34" charset="0"/>
              <a:cs typeface="Times New Roman" panose="02020603050405020304" pitchFamily="18" charset="0"/>
            </a:endParaRPr>
          </a:p>
          <a:p>
            <a:pPr marL="0" indent="0" algn="just">
              <a:buFont typeface="Arial" panose="020B0604020202020204" pitchFamily="34" charset="0"/>
              <a:buNone/>
            </a:pPr>
            <a:endParaRPr lang="en-US" altLang="en-US" b="0" dirty="0">
              <a:solidFill>
                <a:srgbClr val="339966"/>
              </a:solidFill>
              <a:latin typeface="Arial" panose="020B0604020202020204" pitchFamily="34" charset="0"/>
              <a:cs typeface="Times New Roman" panose="02020603050405020304" pitchFamily="18" charset="0"/>
            </a:endParaRPr>
          </a:p>
          <a:p>
            <a:pPr marL="171450" indent="-171450">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UPS is currently working on a system that combines driver, 101,000 delivery vehicle fleet, and customer data into a mathematical model that will be used to craft optimal routes for drivers to take. The purpose of the system is to improve operating efficiency, but will also have the result of reducing fuel consumption and emissions. While the system will not be fully deployed until 2017, the current implementation is expected to save 1.5 million gallons of fuel by the end of this year. One early objective of the system is to find routes with minimal left turns, which typically involve more idling/wait time. This is a great example of big data analytics in transportation and logistics. </a:t>
            </a:r>
          </a:p>
          <a:p>
            <a:pPr marL="171450" indent="-171450">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To get a rough idea about how complicated</a:t>
            </a:r>
            <a:r>
              <a:rPr lang="en-US" altLang="en-US" b="0" baseline="0" dirty="0">
                <a:solidFill>
                  <a:srgbClr val="339966"/>
                </a:solidFill>
                <a:latin typeface="Arial" panose="020B0604020202020204" pitchFamily="34" charset="0"/>
                <a:cs typeface="Times New Roman" panose="02020603050405020304" pitchFamily="18" charset="0"/>
              </a:rPr>
              <a:t> the routing problem can be. One single UPS driver will have an average of 120 daily deliveries. </a:t>
            </a:r>
            <a:r>
              <a:rPr lang="en-US" altLang="en-US" b="0" dirty="0">
                <a:latin typeface="Arial" panose="020B0604020202020204" pitchFamily="34" charset="0"/>
              </a:rPr>
              <a:t>The number of all route combinations of a single drive can</a:t>
            </a:r>
            <a:r>
              <a:rPr lang="en-US" altLang="en-US" b="0" baseline="0" dirty="0">
                <a:latin typeface="Arial" panose="020B0604020202020204" pitchFamily="34" charset="0"/>
              </a:rPr>
              <a:t> make</a:t>
            </a:r>
            <a:r>
              <a:rPr lang="en-US" altLang="en-US" b="0" dirty="0">
                <a:latin typeface="Arial" panose="020B0604020202020204" pitchFamily="34" charset="0"/>
              </a:rPr>
              <a:t> a number far greater than the number of nanoseconds the earth has existed. </a:t>
            </a:r>
            <a:r>
              <a:rPr lang="en-US" altLang="en-US" b="0" i="1" dirty="0">
                <a:latin typeface="Arial" panose="020B0604020202020204" pitchFamily="34" charset="0"/>
              </a:rPr>
              <a:t>(source: UPS Speeds ORION Deployment And Takes Routing Optimization To New Heights, Press Release Atlanta, October 30, 2013)</a:t>
            </a:r>
          </a:p>
        </p:txBody>
      </p:sp>
    </p:spTree>
    <p:extLst>
      <p:ext uri="{BB962C8B-B14F-4D97-AF65-F5344CB8AC3E}">
        <p14:creationId xmlns:p14="http://schemas.microsoft.com/office/powerpoint/2010/main" val="2442469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8646AB-6B96-470E-BCB7-FAE174071378}" type="slidenum">
              <a:rPr lang="en-US" altLang="en-US" sz="1300"/>
              <a:pPr>
                <a:spcBef>
                  <a:spcPct val="0"/>
                </a:spcBef>
              </a:pPr>
              <a:t>20</a:t>
            </a:fld>
            <a:endParaRPr lang="en-US" altLang="en-US" sz="1300"/>
          </a:p>
        </p:txBody>
      </p:sp>
      <p:sp>
        <p:nvSpPr>
          <p:cNvPr id="34819" name="Rectangle 2"/>
          <p:cNvSpPr>
            <a:spLocks noGrp="1" noRot="1" noChangeAspect="1" noChangeArrowheads="1" noTextEdit="1"/>
          </p:cNvSpPr>
          <p:nvPr>
            <p:ph type="sldImg"/>
          </p:nvPr>
        </p:nvSpPr>
        <p:spPr>
          <a:xfrm>
            <a:off x="457200" y="720725"/>
            <a:ext cx="6400800" cy="360045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 great example of how transportation data can be applied.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Hurricane Rita was headed to the Gulf coast, engineers were able to determine that there was no way the evacuation could be completed in time without drastic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the governor of Texas (Rick Perry) and the State DOT implemented a contra lane reversal, in which all lanes on several interstates were used to serve vehicles leaving the city of Galveston. It was the biggest mass evacuation in US history.</a:t>
            </a:r>
            <a:endParaRPr lang="en-US" altLang="en-US" b="1"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Left Picture: Evacuees on </a:t>
            </a:r>
            <a:r>
              <a:rPr lang="en-US" altLang="en-US" dirty="0">
                <a:latin typeface="Arial" panose="020B0604020202020204" pitchFamily="34" charset="0"/>
                <a:hlinkClick r:id="rId3" action="ppaction://hlinkfile" tooltip="Interstate 45"/>
              </a:rPr>
              <a:t>Interstate 45</a:t>
            </a:r>
            <a:r>
              <a:rPr lang="en-US" altLang="en-US" dirty="0">
                <a:latin typeface="Arial" panose="020B0604020202020204" pitchFamily="34" charset="0"/>
              </a:rPr>
              <a:t> leaving Galveston on September 21.</a:t>
            </a:r>
          </a:p>
          <a:p>
            <a:endParaRPr lang="en-US" altLang="en-US" dirty="0">
              <a:latin typeface="Arial" panose="020B0604020202020204" pitchFamily="34" charset="0"/>
            </a:endParaRPr>
          </a:p>
          <a:p>
            <a:r>
              <a:rPr lang="en-US" altLang="en-US" dirty="0">
                <a:latin typeface="Arial" panose="020B0604020202020204" pitchFamily="34" charset="0"/>
              </a:rPr>
              <a:t>On September 22, Governor Perry and the Texas Department of Transportation implemented a </a:t>
            </a:r>
            <a:r>
              <a:rPr lang="en-US" altLang="en-US" dirty="0">
                <a:latin typeface="Arial" panose="020B0604020202020204" pitchFamily="34" charset="0"/>
                <a:hlinkClick r:id="rId4" action="ppaction://hlinkfile" tooltip="Contraflow lane reversal"/>
              </a:rPr>
              <a:t>contraflow lane reversal</a:t>
            </a:r>
            <a:r>
              <a:rPr lang="en-US" altLang="en-US" dirty="0">
                <a:latin typeface="Arial" panose="020B0604020202020204" pitchFamily="34" charset="0"/>
              </a:rPr>
              <a:t> on </a:t>
            </a:r>
            <a:r>
              <a:rPr lang="en-US" altLang="en-US" dirty="0">
                <a:latin typeface="Arial" panose="020B0604020202020204" pitchFamily="34" charset="0"/>
                <a:hlinkClick r:id="rId3" action="ppaction://hlinkfile" tooltip="Interstate 45"/>
              </a:rPr>
              <a:t>Interstate 45</a:t>
            </a:r>
            <a:r>
              <a:rPr lang="en-US" altLang="en-US" dirty="0">
                <a:latin typeface="Arial" panose="020B0604020202020204" pitchFamily="34" charset="0"/>
              </a:rPr>
              <a:t> north towards </a:t>
            </a:r>
            <a:r>
              <a:rPr lang="en-US" altLang="en-US" dirty="0">
                <a:latin typeface="Arial" panose="020B0604020202020204" pitchFamily="34" charset="0"/>
                <a:hlinkClick r:id="rId5" action="ppaction://hlinkfile" tooltip="Dallas, Texas"/>
              </a:rPr>
              <a:t>Dallas</a:t>
            </a:r>
            <a:r>
              <a:rPr lang="en-US" altLang="en-US" dirty="0">
                <a:latin typeface="Arial" panose="020B0604020202020204" pitchFamily="34" charset="0"/>
              </a:rPr>
              <a:t>, on </a:t>
            </a:r>
            <a:r>
              <a:rPr lang="en-US" altLang="en-US" dirty="0">
                <a:latin typeface="Arial" panose="020B0604020202020204" pitchFamily="34" charset="0"/>
                <a:hlinkClick r:id="rId6" action="ppaction://hlinkfile" tooltip="Interstate 10"/>
              </a:rPr>
              <a:t>Interstate 10</a:t>
            </a:r>
            <a:r>
              <a:rPr lang="en-US" altLang="en-US" dirty="0">
                <a:latin typeface="Arial" panose="020B0604020202020204" pitchFamily="34" charset="0"/>
              </a:rPr>
              <a:t> west towards </a:t>
            </a:r>
            <a:r>
              <a:rPr lang="en-US" altLang="en-US" dirty="0">
                <a:latin typeface="Arial" panose="020B0604020202020204" pitchFamily="34" charset="0"/>
                <a:hlinkClick r:id="rId7" action="ppaction://hlinkfile" tooltip="San Antonio, Texas"/>
              </a:rPr>
              <a:t>San Antonio</a:t>
            </a:r>
            <a:r>
              <a:rPr lang="en-US" altLang="en-US" dirty="0">
                <a:latin typeface="Arial" panose="020B0604020202020204" pitchFamily="34" charset="0"/>
              </a:rPr>
              <a:t>, </a:t>
            </a:r>
            <a:r>
              <a:rPr lang="en-US" altLang="en-US" dirty="0">
                <a:latin typeface="Arial" panose="020B0604020202020204" pitchFamily="34" charset="0"/>
                <a:hlinkClick r:id="rId8" action="ppaction://hlinkfile" tooltip="U.S. Highway 290"/>
              </a:rPr>
              <a:t>U.S. Highway 290</a:t>
            </a:r>
            <a:r>
              <a:rPr lang="en-US" altLang="en-US" dirty="0">
                <a:latin typeface="Arial" panose="020B0604020202020204" pitchFamily="34" charset="0"/>
              </a:rPr>
              <a:t> northwest to </a:t>
            </a:r>
            <a:r>
              <a:rPr lang="en-US" altLang="en-US" dirty="0">
                <a:latin typeface="Arial" panose="020B0604020202020204" pitchFamily="34" charset="0"/>
                <a:hlinkClick r:id="rId9" action="ppaction://hlinkfile" tooltip="Austin, Texas"/>
              </a:rPr>
              <a:t>Austin</a:t>
            </a:r>
            <a:r>
              <a:rPr lang="en-US" altLang="en-US" dirty="0">
                <a:latin typeface="Arial" panose="020B0604020202020204" pitchFamily="34" charset="0"/>
              </a:rPr>
              <a:t>.</a:t>
            </a:r>
            <a:r>
              <a:rPr lang="en-US" altLang="en-US" baseline="30000" dirty="0">
                <a:latin typeface="Arial" panose="020B0604020202020204" pitchFamily="34" charset="0"/>
                <a:hlinkClick r:id="rId10" action="ppaction://hlinkfile"/>
              </a:rPr>
              <a:t>[12]</a:t>
            </a:r>
            <a:endParaRPr lang="en-US" altLang="en-US" dirty="0">
              <a:latin typeface="Arial" panose="020B0604020202020204" pitchFamily="34" charset="0"/>
            </a:endParaRPr>
          </a:p>
        </p:txBody>
      </p:sp>
    </p:spTree>
    <p:extLst>
      <p:ext uri="{BB962C8B-B14F-4D97-AF65-F5344CB8AC3E}">
        <p14:creationId xmlns:p14="http://schemas.microsoft.com/office/powerpoint/2010/main" val="241913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5BC94DB-F98B-4B65-A997-383292CB8195}" type="slidenum">
              <a:rPr lang="en-US" altLang="en-US" sz="1300"/>
              <a:pPr>
                <a:spcBef>
                  <a:spcPct val="0"/>
                </a:spcBef>
              </a:pPr>
              <a:t>2</a:t>
            </a:fld>
            <a:endParaRPr lang="en-US" altLang="en-US" sz="1300"/>
          </a:p>
        </p:txBody>
      </p:sp>
      <p:sp>
        <p:nvSpPr>
          <p:cNvPr id="10243" name="Rectangle 2"/>
          <p:cNvSpPr>
            <a:spLocks noGrp="1" noRot="1" noChangeAspect="1" noChangeArrowheads="1" noTextEdit="1"/>
          </p:cNvSpPr>
          <p:nvPr>
            <p:ph type="sldImg"/>
          </p:nvPr>
        </p:nvSpPr>
        <p:spPr>
          <a:xfrm>
            <a:off x="457200" y="720725"/>
            <a:ext cx="6400800" cy="3600450"/>
          </a:xfr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49585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C6C2E8F-1DC1-4F3D-9CDA-C99FD6032265}" type="slidenum">
              <a:rPr lang="en-US" altLang="en-US" sz="1300"/>
              <a:pPr>
                <a:spcBef>
                  <a:spcPct val="0"/>
                </a:spcBef>
              </a:pPr>
              <a:t>21</a:t>
            </a:fld>
            <a:endParaRPr lang="en-US" altLang="en-US" sz="1300"/>
          </a:p>
        </p:txBody>
      </p:sp>
      <p:sp>
        <p:nvSpPr>
          <p:cNvPr id="30723" name="Rectangle 2"/>
          <p:cNvSpPr>
            <a:spLocks noGrp="1" noRot="1" noChangeAspect="1" noChangeArrowheads="1" noTextEdit="1"/>
          </p:cNvSpPr>
          <p:nvPr>
            <p:ph type="sldImg"/>
          </p:nvPr>
        </p:nvSpPr>
        <p:spPr>
          <a:xfrm>
            <a:off x="455613" y="719138"/>
            <a:ext cx="6400800" cy="3600450"/>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is showing what we are doing with advanced traveler information systems (ATIS). </a:t>
            </a:r>
          </a:p>
          <a:p>
            <a:endParaRPr lang="en-US" altLang="en-US" dirty="0">
              <a:latin typeface="Arial" panose="020B0604020202020204" pitchFamily="34" charset="0"/>
            </a:endParaRPr>
          </a:p>
          <a:p>
            <a:r>
              <a:rPr lang="en-US" altLang="en-US" dirty="0">
                <a:latin typeface="Arial" panose="020B0604020202020204" pitchFamily="34" charset="0"/>
              </a:rPr>
              <a:t>As an example, traffic map</a:t>
            </a:r>
            <a:r>
              <a:rPr lang="en-US" altLang="en-US" baseline="0" dirty="0">
                <a:latin typeface="Arial" panose="020B0604020202020204" pitchFamily="34" charset="0"/>
              </a:rPr>
              <a:t> on WSDOT website is presented here</a:t>
            </a:r>
            <a:r>
              <a:rPr lang="en-US" altLang="en-US" dirty="0">
                <a:latin typeface="Arial" panose="020B0604020202020204" pitchFamily="34" charset="0"/>
              </a:rPr>
              <a:t>.</a:t>
            </a:r>
          </a:p>
          <a:p>
            <a:r>
              <a:rPr lang="en-US" altLang="en-US" dirty="0">
                <a:latin typeface="Arial" panose="020B0604020202020204" pitchFamily="34" charset="0"/>
              </a:rPr>
              <a:t>Basically, we can know large-area traffic condition through the flow map, where different colors showing speed in different ranges. </a:t>
            </a:r>
          </a:p>
          <a:p>
            <a:r>
              <a:rPr lang="en-US" altLang="en-US" dirty="0">
                <a:latin typeface="Arial" panose="020B0604020202020204" pitchFamily="34" charset="0"/>
              </a:rPr>
              <a:t>Details of specific locations are available from video images from</a:t>
            </a:r>
            <a:r>
              <a:rPr lang="en-US" altLang="en-US" baseline="0" dirty="0">
                <a:latin typeface="Arial" panose="020B0604020202020204" pitchFamily="34" charset="0"/>
              </a:rPr>
              <a:t> </a:t>
            </a:r>
            <a:r>
              <a:rPr lang="en-US" altLang="en-US" dirty="0">
                <a:latin typeface="Arial" panose="020B0604020202020204" pitchFamily="34" charset="0"/>
              </a:rPr>
              <a:t>surveillance cameras.   </a:t>
            </a:r>
          </a:p>
          <a:p>
            <a:endParaRPr lang="en-US" altLang="en-US" dirty="0">
              <a:latin typeface="Arial" panose="020B0604020202020204" pitchFamily="34" charset="0"/>
            </a:endParaRPr>
          </a:p>
          <a:p>
            <a:r>
              <a:rPr lang="en-US" altLang="en-US" dirty="0">
                <a:latin typeface="Arial" panose="020B0604020202020204" pitchFamily="34" charset="0"/>
              </a:rPr>
              <a:t>Google</a:t>
            </a:r>
            <a:r>
              <a:rPr lang="en-US" altLang="en-US" baseline="0" dirty="0">
                <a:latin typeface="Arial" panose="020B0604020202020204" pitchFamily="34" charset="0"/>
              </a:rPr>
              <a:t> traffic map is shown on the right. In general these two maps are very similar, showing traffic congestions in similar locations.</a:t>
            </a:r>
          </a:p>
          <a:p>
            <a:endParaRPr lang="en-US" altLang="en-US" baseline="0" dirty="0">
              <a:latin typeface="Arial" panose="020B0604020202020204" pitchFamily="34" charset="0"/>
            </a:endParaRPr>
          </a:p>
          <a:p>
            <a:r>
              <a:rPr lang="en-US" altLang="en-US" baseline="0" dirty="0">
                <a:latin typeface="Arial" panose="020B0604020202020204" pitchFamily="34" charset="0"/>
              </a:rPr>
              <a:t>Any differences in these two maps? Consider data source.</a:t>
            </a:r>
          </a:p>
          <a:p>
            <a:endParaRPr lang="en-US" altLang="en-US" baseline="0" dirty="0">
              <a:latin typeface="Arial" panose="020B0604020202020204" pitchFamily="34" charset="0"/>
            </a:endParaRPr>
          </a:p>
          <a:p>
            <a:r>
              <a:rPr lang="en-US" altLang="en-US" baseline="0" dirty="0">
                <a:latin typeface="Arial" panose="020B0604020202020204" pitchFamily="34" charset="0"/>
              </a:rPr>
              <a:t>Loop detectors vs. probe vehicle</a:t>
            </a:r>
          </a:p>
          <a:p>
            <a:endParaRPr lang="en-US" altLang="en-US" baseline="0" dirty="0">
              <a:latin typeface="Arial" panose="020B0604020202020204" pitchFamily="34" charset="0"/>
            </a:endParaRPr>
          </a:p>
          <a:p>
            <a:r>
              <a:rPr lang="en-US" altLang="en-US" dirty="0">
                <a:latin typeface="Arial" panose="020B0604020202020204" pitchFamily="34" charset="0"/>
              </a:rPr>
              <a:t>The scope of the data that google has access to is really incredible, especially when you consider that they can actually perform analytics on it. </a:t>
            </a:r>
          </a:p>
          <a:p>
            <a:r>
              <a:rPr lang="en-US" altLang="en-US" dirty="0">
                <a:latin typeface="Arial" panose="020B0604020202020204" pitchFamily="34" charset="0"/>
              </a:rPr>
              <a:t>Not only can google tell you were to go and how long it will take, they can tell you about transit schedules, businesses, and road closures.</a:t>
            </a:r>
          </a:p>
        </p:txBody>
      </p:sp>
    </p:spTree>
    <p:extLst>
      <p:ext uri="{BB962C8B-B14F-4D97-AF65-F5344CB8AC3E}">
        <p14:creationId xmlns:p14="http://schemas.microsoft.com/office/powerpoint/2010/main" val="290653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7C0B331-DC95-4010-921A-B55F57754FC6}" type="slidenum">
              <a:rPr lang="en-US" altLang="en-US" sz="1300"/>
              <a:pPr>
                <a:spcBef>
                  <a:spcPct val="0"/>
                </a:spcBef>
              </a:pPr>
              <a:t>22</a:t>
            </a:fld>
            <a:endParaRPr lang="en-US" altLang="en-US" sz="1300"/>
          </a:p>
        </p:txBody>
      </p:sp>
      <p:sp>
        <p:nvSpPr>
          <p:cNvPr id="36867" name="Rectangle 2"/>
          <p:cNvSpPr>
            <a:spLocks noGrp="1" noRot="1" noChangeAspect="1" noChangeArrowheads="1" noTextEdit="1"/>
          </p:cNvSpPr>
          <p:nvPr>
            <p:ph type="sldImg"/>
          </p:nvPr>
        </p:nvSpPr>
        <p:spPr>
          <a:xfrm>
            <a:off x="457200" y="720725"/>
            <a:ext cx="6400800" cy="360045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Navigation</a:t>
            </a:r>
            <a:r>
              <a:rPr lang="en-US" altLang="en-US" b="0" baseline="0" dirty="0">
                <a:solidFill>
                  <a:srgbClr val="339966"/>
                </a:solidFill>
                <a:latin typeface="Arial" panose="020B0604020202020204" pitchFamily="34" charset="0"/>
                <a:cs typeface="Times New Roman" panose="02020603050405020304" pitchFamily="18" charset="0"/>
              </a:rPr>
              <a:t> applications are probably most wide-used transportation applications.</a:t>
            </a:r>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1"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Tom </a:t>
            </a:r>
            <a:r>
              <a:rPr lang="en-US" altLang="en-US" b="0" dirty="0" err="1">
                <a:solidFill>
                  <a:srgbClr val="339966"/>
                </a:solidFill>
                <a:latin typeface="Arial" panose="020B0604020202020204" pitchFamily="34" charset="0"/>
                <a:cs typeface="Times New Roman" panose="02020603050405020304" pitchFamily="18" charset="0"/>
              </a:rPr>
              <a:t>Tom</a:t>
            </a:r>
            <a:r>
              <a:rPr lang="en-US" altLang="en-US" b="0" dirty="0">
                <a:solidFill>
                  <a:srgbClr val="339966"/>
                </a:solidFill>
                <a:latin typeface="Arial" panose="020B0604020202020204" pitchFamily="34" charset="0"/>
                <a:cs typeface="Times New Roman" panose="02020603050405020304" pitchFamily="18" charset="0"/>
              </a:rPr>
              <a:t> </a:t>
            </a:r>
            <a:r>
              <a:rPr lang="en-US" altLang="en-US" b="0" dirty="0">
                <a:latin typeface="Arial" panose="020B0604020202020204" pitchFamily="34" charset="0"/>
              </a:rPr>
              <a:t>Navigation System around</a:t>
            </a:r>
            <a:r>
              <a:rPr lang="en-US" altLang="en-US" b="0" baseline="0" dirty="0">
                <a:latin typeface="Arial" panose="020B0604020202020204" pitchFamily="34" charset="0"/>
              </a:rPr>
              <a:t> $400 ten years ago.</a:t>
            </a:r>
            <a:endParaRPr lang="en-US" altLang="en-US" b="0" dirty="0">
              <a:latin typeface="Arial" panose="020B0604020202020204" pitchFamily="34" charset="0"/>
            </a:endParaRPr>
          </a:p>
          <a:p>
            <a:pPr algn="just"/>
            <a:endParaRPr lang="en-US" altLang="en-US" dirty="0">
              <a:latin typeface="Arial" panose="020B0604020202020204" pitchFamily="34" charset="0"/>
            </a:endParaRPr>
          </a:p>
          <a:p>
            <a:pPr algn="just"/>
            <a:r>
              <a:rPr lang="en-US" altLang="en-US" b="0" dirty="0">
                <a:latin typeface="Arial" panose="020B0604020202020204" pitchFamily="34" charset="0"/>
              </a:rPr>
              <a:t>More recent one less than half the price.</a:t>
            </a:r>
          </a:p>
          <a:p>
            <a:pPr algn="just"/>
            <a:endParaRPr lang="en-US" altLang="en-US" dirty="0">
              <a:latin typeface="Arial" panose="020B0604020202020204" pitchFamily="34" charset="0"/>
            </a:endParaRPr>
          </a:p>
          <a:p>
            <a:pPr algn="just"/>
            <a:r>
              <a:rPr lang="en-US" altLang="en-US" dirty="0">
                <a:latin typeface="Arial" panose="020B0604020202020204" pitchFamily="34" charset="0"/>
              </a:rPr>
              <a:t>Or just use your smart phone</a:t>
            </a:r>
            <a:r>
              <a:rPr lang="en-US" altLang="en-US" baseline="0" dirty="0">
                <a:latin typeface="Arial" panose="020B0604020202020204" pitchFamily="34" charset="0"/>
              </a:rPr>
              <a:t> (almost free with much more information).</a:t>
            </a:r>
            <a:endParaRPr lang="en-US" altLang="en-US" dirty="0">
              <a:latin typeface="Arial" panose="020B0604020202020204" pitchFamily="34" charset="0"/>
            </a:endParaRPr>
          </a:p>
          <a:p>
            <a:pPr algn="just"/>
            <a:endParaRPr lang="en-US" altLang="en-US" dirty="0">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b="1" dirty="0">
                <a:solidFill>
                  <a:srgbClr val="339966"/>
                </a:solidFill>
                <a:latin typeface="Arial" panose="020B0604020202020204" pitchFamily="34" charset="0"/>
                <a:cs typeface="Times New Roman" panose="02020603050405020304" pitchFamily="18" charset="0"/>
              </a:rPr>
              <a:t>Not only</a:t>
            </a:r>
            <a:r>
              <a:rPr lang="en-US" altLang="en-US" b="1" baseline="0" dirty="0">
                <a:solidFill>
                  <a:srgbClr val="339966"/>
                </a:solidFill>
                <a:latin typeface="Arial" panose="020B0604020202020204" pitchFamily="34" charset="0"/>
                <a:cs typeface="Times New Roman" panose="02020603050405020304" pitchFamily="18" charset="0"/>
              </a:rPr>
              <a:t> the technology is evolving, the cost is also decreasing. </a:t>
            </a:r>
            <a:endParaRPr lang="en-US" altLang="en-US" b="1" dirty="0">
              <a:latin typeface="Arial" panose="020B0604020202020204" pitchFamily="34" charset="0"/>
            </a:endParaRPr>
          </a:p>
          <a:p>
            <a:pPr algn="just"/>
            <a:endParaRPr lang="en-US" altLang="en-US" dirty="0">
              <a:latin typeface="Arial" panose="020B0604020202020204" pitchFamily="34" charset="0"/>
            </a:endParaRPr>
          </a:p>
          <a:p>
            <a:pPr algn="just"/>
            <a:r>
              <a:rPr lang="en-US" altLang="en-US" dirty="0">
                <a:latin typeface="Arial" panose="020B0604020202020204" pitchFamily="34" charset="0"/>
              </a:rPr>
              <a:t>When a new version of Google’s free map and navigation app became available for iPhones last December (2012), 10 million people downloaded it in just two days—almost as many as buy a Garmin GPS in a year.</a:t>
            </a:r>
          </a:p>
          <a:p>
            <a:pPr algn="just"/>
            <a:endParaRPr lang="en-US" altLang="en-US" dirty="0">
              <a:latin typeface="Arial" panose="020B0604020202020204" pitchFamily="34" charset="0"/>
            </a:endParaRPr>
          </a:p>
          <a:p>
            <a:pPr algn="just"/>
            <a:r>
              <a:rPr lang="en-US" altLang="en-US" dirty="0">
                <a:latin typeface="Arial" panose="020B0604020202020204" pitchFamily="34" charset="0"/>
              </a:rPr>
              <a:t>Traditional navigator builders such as Garmin are switching</a:t>
            </a:r>
            <a:r>
              <a:rPr lang="en-US" altLang="en-US" baseline="0" dirty="0">
                <a:latin typeface="Arial" panose="020B0604020202020204" pitchFamily="34" charset="0"/>
              </a:rPr>
              <a:t> to wearable devices.</a:t>
            </a:r>
            <a:endParaRPr lang="en-US" altLang="en-US" dirty="0">
              <a:latin typeface="Arial" panose="020B0604020202020204" pitchFamily="34" charset="0"/>
            </a:endParaRPr>
          </a:p>
        </p:txBody>
      </p:sp>
    </p:spTree>
    <p:extLst>
      <p:ext uri="{BB962C8B-B14F-4D97-AF65-F5344CB8AC3E}">
        <p14:creationId xmlns:p14="http://schemas.microsoft.com/office/powerpoint/2010/main" val="3252323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94503F2-03A3-4FB1-81AD-BAE2ABD0DE2A}" type="slidenum">
              <a:rPr lang="en-US" altLang="en-US" sz="1300"/>
              <a:pPr>
                <a:spcBef>
                  <a:spcPct val="0"/>
                </a:spcBef>
              </a:pPr>
              <a:t>23</a:t>
            </a:fld>
            <a:endParaRPr lang="en-US" altLang="en-US" sz="1300"/>
          </a:p>
        </p:txBody>
      </p:sp>
      <p:sp>
        <p:nvSpPr>
          <p:cNvPr id="38915" name="Rectangle 2"/>
          <p:cNvSpPr>
            <a:spLocks noGrp="1" noRot="1" noChangeAspect="1" noChangeArrowheads="1" noTextEdit="1"/>
          </p:cNvSpPr>
          <p:nvPr>
            <p:ph type="sldImg"/>
          </p:nvPr>
        </p:nvSpPr>
        <p:spPr>
          <a:xfrm>
            <a:off x="457200" y="720725"/>
            <a:ext cx="6400800" cy="360045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Here</a:t>
            </a:r>
            <a:r>
              <a:rPr lang="en-US" altLang="en-US" b="0" baseline="0" dirty="0">
                <a:solidFill>
                  <a:srgbClr val="339966"/>
                </a:solidFill>
                <a:latin typeface="Arial" panose="020B0604020202020204" pitchFamily="34" charset="0"/>
                <a:cs typeface="Times New Roman" panose="02020603050405020304" pitchFamily="18" charset="0"/>
              </a:rPr>
              <a:t> shows some groups from commercial companies to public agencies who are working on something related to transportation data.</a:t>
            </a:r>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What </a:t>
            </a:r>
            <a:r>
              <a:rPr lang="en-US" altLang="en-US" b="0" baseline="0" dirty="0">
                <a:solidFill>
                  <a:srgbClr val="339966"/>
                </a:solidFill>
                <a:latin typeface="Arial" panose="020B0604020202020204" pitchFamily="34" charset="0"/>
                <a:cs typeface="Times New Roman" panose="02020603050405020304" pitchFamily="18" charset="0"/>
              </a:rPr>
              <a:t>I want to mention here is that some communication companies/automobile companies are collecting </a:t>
            </a:r>
            <a:r>
              <a:rPr lang="en-US" altLang="en-US" b="0" dirty="0">
                <a:solidFill>
                  <a:srgbClr val="339966"/>
                </a:solidFill>
                <a:latin typeface="Arial" panose="020B0604020202020204" pitchFamily="34" charset="0"/>
                <a:cs typeface="Times New Roman" panose="02020603050405020304" pitchFamily="18" charset="0"/>
              </a:rPr>
              <a:t>location data from vehicles and commercial GPS</a:t>
            </a:r>
            <a:r>
              <a:rPr lang="en-US" altLang="en-US" b="0" baseline="0" dirty="0">
                <a:solidFill>
                  <a:srgbClr val="339966"/>
                </a:solidFill>
                <a:latin typeface="Arial" panose="020B0604020202020204" pitchFamily="34" charset="0"/>
                <a:cs typeface="Times New Roman" panose="02020603050405020304" pitchFamily="18" charset="0"/>
              </a:rPr>
              <a:t> </a:t>
            </a:r>
            <a:r>
              <a:rPr lang="en-US" altLang="en-US" b="0" dirty="0">
                <a:solidFill>
                  <a:srgbClr val="339966"/>
                </a:solidFill>
                <a:latin typeface="Arial" panose="020B0604020202020204" pitchFamily="34" charset="0"/>
                <a:cs typeface="Times New Roman" panose="02020603050405020304" pitchFamily="18" charset="0"/>
              </a:rPr>
              <a:t>devices to their analysis or </a:t>
            </a:r>
            <a:r>
              <a:rPr lang="en-US" altLang="en-US" b="0" baseline="0" dirty="0">
                <a:solidFill>
                  <a:srgbClr val="339966"/>
                </a:solidFill>
                <a:latin typeface="Arial" panose="020B0604020202020204" pitchFamily="34" charset="0"/>
                <a:cs typeface="Times New Roman" panose="02020603050405020304" pitchFamily="18" charset="0"/>
              </a:rPr>
              <a:t>sell data to government/institutions/whoever interested.</a:t>
            </a:r>
          </a:p>
          <a:p>
            <a:pPr algn="just"/>
            <a:endParaRPr lang="en-US" altLang="en-US" b="0" baseline="0" dirty="0">
              <a:solidFill>
                <a:srgbClr val="339966"/>
              </a:solidFill>
              <a:latin typeface="Arial" panose="020B0604020202020204" pitchFamily="34" charset="0"/>
              <a:cs typeface="Times New Roman" panose="02020603050405020304" pitchFamily="18" charset="0"/>
            </a:endParaRPr>
          </a:p>
          <a:p>
            <a:pPr algn="just"/>
            <a:r>
              <a:rPr lang="en-US" altLang="en-US" b="0" baseline="0" dirty="0">
                <a:solidFill>
                  <a:srgbClr val="339966"/>
                </a:solidFill>
                <a:latin typeface="Arial" panose="020B0604020202020204" pitchFamily="34" charset="0"/>
                <a:cs typeface="Times New Roman" panose="02020603050405020304" pitchFamily="18" charset="0"/>
              </a:rPr>
              <a:t>Some of the datasets are quite famous and I believe you will have chances to perform some analysis on these data someday eventually if you will be staying in this field.</a:t>
            </a:r>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INRIX was founded by former Microsoft employees in July 2004. HERE</a:t>
            </a:r>
            <a:r>
              <a:rPr lang="en-US" altLang="en-US" b="0" baseline="0" dirty="0">
                <a:solidFill>
                  <a:srgbClr val="339966"/>
                </a:solidFill>
                <a:latin typeface="Arial" panose="020B0604020202020204" pitchFamily="34" charset="0"/>
                <a:cs typeface="Times New Roman" panose="02020603050405020304" pitchFamily="18" charset="0"/>
              </a:rPr>
              <a:t> was previously owned by Nokia but recently sold to a group of German companies, Audi, BMW, Daimler.</a:t>
            </a:r>
            <a:endParaRPr lang="en-US" altLang="en-US" b="0" dirty="0">
              <a:solidFill>
                <a:srgbClr val="339966"/>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9199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54A051-4DFE-43B9-A948-E7C60399F02E}" type="slidenum">
              <a:rPr lang="en-US" altLang="en-US" sz="1300"/>
              <a:pPr>
                <a:spcBef>
                  <a:spcPct val="0"/>
                </a:spcBef>
              </a:pPr>
              <a:t>24</a:t>
            </a:fld>
            <a:endParaRPr lang="en-US" altLang="en-US" sz="1300"/>
          </a:p>
        </p:txBody>
      </p:sp>
      <p:sp>
        <p:nvSpPr>
          <p:cNvPr id="40963" name="Rectangle 2"/>
          <p:cNvSpPr>
            <a:spLocks noGrp="1" noRot="1" noChangeAspect="1" noChangeArrowheads="1" noTextEdit="1"/>
          </p:cNvSpPr>
          <p:nvPr>
            <p:ph type="sldImg"/>
          </p:nvPr>
        </p:nvSpPr>
        <p:spPr>
          <a:xfrm>
            <a:off x="457200" y="720725"/>
            <a:ext cx="6400800" cy="360045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A number of years ago, the STAR Lab began developing an online transportation data management, analysis, and visualization platform using google maps. </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This is the first generation version.</a:t>
            </a:r>
          </a:p>
        </p:txBody>
      </p:sp>
    </p:spTree>
    <p:extLst>
      <p:ext uri="{BB962C8B-B14F-4D97-AF65-F5344CB8AC3E}">
        <p14:creationId xmlns:p14="http://schemas.microsoft.com/office/powerpoint/2010/main" val="3708500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A64FED-F60D-4826-9E10-15E2CC39B013}" type="slidenum">
              <a:rPr lang="en-US" altLang="en-US" sz="1300"/>
              <a:pPr>
                <a:spcBef>
                  <a:spcPct val="0"/>
                </a:spcBef>
              </a:pPr>
              <a:t>25</a:t>
            </a:fld>
            <a:endParaRPr lang="en-US" altLang="en-US" sz="1300"/>
          </a:p>
        </p:txBody>
      </p:sp>
      <p:sp>
        <p:nvSpPr>
          <p:cNvPr id="43011" name="Rectangle 2"/>
          <p:cNvSpPr>
            <a:spLocks noGrp="1" noRot="1" noChangeAspect="1" noChangeArrowheads="1" noTextEdit="1"/>
          </p:cNvSpPr>
          <p:nvPr>
            <p:ph type="sldImg"/>
          </p:nvPr>
        </p:nvSpPr>
        <p:spPr>
          <a:xfrm>
            <a:off x="457200" y="720725"/>
            <a:ext cx="6400800" cy="360045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The current generation of platform called DRIVE Net</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Right now this page can be used to do </a:t>
            </a:r>
            <a:r>
              <a:rPr lang="en-US" altLang="en-US" b="1" dirty="0">
                <a:solidFill>
                  <a:srgbClr val="339966"/>
                </a:solidFill>
                <a:latin typeface="Arial" panose="020B0604020202020204" pitchFamily="34" charset="0"/>
                <a:cs typeface="Times New Roman" panose="02020603050405020304" pitchFamily="18" charset="0"/>
              </a:rPr>
              <a:t>historical analysis </a:t>
            </a:r>
            <a:r>
              <a:rPr lang="en-US" altLang="en-US" b="0" dirty="0">
                <a:solidFill>
                  <a:srgbClr val="339966"/>
                </a:solidFill>
                <a:latin typeface="Arial" panose="020B0604020202020204" pitchFamily="34" charset="0"/>
                <a:cs typeface="Times New Roman" panose="02020603050405020304" pitchFamily="18" charset="0"/>
              </a:rPr>
              <a:t>of incidents and roadway performance.</a:t>
            </a:r>
          </a:p>
          <a:p>
            <a:pPr algn="just"/>
            <a:r>
              <a:rPr lang="en-US" altLang="en-US" b="0" dirty="0">
                <a:solidFill>
                  <a:srgbClr val="339966"/>
                </a:solidFill>
                <a:latin typeface="Arial" panose="020B0604020202020204" pitchFamily="34" charset="0"/>
                <a:cs typeface="Times New Roman" panose="02020603050405020304" pitchFamily="18" charset="0"/>
              </a:rPr>
              <a:t>In the future will be equipped for </a:t>
            </a:r>
            <a:r>
              <a:rPr lang="en-US" altLang="en-US" b="1" dirty="0">
                <a:solidFill>
                  <a:srgbClr val="339966"/>
                </a:solidFill>
                <a:latin typeface="Arial" panose="020B0604020202020204" pitchFamily="34" charset="0"/>
                <a:cs typeface="Times New Roman" panose="02020603050405020304" pitchFamily="18" charset="0"/>
              </a:rPr>
              <a:t>near real time </a:t>
            </a:r>
            <a:r>
              <a:rPr lang="en-US" altLang="en-US" b="0" dirty="0">
                <a:solidFill>
                  <a:srgbClr val="339966"/>
                </a:solidFill>
                <a:latin typeface="Arial" panose="020B0604020202020204" pitchFamily="34" charset="0"/>
                <a:cs typeface="Times New Roman" panose="02020603050405020304" pitchFamily="18" charset="0"/>
              </a:rPr>
              <a:t>upload of loop detector data.</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DRIVE Net</a:t>
            </a:r>
            <a:r>
              <a:rPr lang="en-US" altLang="en-US" b="1" dirty="0">
                <a:solidFill>
                  <a:srgbClr val="339966"/>
                </a:solidFill>
                <a:latin typeface="Arial" panose="020B0604020202020204" pitchFamily="34" charset="0"/>
                <a:cs typeface="Times New Roman" panose="02020603050405020304" pitchFamily="18" charset="0"/>
              </a:rPr>
              <a:t>(I developed when I completed my PhD degree at University of Washington)</a:t>
            </a:r>
          </a:p>
          <a:p>
            <a:pPr algn="just"/>
            <a:r>
              <a:rPr lang="en-US" altLang="en-US" b="0" dirty="0">
                <a:solidFill>
                  <a:srgbClr val="339966"/>
                </a:solidFill>
                <a:latin typeface="Arial" panose="020B0604020202020204" pitchFamily="34" charset="0"/>
                <a:cs typeface="Times New Roman" panose="02020603050405020304" pitchFamily="18" charset="0"/>
              </a:rPr>
              <a:t>Digital Roadway Interactive Visual Evaluation Network</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b="0" dirty="0">
                <a:solidFill>
                  <a:srgbClr val="339966"/>
                </a:solidFill>
                <a:latin typeface="Arial" panose="020B0604020202020204" pitchFamily="34" charset="0"/>
                <a:cs typeface="Times New Roman" panose="02020603050405020304" pitchFamily="18" charset="0"/>
              </a:rPr>
              <a:t>uses mostly open source tools including </a:t>
            </a:r>
            <a:r>
              <a:rPr lang="en-US" altLang="en-US" b="0" dirty="0" err="1">
                <a:solidFill>
                  <a:srgbClr val="339966"/>
                </a:solidFill>
                <a:latin typeface="Arial" panose="020B0604020202020204" pitchFamily="34" charset="0"/>
                <a:cs typeface="Times New Roman" panose="02020603050405020304" pitchFamily="18" charset="0"/>
              </a:rPr>
              <a:t>openstreet</a:t>
            </a:r>
            <a:r>
              <a:rPr lang="en-US" altLang="en-US" b="0" dirty="0">
                <a:solidFill>
                  <a:srgbClr val="339966"/>
                </a:solidFill>
                <a:latin typeface="Arial" panose="020B0604020202020204" pitchFamily="34" charset="0"/>
                <a:cs typeface="Times New Roman" panose="02020603050405020304" pitchFamily="18" charset="0"/>
              </a:rPr>
              <a:t> maps and </a:t>
            </a:r>
            <a:r>
              <a:rPr lang="en-US" altLang="en-US" b="0" dirty="0" err="1">
                <a:solidFill>
                  <a:srgbClr val="339966"/>
                </a:solidFill>
                <a:latin typeface="Arial" panose="020B0604020202020204" pitchFamily="34" charset="0"/>
                <a:cs typeface="Times New Roman" panose="02020603050405020304" pitchFamily="18" charset="0"/>
              </a:rPr>
              <a:t>postgre</a:t>
            </a:r>
            <a:r>
              <a:rPr lang="en-US" altLang="en-US" b="0" dirty="0">
                <a:solidFill>
                  <a:srgbClr val="339966"/>
                </a:solidFill>
                <a:latin typeface="Arial" panose="020B0604020202020204" pitchFamily="34" charset="0"/>
                <a:cs typeface="Times New Roman" panose="02020603050405020304" pitchFamily="18" charset="0"/>
              </a:rPr>
              <a:t> </a:t>
            </a:r>
            <a:r>
              <a:rPr lang="en-US" altLang="en-US" b="0" dirty="0" err="1">
                <a:solidFill>
                  <a:srgbClr val="339966"/>
                </a:solidFill>
                <a:latin typeface="Arial" panose="020B0604020202020204" pitchFamily="34" charset="0"/>
                <a:cs typeface="Times New Roman" panose="02020603050405020304" pitchFamily="18" charset="0"/>
              </a:rPr>
              <a:t>sql</a:t>
            </a:r>
            <a:r>
              <a:rPr lang="en-US" altLang="en-US" b="0" dirty="0">
                <a:solidFill>
                  <a:srgbClr val="339966"/>
                </a:solidFill>
                <a:latin typeface="Arial" panose="020B0604020202020204" pitchFamily="34" charset="0"/>
                <a:cs typeface="Times New Roman" panose="02020603050405020304" pitchFamily="18" charset="0"/>
              </a:rPr>
              <a:t>.</a:t>
            </a:r>
          </a:p>
          <a:p>
            <a:pPr algn="just"/>
            <a:r>
              <a:rPr lang="en-US" altLang="en-US" b="0" dirty="0">
                <a:solidFill>
                  <a:srgbClr val="339966"/>
                </a:solidFill>
                <a:latin typeface="Arial" panose="020B0604020202020204" pitchFamily="34" charset="0"/>
                <a:cs typeface="Times New Roman" panose="02020603050405020304" pitchFamily="18" charset="0"/>
              </a:rPr>
              <a:t>Combines many data sources, including INRIX,</a:t>
            </a:r>
            <a:r>
              <a:rPr lang="en-US" altLang="en-US" b="0" baseline="0" dirty="0">
                <a:solidFill>
                  <a:srgbClr val="339966"/>
                </a:solidFill>
                <a:latin typeface="Arial" panose="020B0604020202020204" pitchFamily="34" charset="0"/>
                <a:cs typeface="Times New Roman" panose="02020603050405020304" pitchFamily="18" charset="0"/>
              </a:rPr>
              <a:t> HERE, </a:t>
            </a:r>
            <a:r>
              <a:rPr lang="en-US" altLang="en-US" b="0" dirty="0">
                <a:solidFill>
                  <a:srgbClr val="339966"/>
                </a:solidFill>
                <a:latin typeface="Arial" panose="020B0604020202020204" pitchFamily="34" charset="0"/>
                <a:cs typeface="Times New Roman" panose="02020603050405020304" pitchFamily="18" charset="0"/>
              </a:rPr>
              <a:t>single loop, roadway GIS and geometric, emissions factors, mobile and static Bluetooth sensors, HCM factors, etc. </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Archiving, quality control, speed, travel time, historical analysis, visualization, and dissemination of data. </a:t>
            </a:r>
            <a:endParaRPr lang="en-US" altLang="en-US" b="0" dirty="0">
              <a:latin typeface="Arial" panose="020B0604020202020204" pitchFamily="34" charset="0"/>
            </a:endParaRPr>
          </a:p>
        </p:txBody>
      </p:sp>
    </p:spTree>
    <p:extLst>
      <p:ext uri="{BB962C8B-B14F-4D97-AF65-F5344CB8AC3E}">
        <p14:creationId xmlns:p14="http://schemas.microsoft.com/office/powerpoint/2010/main" val="184929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t>26</a:t>
            </a:fld>
            <a:endParaRPr lang="en-US"/>
          </a:p>
        </p:txBody>
      </p:sp>
    </p:spTree>
    <p:extLst>
      <p:ext uri="{BB962C8B-B14F-4D97-AF65-F5344CB8AC3E}">
        <p14:creationId xmlns:p14="http://schemas.microsoft.com/office/powerpoint/2010/main" val="4290661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75BF46-01F6-4D64-8083-BB8AC6CBA7B9}" type="slidenum">
              <a:rPr lang="en-US" altLang="en-US" sz="1300"/>
              <a:pPr>
                <a:spcBef>
                  <a:spcPct val="0"/>
                </a:spcBef>
              </a:pPr>
              <a:t>27</a:t>
            </a:fld>
            <a:endParaRPr lang="en-US" altLang="en-US" sz="1300"/>
          </a:p>
        </p:txBody>
      </p:sp>
      <p:sp>
        <p:nvSpPr>
          <p:cNvPr id="45059" name="Rectangle 2"/>
          <p:cNvSpPr>
            <a:spLocks noGrp="1" noRot="1" noChangeAspect="1" noChangeArrowheads="1" noTextEdit="1"/>
          </p:cNvSpPr>
          <p:nvPr>
            <p:ph type="sldImg"/>
          </p:nvPr>
        </p:nvSpPr>
        <p:spPr>
          <a:xfrm>
            <a:off x="457200" y="720725"/>
            <a:ext cx="6400800" cy="360045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A great deal of transportation engineering work now relies on microsimulation models such as PTV’s VISSIM. </a:t>
            </a:r>
          </a:p>
          <a:p>
            <a:pPr algn="just"/>
            <a:r>
              <a:rPr lang="en-US" altLang="en-US" b="0" dirty="0">
                <a:solidFill>
                  <a:srgbClr val="339966"/>
                </a:solidFill>
                <a:latin typeface="Arial" panose="020B0604020202020204" pitchFamily="34" charset="0"/>
                <a:cs typeface="Times New Roman" panose="02020603050405020304" pitchFamily="18" charset="0"/>
              </a:rPr>
              <a:t>Simulation can provide</a:t>
            </a:r>
            <a:r>
              <a:rPr lang="en-US" altLang="en-US" b="0" baseline="0" dirty="0">
                <a:solidFill>
                  <a:srgbClr val="339966"/>
                </a:solidFill>
                <a:latin typeface="Arial" panose="020B0604020202020204" pitchFamily="34" charset="0"/>
                <a:cs typeface="Times New Roman" panose="02020603050405020304" pitchFamily="18" charset="0"/>
              </a:rPr>
              <a:t> us with a lot of data for analysis purposes.</a:t>
            </a:r>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One important thing to</a:t>
            </a:r>
            <a:r>
              <a:rPr lang="en-US" altLang="en-US" b="0" baseline="0" dirty="0">
                <a:solidFill>
                  <a:srgbClr val="339966"/>
                </a:solidFill>
                <a:latin typeface="Arial" panose="020B0604020202020204" pitchFamily="34" charset="0"/>
                <a:cs typeface="Times New Roman" panose="02020603050405020304" pitchFamily="18" charset="0"/>
              </a:rPr>
              <a:t> note is that simulation model has to be carefully calibrated before generating results</a:t>
            </a:r>
            <a:r>
              <a:rPr lang="en-US" altLang="en-US" b="0" dirty="0">
                <a:solidFill>
                  <a:srgbClr val="339966"/>
                </a:solidFill>
                <a:latin typeface="Arial" panose="020B0604020202020204" pitchFamily="34" charset="0"/>
                <a:cs typeface="Times New Roman" panose="02020603050405020304" pitchFamily="18" charset="0"/>
              </a:rPr>
              <a:t>.</a:t>
            </a:r>
          </a:p>
          <a:p>
            <a:pPr marL="171450" indent="-171450" algn="just">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Vehicle composition</a:t>
            </a:r>
          </a:p>
          <a:p>
            <a:pPr marL="171450" indent="-171450" algn="just">
              <a:buFont typeface="Arial" panose="020B0604020202020204" pitchFamily="34" charset="0"/>
              <a:buChar char="•"/>
            </a:pPr>
            <a:r>
              <a:rPr lang="en-US" altLang="en-US" b="0" dirty="0">
                <a:solidFill>
                  <a:srgbClr val="339966"/>
                </a:solidFill>
                <a:latin typeface="Arial" panose="020B0604020202020204" pitchFamily="34" charset="0"/>
                <a:cs typeface="Times New Roman" panose="02020603050405020304" pitchFamily="18" charset="0"/>
              </a:rPr>
              <a:t>Traffic</a:t>
            </a:r>
            <a:r>
              <a:rPr lang="en-US" altLang="en-US" b="0" baseline="0" dirty="0">
                <a:solidFill>
                  <a:srgbClr val="339966"/>
                </a:solidFill>
                <a:latin typeface="Arial" panose="020B0604020202020204" pitchFamily="34" charset="0"/>
                <a:cs typeface="Times New Roman" panose="02020603050405020304" pitchFamily="18" charset="0"/>
              </a:rPr>
              <a:t> flow</a:t>
            </a:r>
          </a:p>
          <a:p>
            <a:pPr marL="171450" indent="-171450" algn="just">
              <a:buFont typeface="Arial" panose="020B0604020202020204" pitchFamily="34" charset="0"/>
              <a:buChar char="•"/>
            </a:pPr>
            <a:r>
              <a:rPr lang="en-US" altLang="en-US" b="0" baseline="0" dirty="0">
                <a:solidFill>
                  <a:srgbClr val="339966"/>
                </a:solidFill>
                <a:latin typeface="Arial" panose="020B0604020202020204" pitchFamily="34" charset="0"/>
                <a:cs typeface="Times New Roman" panose="02020603050405020304" pitchFamily="18" charset="0"/>
              </a:rPr>
              <a:t>Driving behavior</a:t>
            </a:r>
          </a:p>
          <a:p>
            <a:pPr marL="171450" indent="-171450" algn="just">
              <a:buFont typeface="Arial" panose="020B0604020202020204" pitchFamily="34" charset="0"/>
              <a:buChar char="•"/>
            </a:pPr>
            <a:r>
              <a:rPr lang="en-US" altLang="en-US" b="0" baseline="0" dirty="0">
                <a:solidFill>
                  <a:srgbClr val="339966"/>
                </a:solidFill>
                <a:latin typeface="Arial" panose="020B0604020202020204" pitchFamily="34" charset="0"/>
                <a:cs typeface="Times New Roman" panose="02020603050405020304" pitchFamily="18" charset="0"/>
              </a:rPr>
              <a:t>Control plan</a:t>
            </a:r>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All these require collection of </a:t>
            </a:r>
            <a:r>
              <a:rPr lang="en-US" altLang="en-US" b="0" baseline="0" dirty="0">
                <a:solidFill>
                  <a:srgbClr val="339966"/>
                </a:solidFill>
                <a:latin typeface="Arial" panose="020B0604020202020204" pitchFamily="34" charset="0"/>
                <a:cs typeface="Times New Roman" panose="02020603050405020304" pitchFamily="18" charset="0"/>
              </a:rPr>
              <a:t>real data.</a:t>
            </a:r>
            <a:endParaRPr lang="en-US" altLang="en-US" b="0" dirty="0">
              <a:solidFill>
                <a:srgbClr val="339966"/>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8534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D93AB88-8576-4B3D-9E95-730242DADBB2}" type="slidenum">
              <a:rPr lang="en-US" altLang="en-US" sz="1300"/>
              <a:pPr>
                <a:spcBef>
                  <a:spcPct val="0"/>
                </a:spcBef>
              </a:pPr>
              <a:t>28</a:t>
            </a:fld>
            <a:endParaRPr lang="en-US" altLang="en-US" sz="1300"/>
          </a:p>
        </p:txBody>
      </p:sp>
      <p:sp>
        <p:nvSpPr>
          <p:cNvPr id="47107" name="Rectangle 2"/>
          <p:cNvSpPr>
            <a:spLocks noGrp="1" noRot="1" noChangeAspect="1" noChangeArrowheads="1" noTextEdit="1"/>
          </p:cNvSpPr>
          <p:nvPr>
            <p:ph type="sldImg"/>
          </p:nvPr>
        </p:nvSpPr>
        <p:spPr>
          <a:xfrm>
            <a:off x="457200" y="720725"/>
            <a:ext cx="6400800" cy="360045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baseline="0" dirty="0">
                <a:solidFill>
                  <a:srgbClr val="339966"/>
                </a:solidFill>
                <a:latin typeface="Arial" panose="020B0604020202020204" pitchFamily="34" charset="0"/>
                <a:cs typeface="Times New Roman" panose="02020603050405020304" pitchFamily="18" charset="0"/>
              </a:rPr>
              <a:t>One major task that simulation model can do is to measure delay and queue length, which is hard to collect on the real site.</a:t>
            </a:r>
          </a:p>
          <a:p>
            <a:pPr algn="just"/>
            <a:r>
              <a:rPr lang="en-US" altLang="en-US" b="0" baseline="0" dirty="0">
                <a:solidFill>
                  <a:srgbClr val="339966"/>
                </a:solidFill>
                <a:latin typeface="Arial" panose="020B0604020202020204" pitchFamily="34" charset="0"/>
                <a:cs typeface="Times New Roman" panose="02020603050405020304" pitchFamily="18" charset="0"/>
              </a:rPr>
              <a:t>590 ramp metering project, goal is to minimize delay.</a:t>
            </a:r>
          </a:p>
          <a:p>
            <a:pPr algn="just"/>
            <a:r>
              <a:rPr lang="en-US" altLang="en-US" b="0" dirty="0">
                <a:solidFill>
                  <a:srgbClr val="339966"/>
                </a:solidFill>
                <a:latin typeface="Arial" panose="020B0604020202020204" pitchFamily="34" charset="0"/>
                <a:cs typeface="Times New Roman" panose="02020603050405020304" pitchFamily="18" charset="0"/>
              </a:rPr>
              <a:t>Actually when</a:t>
            </a:r>
            <a:r>
              <a:rPr lang="en-US" altLang="en-US" b="0" baseline="0" dirty="0">
                <a:solidFill>
                  <a:srgbClr val="339966"/>
                </a:solidFill>
                <a:latin typeface="Arial" panose="020B0604020202020204" pitchFamily="34" charset="0"/>
                <a:cs typeface="Times New Roman" panose="02020603050405020304" pitchFamily="18" charset="0"/>
              </a:rPr>
              <a:t> you have collected loop data, if combined with traffic flow/queueing theory, you can also develop a method to calculate delay caused by incident.</a:t>
            </a:r>
          </a:p>
          <a:p>
            <a:pPr algn="just"/>
            <a:endParaRPr lang="en-US" altLang="en-US" b="0" baseline="0" dirty="0">
              <a:solidFill>
                <a:srgbClr val="339966"/>
              </a:solidFill>
              <a:latin typeface="Arial" panose="020B060402020202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b="0" dirty="0">
                <a:solidFill>
                  <a:srgbClr val="339966"/>
                </a:solidFill>
                <a:latin typeface="Arial" panose="020B0604020202020204" pitchFamily="34" charset="0"/>
                <a:cs typeface="Times New Roman" panose="02020603050405020304" pitchFamily="18" charset="0"/>
              </a:rPr>
              <a:t>There has</a:t>
            </a:r>
            <a:r>
              <a:rPr lang="en-US" altLang="en-US" b="0" baseline="0" dirty="0">
                <a:solidFill>
                  <a:srgbClr val="339966"/>
                </a:solidFill>
                <a:latin typeface="Arial" panose="020B0604020202020204" pitchFamily="34" charset="0"/>
                <a:cs typeface="Times New Roman" panose="02020603050405020304" pitchFamily="18" charset="0"/>
              </a:rPr>
              <a:t> always been a trend to prefer real data generated results rather than simulation results.</a:t>
            </a:r>
          </a:p>
          <a:p>
            <a:pPr algn="just"/>
            <a:endParaRPr lang="en-US" altLang="en-US" b="0" baseline="0" dirty="0">
              <a:solidFill>
                <a:srgbClr val="339966"/>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5889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A1351B-A7F7-4ED1-BD0F-F9201767EF2E}" type="slidenum">
              <a:rPr lang="en-US" altLang="en-US" sz="1300"/>
              <a:pPr>
                <a:spcBef>
                  <a:spcPct val="0"/>
                </a:spcBef>
              </a:pPr>
              <a:t>29</a:t>
            </a:fld>
            <a:endParaRPr lang="en-US" altLang="en-US" sz="1300"/>
          </a:p>
        </p:txBody>
      </p:sp>
      <p:sp>
        <p:nvSpPr>
          <p:cNvPr id="49155" name="Rectangle 2"/>
          <p:cNvSpPr>
            <a:spLocks noGrp="1" noRot="1" noChangeAspect="1" noChangeArrowheads="1" noTextEdit="1"/>
          </p:cNvSpPr>
          <p:nvPr>
            <p:ph type="sldImg"/>
          </p:nvPr>
        </p:nvSpPr>
        <p:spPr>
          <a:xfrm>
            <a:off x="457200" y="720725"/>
            <a:ext cx="6400800" cy="360045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solidFill>
                  <a:srgbClr val="339966"/>
                </a:solidFill>
                <a:latin typeface="Arial" panose="020B0604020202020204" pitchFamily="34" charset="0"/>
                <a:cs typeface="Times New Roman" panose="02020603050405020304" pitchFamily="18" charset="0"/>
              </a:rPr>
              <a:t>Anyone has recognized where</a:t>
            </a:r>
            <a:r>
              <a:rPr lang="en-US" altLang="en-US" b="0" baseline="0" dirty="0">
                <a:solidFill>
                  <a:srgbClr val="339966"/>
                </a:solidFill>
                <a:latin typeface="Arial" panose="020B0604020202020204" pitchFamily="34" charset="0"/>
                <a:cs typeface="Times New Roman" panose="02020603050405020304" pitchFamily="18" charset="0"/>
              </a:rPr>
              <a:t> these pictures are taken?</a:t>
            </a:r>
          </a:p>
          <a:p>
            <a:pPr algn="just"/>
            <a:r>
              <a:rPr lang="en-US" altLang="en-US" b="0" baseline="0" dirty="0">
                <a:solidFill>
                  <a:srgbClr val="339966"/>
                </a:solidFill>
                <a:latin typeface="Arial" panose="020B0604020202020204" pitchFamily="34" charset="0"/>
                <a:cs typeface="Times New Roman" panose="02020603050405020304" pitchFamily="18" charset="0"/>
              </a:rPr>
              <a:t>State Route 167, HOT lane</a:t>
            </a:r>
            <a:endParaRPr lang="en-US" altLang="en-US" b="0" dirty="0">
              <a:solidFill>
                <a:srgbClr val="339966"/>
              </a:solidFill>
              <a:latin typeface="Arial" panose="020B0604020202020204" pitchFamily="34" charset="0"/>
              <a:cs typeface="Times New Roman" panose="02020603050405020304" pitchFamily="18" charset="0"/>
            </a:endParaRP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On SR 167, toll rates are updated every five minutes based on traffic conditions, as established by loop detectors. </a:t>
            </a:r>
          </a:p>
          <a:p>
            <a:pPr algn="just"/>
            <a:r>
              <a:rPr lang="en-US" altLang="en-US" b="0" dirty="0">
                <a:solidFill>
                  <a:srgbClr val="339966"/>
                </a:solidFill>
                <a:latin typeface="Arial" panose="020B0604020202020204" pitchFamily="34" charset="0"/>
                <a:cs typeface="Times New Roman" panose="02020603050405020304" pitchFamily="18" charset="0"/>
              </a:rPr>
              <a:t>Also, because this is a pilot project, performance monitoring is very important. </a:t>
            </a:r>
          </a:p>
          <a:p>
            <a:pPr algn="just"/>
            <a:r>
              <a:rPr lang="en-US" altLang="en-US" b="0" dirty="0">
                <a:solidFill>
                  <a:srgbClr val="339966"/>
                </a:solidFill>
                <a:latin typeface="Arial" panose="020B0604020202020204" pitchFamily="34" charset="0"/>
                <a:cs typeface="Times New Roman" panose="02020603050405020304" pitchFamily="18" charset="0"/>
              </a:rPr>
              <a:t>WSDOT has released annual performance reports for the project.</a:t>
            </a:r>
          </a:p>
          <a:p>
            <a:pPr algn="just"/>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STAR Lab has been helping</a:t>
            </a:r>
            <a:r>
              <a:rPr lang="en-US" altLang="en-US" b="0" baseline="0" dirty="0">
                <a:solidFill>
                  <a:srgbClr val="339966"/>
                </a:solidFill>
                <a:latin typeface="Arial" panose="020B0604020202020204" pitchFamily="34" charset="0"/>
                <a:cs typeface="Times New Roman" panose="02020603050405020304" pitchFamily="18" charset="0"/>
              </a:rPr>
              <a:t> with the data processing.</a:t>
            </a:r>
            <a:endParaRPr lang="en-US" altLang="en-US" b="0" dirty="0">
              <a:solidFill>
                <a:srgbClr val="339966"/>
              </a:solidFill>
              <a:latin typeface="Arial" panose="020B0604020202020204" pitchFamily="34" charset="0"/>
              <a:cs typeface="Times New Roman" panose="02020603050405020304" pitchFamily="18" charset="0"/>
            </a:endParaRPr>
          </a:p>
          <a:p>
            <a:pPr algn="just"/>
            <a:r>
              <a:rPr lang="en-US" altLang="en-US" b="0" dirty="0">
                <a:solidFill>
                  <a:srgbClr val="339966"/>
                </a:solidFill>
                <a:latin typeface="Arial" panose="020B0604020202020204" pitchFamily="34" charset="0"/>
                <a:cs typeface="Times New Roman" panose="02020603050405020304" pitchFamily="18" charset="0"/>
              </a:rPr>
              <a:t>The file that WSDOT is trying to give us is 100GB, and poorly organized.</a:t>
            </a:r>
          </a:p>
          <a:p>
            <a:pPr algn="just"/>
            <a:r>
              <a:rPr lang="en-US" altLang="en-US" b="0" dirty="0">
                <a:solidFill>
                  <a:srgbClr val="339966"/>
                </a:solidFill>
                <a:latin typeface="Arial" panose="020B0604020202020204" pitchFamily="34" charset="0"/>
                <a:cs typeface="Times New Roman" panose="02020603050405020304" pitchFamily="18" charset="0"/>
              </a:rPr>
              <a:t>Someone must process and manage that data and make it available for analysis online.</a:t>
            </a:r>
          </a:p>
        </p:txBody>
      </p:sp>
    </p:spTree>
    <p:extLst>
      <p:ext uri="{BB962C8B-B14F-4D97-AF65-F5344CB8AC3E}">
        <p14:creationId xmlns:p14="http://schemas.microsoft.com/office/powerpoint/2010/main" val="1949548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95D5F88-BB0C-42B5-8615-276866D9C973}" type="slidenum">
              <a:rPr lang="en-US" altLang="en-US" sz="1300"/>
              <a:pPr>
                <a:spcBef>
                  <a:spcPct val="0"/>
                </a:spcBef>
              </a:pPr>
              <a:t>30</a:t>
            </a:fld>
            <a:endParaRPr lang="en-US" altLang="en-US" sz="1300"/>
          </a:p>
        </p:txBody>
      </p:sp>
      <p:sp>
        <p:nvSpPr>
          <p:cNvPr id="51203" name="Rectangle 2"/>
          <p:cNvSpPr>
            <a:spLocks noGrp="1" noRot="1" noChangeAspect="1" noChangeArrowheads="1" noTextEdit="1"/>
          </p:cNvSpPr>
          <p:nvPr>
            <p:ph type="sldImg"/>
          </p:nvPr>
        </p:nvSpPr>
        <p:spPr>
          <a:xfrm>
            <a:off x="457200" y="720725"/>
            <a:ext cx="6400800" cy="360045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19" tIns="47759" rIns="95519" bIns="47759"/>
          <a:lstStyle/>
          <a:p>
            <a:r>
              <a:rPr lang="en-US" altLang="en-US" b="0" dirty="0">
                <a:latin typeface="Arial" panose="020B0604020202020204" pitchFamily="34" charset="0"/>
              </a:rPr>
              <a:t>In a summary,</a:t>
            </a:r>
            <a:r>
              <a:rPr lang="en-US" altLang="en-US" b="0" baseline="0" dirty="0">
                <a:latin typeface="Arial" panose="020B0604020202020204" pitchFamily="34" charset="0"/>
              </a:rPr>
              <a:t> transportation d</a:t>
            </a:r>
            <a:r>
              <a:rPr lang="en-US" altLang="en-US" b="0" dirty="0">
                <a:latin typeface="Arial" panose="020B0604020202020204" pitchFamily="34" charset="0"/>
              </a:rPr>
              <a:t>ata is the fundamental for everything: </a:t>
            </a:r>
          </a:p>
          <a:p>
            <a:pPr marL="171450" indent="-171450">
              <a:buFont typeface="Arial" panose="020B0604020202020204" pitchFamily="34" charset="0"/>
              <a:buChar char="•"/>
            </a:pPr>
            <a:r>
              <a:rPr lang="en-US" altLang="en-US" b="0" dirty="0">
                <a:latin typeface="Arial" panose="020B0604020202020204" pitchFamily="34" charset="0"/>
              </a:rPr>
              <a:t>traffic operation</a:t>
            </a:r>
          </a:p>
          <a:p>
            <a:pPr marL="171450" indent="-171450">
              <a:buFont typeface="Arial" panose="020B0604020202020204" pitchFamily="34" charset="0"/>
              <a:buChar char="•"/>
            </a:pPr>
            <a:r>
              <a:rPr lang="en-US" altLang="en-US" b="0" dirty="0">
                <a:latin typeface="Arial" panose="020B0604020202020204" pitchFamily="34" charset="0"/>
              </a:rPr>
              <a:t>transit signal priority</a:t>
            </a:r>
          </a:p>
          <a:p>
            <a:pPr marL="171450" indent="-171450">
              <a:buFont typeface="Arial" panose="020B0604020202020204" pitchFamily="34" charset="0"/>
              <a:buChar char="•"/>
            </a:pPr>
            <a:r>
              <a:rPr lang="en-US" altLang="en-US" b="0" dirty="0">
                <a:latin typeface="Arial" panose="020B0604020202020204" pitchFamily="34" charset="0"/>
              </a:rPr>
              <a:t>Hazard Material vehicle tracking</a:t>
            </a:r>
          </a:p>
          <a:p>
            <a:pPr marL="171450" indent="-171450">
              <a:buFont typeface="Arial" panose="020B0604020202020204" pitchFamily="34" charset="0"/>
              <a:buChar char="•"/>
            </a:pPr>
            <a:r>
              <a:rPr lang="en-US" altLang="en-US" b="0" dirty="0">
                <a:latin typeface="Arial" panose="020B0604020202020204" pitchFamily="34" charset="0"/>
              </a:rPr>
              <a:t>Traveler</a:t>
            </a:r>
            <a:r>
              <a:rPr lang="en-US" altLang="en-US" b="0" baseline="0" dirty="0">
                <a:latin typeface="Arial" panose="020B0604020202020204" pitchFamily="34" charset="0"/>
              </a:rPr>
              <a:t> information</a:t>
            </a:r>
            <a:endParaRPr lang="en-US" altLang="en-US" b="0" dirty="0">
              <a:latin typeface="Arial" panose="020B0604020202020204" pitchFamily="34" charset="0"/>
            </a:endParaRPr>
          </a:p>
          <a:p>
            <a:pPr marL="171450" indent="-171450">
              <a:buFont typeface="Arial" panose="020B0604020202020204" pitchFamily="34" charset="0"/>
              <a:buChar char="•"/>
            </a:pPr>
            <a:r>
              <a:rPr lang="en-US" altLang="en-US" b="0" dirty="0">
                <a:latin typeface="Arial" panose="020B0604020202020204" pitchFamily="34" charset="0"/>
              </a:rPr>
              <a:t>emergency vehicle route planning, etc.</a:t>
            </a:r>
          </a:p>
        </p:txBody>
      </p:sp>
    </p:spTree>
    <p:extLst>
      <p:ext uri="{BB962C8B-B14F-4D97-AF65-F5344CB8AC3E}">
        <p14:creationId xmlns:p14="http://schemas.microsoft.com/office/powerpoint/2010/main" val="386844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EA434E8-B628-4585-9963-5F27C9C17087}" type="slidenum">
              <a:rPr lang="en-US" altLang="en-US" sz="1300"/>
              <a:pPr>
                <a:spcBef>
                  <a:spcPct val="0"/>
                </a:spcBef>
              </a:pPr>
              <a:t>3</a:t>
            </a:fld>
            <a:endParaRPr lang="en-US" altLang="en-US" sz="1300"/>
          </a:p>
        </p:txBody>
      </p:sp>
      <p:sp>
        <p:nvSpPr>
          <p:cNvPr id="14339" name="Rectangle 2"/>
          <p:cNvSpPr>
            <a:spLocks noGrp="1" noRot="1" noChangeAspect="1" noChangeArrowheads="1" noTextEdit="1"/>
          </p:cNvSpPr>
          <p:nvPr>
            <p:ph type="sldImg"/>
          </p:nvPr>
        </p:nvSpPr>
        <p:spPr>
          <a:xfrm>
            <a:off x="457200" y="720725"/>
            <a:ext cx="6400800" cy="3600450"/>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latin typeface="Arial" panose="020B0604020202020204" pitchFamily="34" charset="0"/>
              </a:rPr>
              <a:t>This is an</a:t>
            </a:r>
            <a:r>
              <a:rPr lang="en-US" altLang="en-US" b="0" baseline="0" dirty="0">
                <a:latin typeface="Arial" panose="020B0604020202020204" pitchFamily="34" charset="0"/>
              </a:rPr>
              <a:t> outline of my lecture today</a:t>
            </a:r>
            <a:endParaRPr lang="en-US" altLang="en-US" b="0" dirty="0">
              <a:latin typeface="Arial" panose="020B0604020202020204" pitchFamily="34" charset="0"/>
            </a:endParaRPr>
          </a:p>
          <a:p>
            <a:endParaRPr lang="en-US" altLang="en-US" b="0" dirty="0">
              <a:latin typeface="Arial" panose="020B0604020202020204" pitchFamily="34" charset="0"/>
            </a:endParaRPr>
          </a:p>
          <a:p>
            <a:r>
              <a:rPr lang="en-US" altLang="en-US" b="0" dirty="0">
                <a:latin typeface="Arial" panose="020B0604020202020204" pitchFamily="34" charset="0"/>
              </a:rPr>
              <a:t>Today I think we will just go over the basics of this class.</a:t>
            </a:r>
          </a:p>
          <a:p>
            <a:endParaRPr lang="en-US" altLang="en-US" b="0" dirty="0">
              <a:latin typeface="Arial" panose="020B0604020202020204" pitchFamily="34" charset="0"/>
            </a:endParaRPr>
          </a:p>
          <a:p>
            <a:r>
              <a:rPr lang="en-US" altLang="en-US" b="0" dirty="0">
                <a:latin typeface="Arial" panose="020B0604020202020204" pitchFamily="34" charset="0"/>
              </a:rPr>
              <a:t>It is my sincere hope that the tools I will introduce in</a:t>
            </a:r>
            <a:r>
              <a:rPr lang="en-US" altLang="en-US" b="0" baseline="0" dirty="0">
                <a:latin typeface="Arial" panose="020B0604020202020204" pitchFamily="34" charset="0"/>
              </a:rPr>
              <a:t> this class</a:t>
            </a:r>
            <a:r>
              <a:rPr lang="en-US" altLang="en-US" b="0" dirty="0">
                <a:latin typeface="Arial" panose="020B0604020202020204" pitchFamily="34" charset="0"/>
              </a:rPr>
              <a:t> will make your life easier. </a:t>
            </a:r>
          </a:p>
          <a:p>
            <a:endParaRPr lang="en-US" altLang="en-US" b="0" dirty="0">
              <a:latin typeface="Arial" panose="020B0604020202020204" pitchFamily="34" charset="0"/>
            </a:endParaRPr>
          </a:p>
          <a:p>
            <a:r>
              <a:rPr lang="en-US" altLang="en-US" b="0" dirty="0">
                <a:latin typeface="Arial" panose="020B0604020202020204" pitchFamily="34" charset="0"/>
              </a:rPr>
              <a:t>I want this class to enable you to utilize database management systems in your research, course work, and future employment to achieve greater power and efficiency. </a:t>
            </a:r>
          </a:p>
          <a:p>
            <a:endParaRPr lang="en-US" altLang="en-US" b="0" dirty="0">
              <a:latin typeface="Arial" panose="020B0604020202020204" pitchFamily="34" charset="0"/>
            </a:endParaRPr>
          </a:p>
          <a:p>
            <a:r>
              <a:rPr lang="en-US" altLang="en-US" b="0" dirty="0">
                <a:latin typeface="Arial" panose="020B0604020202020204" pitchFamily="34" charset="0"/>
              </a:rPr>
              <a:t>Because of this, we will mostly stick to the basics to give you a firm foundation on which to build more advanced knowledge. </a:t>
            </a:r>
          </a:p>
          <a:p>
            <a:endParaRPr lang="en-US" altLang="en-US" b="0" dirty="0">
              <a:latin typeface="Arial" panose="020B0604020202020204" pitchFamily="34" charset="0"/>
            </a:endParaRPr>
          </a:p>
          <a:p>
            <a:r>
              <a:rPr lang="en-US" altLang="en-US" b="0" dirty="0">
                <a:latin typeface="Arial" panose="020B0604020202020204" pitchFamily="34" charset="0"/>
              </a:rPr>
              <a:t>If you have more advanced interests and questions, I can definitely help you out.</a:t>
            </a:r>
          </a:p>
        </p:txBody>
      </p:sp>
    </p:spTree>
    <p:extLst>
      <p:ext uri="{BB962C8B-B14F-4D97-AF65-F5344CB8AC3E}">
        <p14:creationId xmlns:p14="http://schemas.microsoft.com/office/powerpoint/2010/main" val="1934197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2A0D5EF-0F17-484E-BA28-8C084740E88A}" type="slidenum">
              <a:rPr lang="en-US" altLang="en-US" sz="1300"/>
              <a:pPr>
                <a:spcBef>
                  <a:spcPct val="0"/>
                </a:spcBef>
              </a:pPr>
              <a:t>31</a:t>
            </a:fld>
            <a:endParaRPr lang="en-US" altLang="en-US" sz="1300"/>
          </a:p>
        </p:txBody>
      </p:sp>
      <p:sp>
        <p:nvSpPr>
          <p:cNvPr id="53251" name="Rectangle 2"/>
          <p:cNvSpPr>
            <a:spLocks noGrp="1" noRot="1" noChangeAspect="1" noChangeArrowheads="1" noTextEdit="1"/>
          </p:cNvSpPr>
          <p:nvPr>
            <p:ph type="sldImg"/>
          </p:nvPr>
        </p:nvSpPr>
        <p:spPr>
          <a:xfrm>
            <a:off x="457200" y="720725"/>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19" tIns="47759" rIns="95519" bIns="47759"/>
          <a:lstStyle/>
          <a:p>
            <a:r>
              <a:rPr lang="en-US" altLang="en-US" b="0" dirty="0">
                <a:latin typeface="Arial" panose="020B0604020202020204" pitchFamily="34" charset="0"/>
              </a:rPr>
              <a:t>Where</a:t>
            </a:r>
            <a:r>
              <a:rPr lang="en-US" altLang="en-US" b="0" baseline="0" dirty="0">
                <a:latin typeface="Arial" panose="020B0604020202020204" pitchFamily="34" charset="0"/>
              </a:rPr>
              <a:t> are the data from? Here shows a list of major data sources.</a:t>
            </a:r>
            <a:endParaRPr lang="en-US" altLang="en-US" b="0" dirty="0">
              <a:latin typeface="Arial" panose="020B0604020202020204" pitchFamily="34" charset="0"/>
            </a:endParaRPr>
          </a:p>
          <a:p>
            <a:endParaRPr lang="en-US" altLang="en-US" b="0" dirty="0">
              <a:latin typeface="Arial" panose="020B0604020202020204" pitchFamily="34" charset="0"/>
            </a:endParaRPr>
          </a:p>
          <a:p>
            <a:r>
              <a:rPr lang="en-US" altLang="en-US" b="0" dirty="0">
                <a:latin typeface="Arial" panose="020B0604020202020204" pitchFamily="34" charset="0"/>
              </a:rPr>
              <a:t>The majority of data collected by a public agency is available for free. For</a:t>
            </a:r>
            <a:r>
              <a:rPr lang="en-US" altLang="en-US" b="0" baseline="0" dirty="0">
                <a:latin typeface="Arial" panose="020B0604020202020204" pitchFamily="34" charset="0"/>
              </a:rPr>
              <a:t> example, we have been getting a lot of data from WSDOT.</a:t>
            </a:r>
            <a:endParaRPr lang="en-US" altLang="en-US" b="0" dirty="0">
              <a:latin typeface="Arial" panose="020B0604020202020204" pitchFamily="34" charset="0"/>
            </a:endParaRPr>
          </a:p>
          <a:p>
            <a:endParaRPr lang="en-US" altLang="en-US" b="0" dirty="0">
              <a:latin typeface="Arial" panose="020B0604020202020204" pitchFamily="34" charset="0"/>
            </a:endParaRPr>
          </a:p>
          <a:p>
            <a:r>
              <a:rPr lang="en-US" altLang="en-US" b="0" dirty="0">
                <a:latin typeface="Arial" panose="020B0604020202020204" pitchFamily="34" charset="0"/>
              </a:rPr>
              <a:t>We</a:t>
            </a:r>
            <a:r>
              <a:rPr lang="en-US" altLang="en-US" b="0" baseline="0" dirty="0">
                <a:latin typeface="Arial" panose="020B0604020202020204" pitchFamily="34" charset="0"/>
              </a:rPr>
              <a:t> can also buy data from third parties or commercial companies. </a:t>
            </a:r>
          </a:p>
          <a:p>
            <a:endParaRPr lang="en-US" altLang="en-US" b="0" baseline="0" dirty="0">
              <a:latin typeface="Arial" panose="020B0604020202020204" pitchFamily="34" charset="0"/>
            </a:endParaRPr>
          </a:p>
          <a:p>
            <a:r>
              <a:rPr lang="en-US" altLang="en-US" b="0" dirty="0">
                <a:latin typeface="Arial" panose="020B0604020202020204" pitchFamily="34" charset="0"/>
              </a:rPr>
              <a:t>We can always</a:t>
            </a:r>
            <a:r>
              <a:rPr lang="en-US" altLang="en-US" b="0" baseline="0" dirty="0">
                <a:latin typeface="Arial" panose="020B0604020202020204" pitchFamily="34" charset="0"/>
              </a:rPr>
              <a:t> collect data using traffic detectors of our own.</a:t>
            </a:r>
            <a:endParaRPr lang="en-US" altLang="en-US" b="0" dirty="0">
              <a:latin typeface="Arial" panose="020B0604020202020204" pitchFamily="34" charset="0"/>
            </a:endParaRPr>
          </a:p>
          <a:p>
            <a:endParaRPr lang="en-US" altLang="en-US" b="0" dirty="0">
              <a:latin typeface="Arial" panose="020B0604020202020204" pitchFamily="34" charset="0"/>
            </a:endParaRPr>
          </a:p>
          <a:p>
            <a:r>
              <a:rPr lang="en-US" altLang="en-US" b="0" dirty="0">
                <a:latin typeface="Arial" panose="020B0604020202020204" pitchFamily="34" charset="0"/>
              </a:rPr>
              <a:t>All goes to data servers where practitioners and researchers can access it.</a:t>
            </a:r>
          </a:p>
        </p:txBody>
      </p:sp>
    </p:spTree>
    <p:extLst>
      <p:ext uri="{BB962C8B-B14F-4D97-AF65-F5344CB8AC3E}">
        <p14:creationId xmlns:p14="http://schemas.microsoft.com/office/powerpoint/2010/main" val="941454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739172-C656-429D-8F64-B3ED9937A360}" type="slidenum">
              <a:rPr lang="en-US" altLang="en-US" sz="1300"/>
              <a:pPr>
                <a:spcBef>
                  <a:spcPct val="0"/>
                </a:spcBef>
              </a:pPr>
              <a:t>32</a:t>
            </a:fld>
            <a:endParaRPr lang="en-US" altLang="en-US" sz="1300"/>
          </a:p>
        </p:txBody>
      </p:sp>
      <p:sp>
        <p:nvSpPr>
          <p:cNvPr id="55299" name="Rectangle 2"/>
          <p:cNvSpPr>
            <a:spLocks noGrp="1" noRot="1" noChangeAspect="1" noChangeArrowheads="1" noTextEdit="1"/>
          </p:cNvSpPr>
          <p:nvPr>
            <p:ph type="sldImg"/>
          </p:nvPr>
        </p:nvSpPr>
        <p:spPr>
          <a:xfrm>
            <a:off x="457200" y="720725"/>
            <a:ext cx="6400800" cy="360045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a:latin typeface="Arial" panose="020B0604020202020204" pitchFamily="34" charset="0"/>
              </a:rPr>
              <a:t>So… what is the</a:t>
            </a:r>
            <a:r>
              <a:rPr lang="en-US" altLang="en-US" b="0" baseline="0" dirty="0">
                <a:latin typeface="Arial" panose="020B0604020202020204" pitchFamily="34" charset="0"/>
              </a:rPr>
              <a:t> current status of our traffic data collection work?</a:t>
            </a:r>
            <a:endParaRPr lang="en-US" altLang="en-US" b="0" dirty="0">
              <a:latin typeface="Arial" panose="020B0604020202020204" pitchFamily="34" charset="0"/>
            </a:endParaRPr>
          </a:p>
          <a:p>
            <a:endParaRPr lang="en-US" altLang="en-US" b="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latin typeface="Arial" panose="020B0604020202020204" pitchFamily="34" charset="0"/>
              </a:rPr>
              <a:t>Ten years ago, a researcher</a:t>
            </a:r>
            <a:r>
              <a:rPr lang="en-US" altLang="en-US" b="0" baseline="0" dirty="0">
                <a:latin typeface="Arial" panose="020B0604020202020204" pitchFamily="34" charset="0"/>
              </a:rPr>
              <a:t> in Maryland (</a:t>
            </a:r>
            <a:r>
              <a:rPr lang="en-US" altLang="en-US" b="0" dirty="0">
                <a:latin typeface="Arial" panose="020B0604020202020204" pitchFamily="34" charset="0"/>
              </a:rPr>
              <a:t>Phil </a:t>
            </a:r>
            <a:r>
              <a:rPr lang="en-US" altLang="en-US" b="0" dirty="0" err="1">
                <a:latin typeface="Arial" panose="020B0604020202020204" pitchFamily="34" charset="0"/>
              </a:rPr>
              <a:t>Tarnoff</a:t>
            </a:r>
            <a:r>
              <a:rPr lang="en-US" altLang="en-US" b="0" dirty="0">
                <a:latin typeface="Arial" panose="020B0604020202020204" pitchFamily="34" charset="0"/>
              </a:rPr>
              <a:t>) has estimated the ITS</a:t>
            </a:r>
            <a:r>
              <a:rPr lang="en-US" altLang="en-US" b="0" baseline="0" dirty="0">
                <a:latin typeface="Arial" panose="020B0604020202020204" pitchFamily="34" charset="0"/>
              </a:rPr>
              <a:t> deployment of the transportation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baseline="0" dirty="0">
                <a:latin typeface="Arial" panose="020B0604020202020204" pitchFamily="34" charset="0"/>
              </a:rPr>
              <a:t>Generate a curve like this.</a:t>
            </a:r>
            <a:endParaRPr lang="en-US" altLang="en-US" b="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latin typeface="Arial" panose="020B0604020202020204" pitchFamily="34" charset="0"/>
              </a:rPr>
              <a:t>Predicted that we should get a fully instrumented system</a:t>
            </a:r>
            <a:r>
              <a:rPr lang="en-US" altLang="en-US" b="0" baseline="0" dirty="0">
                <a:latin typeface="Arial" panose="020B0604020202020204" pitchFamily="34" charset="0"/>
              </a:rPr>
              <a:t> around the year of 2005</a:t>
            </a:r>
            <a:r>
              <a:rPr lang="en-US" altLang="en-US" b="0" dirty="0">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0" dirty="0">
              <a:latin typeface="Arial" panose="020B0604020202020204" pitchFamily="34" charset="0"/>
            </a:endParaRPr>
          </a:p>
          <a:p>
            <a:r>
              <a:rPr lang="en-US" altLang="en-US" b="0" dirty="0">
                <a:latin typeface="Arial" panose="020B0604020202020204" pitchFamily="34" charset="0"/>
              </a:rPr>
              <a:t>The problem is …. Right now</a:t>
            </a:r>
            <a:r>
              <a:rPr lang="en-US" altLang="en-US" b="0" baseline="0" dirty="0">
                <a:latin typeface="Arial" panose="020B0604020202020204" pitchFamily="34" charset="0"/>
              </a:rPr>
              <a:t> have we proceeded as predicted?</a:t>
            </a:r>
          </a:p>
          <a:p>
            <a:r>
              <a:rPr lang="en-US" altLang="en-US" b="0" baseline="0" dirty="0">
                <a:latin typeface="Arial" panose="020B0604020202020204" pitchFamily="34" charset="0"/>
              </a:rPr>
              <a:t>In terms of data coverage may be we are close.</a:t>
            </a:r>
          </a:p>
          <a:p>
            <a:endParaRPr lang="en-US" altLang="en-US" b="0" baseline="0" dirty="0">
              <a:latin typeface="Arial" panose="020B0604020202020204" pitchFamily="34" charset="0"/>
            </a:endParaRPr>
          </a:p>
          <a:p>
            <a:r>
              <a:rPr lang="en-US" altLang="en-US" b="0" baseline="0" dirty="0">
                <a:latin typeface="Arial" panose="020B0604020202020204" pitchFamily="34" charset="0"/>
              </a:rPr>
              <a:t>But i</a:t>
            </a:r>
            <a:r>
              <a:rPr lang="en-US" altLang="en-US" b="0" dirty="0">
                <a:latin typeface="Arial" panose="020B0604020202020204" pitchFamily="34" charset="0"/>
              </a:rPr>
              <a:t>f we look</a:t>
            </a:r>
            <a:r>
              <a:rPr lang="en-US" altLang="en-US" b="0" baseline="0" dirty="0">
                <a:latin typeface="Arial" panose="020B0604020202020204" pitchFamily="34" charset="0"/>
              </a:rPr>
              <a:t> at the targets we want to achieve through an ITS system, I would say that w</a:t>
            </a:r>
            <a:r>
              <a:rPr lang="en-US" altLang="en-US" b="0" dirty="0">
                <a:latin typeface="Arial" panose="020B0604020202020204" pitchFamily="34" charset="0"/>
              </a:rPr>
              <a:t>e are not deploying a data infrastructure fast enough –</a:t>
            </a:r>
          </a:p>
          <a:p>
            <a:pPr marL="171450" indent="-171450">
              <a:buFont typeface="Arial" panose="020B0604020202020204" pitchFamily="34" charset="0"/>
              <a:buChar char="•"/>
            </a:pPr>
            <a:r>
              <a:rPr lang="en-US" altLang="en-US" b="0" dirty="0">
                <a:latin typeface="Arial" panose="020B0604020202020204" pitchFamily="34" charset="0"/>
              </a:rPr>
              <a:t>To gives us the ability to respond precisely in a weather event</a:t>
            </a:r>
          </a:p>
          <a:p>
            <a:pPr marL="171450" indent="-171450">
              <a:buFont typeface="Arial" panose="020B0604020202020204" pitchFamily="34" charset="0"/>
              <a:buChar char="•"/>
            </a:pPr>
            <a:r>
              <a:rPr lang="en-US" altLang="en-US" b="0" dirty="0">
                <a:latin typeface="Arial" panose="020B0604020202020204" pitchFamily="34" charset="0"/>
              </a:rPr>
              <a:t>To allow us to manage – with peak performance precision – an unplanned</a:t>
            </a:r>
            <a:r>
              <a:rPr lang="en-US" altLang="en-US" b="0" baseline="0" dirty="0">
                <a:latin typeface="Arial" panose="020B0604020202020204" pitchFamily="34" charset="0"/>
              </a:rPr>
              <a:t> </a:t>
            </a:r>
            <a:r>
              <a:rPr lang="en-US" altLang="en-US" b="0" dirty="0">
                <a:latin typeface="Arial" panose="020B0604020202020204" pitchFamily="34" charset="0"/>
              </a:rPr>
              <a:t>event</a:t>
            </a:r>
          </a:p>
          <a:p>
            <a:pPr marL="171450" indent="-171450">
              <a:buFont typeface="Arial" panose="020B0604020202020204" pitchFamily="34" charset="0"/>
              <a:buChar char="•"/>
            </a:pPr>
            <a:r>
              <a:rPr lang="en-US" altLang="en-US" b="0" dirty="0">
                <a:latin typeface="Arial" panose="020B0604020202020204" pitchFamily="34" charset="0"/>
              </a:rPr>
              <a:t>To allow signals to respond to real time surges in traffic</a:t>
            </a:r>
          </a:p>
          <a:p>
            <a:pPr marL="0" indent="0">
              <a:buFont typeface="Arial" panose="020B0604020202020204" pitchFamily="34" charset="0"/>
              <a:buNone/>
            </a:pPr>
            <a:endParaRPr lang="en-US" altLang="en-US" b="0" dirty="0">
              <a:latin typeface="Arial" panose="020B0604020202020204" pitchFamily="34" charset="0"/>
            </a:endParaRPr>
          </a:p>
          <a:p>
            <a:pPr marL="0" indent="0">
              <a:buFont typeface="Arial" panose="020B0604020202020204" pitchFamily="34" charset="0"/>
              <a:buNone/>
            </a:pPr>
            <a:r>
              <a:rPr lang="en-US" altLang="en-US" b="0" dirty="0">
                <a:latin typeface="Arial" panose="020B0604020202020204" pitchFamily="34" charset="0"/>
              </a:rPr>
              <a:t>This does not necessarily mean</a:t>
            </a:r>
            <a:r>
              <a:rPr lang="en-US" altLang="en-US" b="0" baseline="0" dirty="0">
                <a:latin typeface="Arial" panose="020B0604020202020204" pitchFamily="34" charset="0"/>
              </a:rPr>
              <a:t> that we don’t have the data, it’s both lack of data/control systems that use the data we have.</a:t>
            </a:r>
            <a:endParaRPr lang="en-US" altLang="en-US" b="0" dirty="0">
              <a:latin typeface="Arial" panose="020B0604020202020204" pitchFamily="34" charset="0"/>
            </a:endParaRPr>
          </a:p>
          <a:p>
            <a:pPr marL="0" indent="0">
              <a:buFont typeface="Arial" panose="020B0604020202020204" pitchFamily="34" charset="0"/>
              <a:buNone/>
            </a:pPr>
            <a:endParaRPr lang="en-US" altLang="en-US" b="0" dirty="0">
              <a:latin typeface="Arial" panose="020B0604020202020204" pitchFamily="34" charset="0"/>
            </a:endParaRPr>
          </a:p>
          <a:p>
            <a:pPr marL="0" indent="0">
              <a:buFont typeface="Arial" panose="020B0604020202020204" pitchFamily="34" charset="0"/>
              <a:buNone/>
            </a:pPr>
            <a:r>
              <a:rPr lang="en-US" altLang="en-US" b="0" dirty="0">
                <a:latin typeface="Arial" panose="020B0604020202020204" pitchFamily="34" charset="0"/>
              </a:rPr>
              <a:t>20 years ago agencies were data poor. But right now the situation is…</a:t>
            </a:r>
          </a:p>
          <a:p>
            <a:pPr marL="0" indent="0">
              <a:buFont typeface="Arial" panose="020B0604020202020204" pitchFamily="34" charset="0"/>
              <a:buNone/>
            </a:pPr>
            <a:r>
              <a:rPr lang="en-US" altLang="en-US" b="0" dirty="0">
                <a:latin typeface="Arial" panose="020B0604020202020204" pitchFamily="34" charset="0"/>
              </a:rPr>
              <a:t>We have data, more and more all the time, and still do not have a proper framework for incorporating that into the decision making process. </a:t>
            </a:r>
          </a:p>
          <a:p>
            <a:r>
              <a:rPr lang="en-US" altLang="en-US" b="1" dirty="0">
                <a:latin typeface="Arial" panose="020B0604020202020204" pitchFamily="34" charset="0"/>
              </a:rPr>
              <a:t>     </a:t>
            </a:r>
          </a:p>
        </p:txBody>
      </p:sp>
    </p:spTree>
    <p:extLst>
      <p:ext uri="{BB962C8B-B14F-4D97-AF65-F5344CB8AC3E}">
        <p14:creationId xmlns:p14="http://schemas.microsoft.com/office/powerpoint/2010/main" val="2970582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4F3E75C-02B2-4271-8105-806588B80149}" type="slidenum">
              <a:rPr lang="en-US" altLang="en-US" sz="1300"/>
              <a:pPr>
                <a:spcBef>
                  <a:spcPct val="0"/>
                </a:spcBef>
              </a:pPr>
              <a:t>33</a:t>
            </a:fld>
            <a:endParaRPr lang="en-US" altLang="en-US" sz="1300"/>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a:latin typeface="Arial" panose="020B0604020202020204" pitchFamily="34" charset="0"/>
              </a:rPr>
              <a:t>With</a:t>
            </a:r>
            <a:r>
              <a:rPr lang="en-US" altLang="en-US" b="0" baseline="0" dirty="0">
                <a:latin typeface="Arial" panose="020B0604020202020204" pitchFamily="34" charset="0"/>
              </a:rPr>
              <a:t> the data we have</a:t>
            </a:r>
            <a:r>
              <a:rPr lang="en-US" altLang="en-US" b="0" dirty="0">
                <a:latin typeface="Arial" panose="020B0604020202020204" pitchFamily="34" charset="0"/>
              </a:rPr>
              <a:t> a big improvement could</a:t>
            </a:r>
            <a:r>
              <a:rPr lang="en-US" altLang="en-US" b="0" baseline="0" dirty="0">
                <a:latin typeface="Arial" panose="020B0604020202020204" pitchFamily="34" charset="0"/>
              </a:rPr>
              <a:t> be how we can jump from points of data to an</a:t>
            </a:r>
            <a:r>
              <a:rPr lang="en-US" altLang="en-US" b="0" dirty="0">
                <a:latin typeface="Arial" panose="020B0604020202020204" pitchFamily="34" charset="0"/>
              </a:rPr>
              <a:t> information network.</a:t>
            </a:r>
          </a:p>
          <a:p>
            <a:endParaRPr lang="en-US" altLang="en-US" b="0" dirty="0">
              <a:latin typeface="Arial" panose="020B0604020202020204" pitchFamily="34" charset="0"/>
            </a:endParaRPr>
          </a:p>
          <a:p>
            <a:r>
              <a:rPr lang="en-US" altLang="en-US" b="0" dirty="0">
                <a:latin typeface="Arial" panose="020B0604020202020204" pitchFamily="34" charset="0"/>
              </a:rPr>
              <a:t>It is my own belief that the only way we get there is to create a national public private partnership – meaning</a:t>
            </a:r>
          </a:p>
          <a:p>
            <a:pPr marL="171450" indent="-171450">
              <a:buFont typeface="Arial" panose="020B0604020202020204" pitchFamily="34" charset="0"/>
              <a:buChar char="•"/>
            </a:pPr>
            <a:r>
              <a:rPr lang="en-US" altLang="en-US" b="0" dirty="0">
                <a:latin typeface="Arial" panose="020B0604020202020204" pitchFamily="34" charset="0"/>
              </a:rPr>
              <a:t>Shared risk</a:t>
            </a:r>
          </a:p>
          <a:p>
            <a:pPr marL="171450" indent="-171450">
              <a:buFont typeface="Arial" panose="020B0604020202020204" pitchFamily="34" charset="0"/>
              <a:buChar char="•"/>
            </a:pPr>
            <a:r>
              <a:rPr lang="en-US" altLang="en-US" b="0" dirty="0">
                <a:latin typeface="Arial" panose="020B0604020202020204" pitchFamily="34" charset="0"/>
              </a:rPr>
              <a:t>Shared benefit</a:t>
            </a:r>
          </a:p>
          <a:p>
            <a:pPr marL="171450" indent="-171450">
              <a:buFont typeface="Arial" panose="020B0604020202020204" pitchFamily="34" charset="0"/>
              <a:buChar char="•"/>
            </a:pPr>
            <a:r>
              <a:rPr lang="en-US" altLang="en-US" b="0" dirty="0">
                <a:latin typeface="Arial" panose="020B0604020202020204" pitchFamily="34" charset="0"/>
              </a:rPr>
              <a:t>Shared contribution</a:t>
            </a:r>
          </a:p>
          <a:p>
            <a:endParaRPr lang="en-US" altLang="en-US" b="0" dirty="0">
              <a:latin typeface="Arial" panose="020B0604020202020204" pitchFamily="34" charset="0"/>
            </a:endParaRPr>
          </a:p>
          <a:p>
            <a:endParaRPr lang="en-US" altLang="en-US" b="0" dirty="0">
              <a:latin typeface="Arial" panose="020B0604020202020204" pitchFamily="34" charset="0"/>
            </a:endParaRPr>
          </a:p>
          <a:p>
            <a:r>
              <a:rPr lang="en-US" altLang="en-US" b="0" dirty="0">
                <a:latin typeface="Arial" panose="020B0604020202020204" pitchFamily="34" charset="0"/>
              </a:rPr>
              <a:t>I don’t think we’ve done anything like it before.  It is going to take some hard thinking – something that I believe this institution is uniquely suited to do and thus I challenge the organization to explore and find how we do it together.</a:t>
            </a:r>
            <a:endParaRPr lang="en-US" altLang="en-US" dirty="0">
              <a:latin typeface="Arial" panose="020B0604020202020204" pitchFamily="34" charset="0"/>
            </a:endParaRPr>
          </a:p>
          <a:p>
            <a:endParaRPr lang="en-US" altLang="en-US" dirty="0">
              <a:latin typeface="Arial" panose="020B0604020202020204" pitchFamily="34" charset="0"/>
            </a:endParaRPr>
          </a:p>
        </p:txBody>
      </p:sp>
    </p:spTree>
    <p:extLst>
      <p:ext uri="{BB962C8B-B14F-4D97-AF65-F5344CB8AC3E}">
        <p14:creationId xmlns:p14="http://schemas.microsoft.com/office/powerpoint/2010/main" val="3717602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B8249E-88B0-4E03-949C-B97F09F149C2}" type="slidenum">
              <a:rPr lang="en-US" altLang="en-US" sz="1300"/>
              <a:pPr>
                <a:spcBef>
                  <a:spcPct val="0"/>
                </a:spcBef>
              </a:pPr>
              <a:t>34</a:t>
            </a:fld>
            <a:endParaRPr lang="en-US" altLang="en-US" sz="1300"/>
          </a:p>
        </p:txBody>
      </p:sp>
      <p:sp>
        <p:nvSpPr>
          <p:cNvPr id="59395" name="Rectangle 2"/>
          <p:cNvSpPr>
            <a:spLocks noGrp="1" noRot="1" noChangeAspect="1" noChangeArrowheads="1" noTextEdit="1"/>
          </p:cNvSpPr>
          <p:nvPr>
            <p:ph type="sldImg"/>
          </p:nvPr>
        </p:nvSpPr>
        <p:spPr>
          <a:xfrm>
            <a:off x="455613" y="719138"/>
            <a:ext cx="6400800" cy="360045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Let’s take a look at the architecture of an advanced traveler information system.</a:t>
            </a:r>
          </a:p>
          <a:p>
            <a:r>
              <a:rPr lang="en-US" altLang="en-US" dirty="0">
                <a:latin typeface="Arial" panose="020B0604020202020204" pitchFamily="34" charset="0"/>
              </a:rPr>
              <a:t>First detectors, of various types and deployments.</a:t>
            </a:r>
          </a:p>
          <a:p>
            <a:r>
              <a:rPr lang="en-US" altLang="en-US" dirty="0">
                <a:latin typeface="Arial" panose="020B0604020202020204" pitchFamily="34" charset="0"/>
              </a:rPr>
              <a:t>These connect to station cabinet or other local computing and communications portal. Data is sent packed to a database server, which archives it in a data warehouse. </a:t>
            </a:r>
          </a:p>
          <a:p>
            <a:endParaRPr lang="en-US" altLang="en-US" dirty="0">
              <a:latin typeface="Arial" panose="020B0604020202020204" pitchFamily="34" charset="0"/>
            </a:endParaRPr>
          </a:p>
          <a:p>
            <a:r>
              <a:rPr lang="en-US" altLang="en-US" dirty="0">
                <a:latin typeface="Arial" panose="020B0604020202020204" pitchFamily="34" charset="0"/>
              </a:rPr>
              <a:t>Now the data is just waiting for our application to process and use. </a:t>
            </a:r>
          </a:p>
          <a:p>
            <a:r>
              <a:rPr lang="en-US" altLang="en-US" dirty="0">
                <a:latin typeface="Arial" panose="020B0604020202020204" pitchFamily="34" charset="0"/>
              </a:rPr>
              <a:t>On the front end, we have user media telling people where to drive and how long it will take, and other information. These devices connect directly to an application server, which runs the ATIS interface.</a:t>
            </a:r>
          </a:p>
          <a:p>
            <a:r>
              <a:rPr lang="en-US" altLang="en-US" dirty="0">
                <a:latin typeface="Arial" panose="020B0604020202020204" pitchFamily="34" charset="0"/>
              </a:rPr>
              <a:t>The applications are the logic of the system, and retrieve data from the backend server. The backend server pulls data from the data warehouse and unlike the data warehouse, is fast enough to run in real time. </a:t>
            </a:r>
          </a:p>
          <a:p>
            <a:endParaRPr lang="en-US" altLang="en-US" dirty="0">
              <a:latin typeface="Arial" panose="020B0604020202020204" pitchFamily="34" charset="0"/>
            </a:endParaRPr>
          </a:p>
          <a:p>
            <a:r>
              <a:rPr lang="en-US" altLang="en-US" dirty="0">
                <a:latin typeface="Arial" panose="020B0604020202020204" pitchFamily="34" charset="0"/>
              </a:rPr>
              <a:t>Why is this so complicated? (next slide)</a:t>
            </a:r>
          </a:p>
        </p:txBody>
      </p:sp>
    </p:spTree>
    <p:extLst>
      <p:ext uri="{BB962C8B-B14F-4D97-AF65-F5344CB8AC3E}">
        <p14:creationId xmlns:p14="http://schemas.microsoft.com/office/powerpoint/2010/main" val="722576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7200" y="720725"/>
            <a:ext cx="6400800" cy="36004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 lot happens behind the scenes that is necessary for the system to work. </a:t>
            </a:r>
          </a:p>
          <a:p>
            <a:endParaRPr lang="en-US" altLang="en-US" dirty="0">
              <a:latin typeface="Arial" panose="020B0604020202020204" pitchFamily="34" charset="0"/>
            </a:endParaRPr>
          </a:p>
          <a:p>
            <a:r>
              <a:rPr lang="en-US" altLang="en-US" dirty="0">
                <a:latin typeface="Arial" panose="020B0604020202020204" pitchFamily="34" charset="0"/>
              </a:rPr>
              <a:t>First we need to look at raw data from loop detectors. </a:t>
            </a:r>
          </a:p>
          <a:p>
            <a:r>
              <a:rPr lang="en-US" altLang="en-US" dirty="0">
                <a:latin typeface="Arial" panose="020B0604020202020204" pitchFamily="34" charset="0"/>
              </a:rPr>
              <a:t>The loop detector is actually a very simple piece of equipment that</a:t>
            </a:r>
          </a:p>
          <a:p>
            <a:r>
              <a:rPr lang="en-US" altLang="en-US" dirty="0">
                <a:latin typeface="Arial" panose="020B0604020202020204" pitchFamily="34" charset="0"/>
              </a:rPr>
              <a:t>only reports whether or not a vehicle is present over the detector at any given time at 60HZ resolution. </a:t>
            </a:r>
          </a:p>
          <a:p>
            <a:endParaRPr lang="en-US" altLang="en-US" dirty="0">
              <a:latin typeface="Arial" panose="020B0604020202020204" pitchFamily="34" charset="0"/>
            </a:endParaRPr>
          </a:p>
          <a:p>
            <a:r>
              <a:rPr lang="en-US" altLang="en-US" dirty="0">
                <a:latin typeface="Arial" panose="020B0604020202020204" pitchFamily="34" charset="0"/>
              </a:rPr>
              <a:t>To work with data of this kind in any analysis would be very difficult. So, multiple calculation steps convert this into something we can use.</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51F2716-BCAD-4D25-871B-D7602DBD7DA4}" type="slidenum">
              <a:rPr lang="en-US" altLang="en-US"/>
              <a:pPr/>
              <a:t>35</a:t>
            </a:fld>
            <a:endParaRPr lang="en-US" altLang="en-US"/>
          </a:p>
        </p:txBody>
      </p:sp>
    </p:spTree>
    <p:extLst>
      <p:ext uri="{BB962C8B-B14F-4D97-AF65-F5344CB8AC3E}">
        <p14:creationId xmlns:p14="http://schemas.microsoft.com/office/powerpoint/2010/main" val="280602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457200" y="720725"/>
            <a:ext cx="6400800" cy="3600450"/>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You seen here on the top left the binary output of the loop detectors, or just zeros and ones.</a:t>
            </a:r>
          </a:p>
          <a:p>
            <a:endParaRPr lang="en-US" altLang="en-US" dirty="0">
              <a:latin typeface="Arial" panose="020B0604020202020204" pitchFamily="34" charset="0"/>
            </a:endParaRPr>
          </a:p>
          <a:p>
            <a:r>
              <a:rPr lang="en-US" altLang="en-US" dirty="0">
                <a:latin typeface="Arial" panose="020B0604020202020204" pitchFamily="34" charset="0"/>
              </a:rPr>
              <a:t>This is converted in the cabinet to aggregated 20 second volume and occupancy data, as well as speed in the case of dual loop detectors.</a:t>
            </a:r>
          </a:p>
          <a:p>
            <a:endParaRPr lang="en-US" altLang="en-US" dirty="0">
              <a:latin typeface="Arial" panose="020B0604020202020204" pitchFamily="34" charset="0"/>
            </a:endParaRPr>
          </a:p>
          <a:p>
            <a:r>
              <a:rPr lang="en-US" altLang="en-US" dirty="0">
                <a:latin typeface="Arial" panose="020B0604020202020204" pitchFamily="34" charset="0"/>
              </a:rPr>
              <a:t>Now this is something we can actually use, but to make it more informative to travelers, we need to combine with</a:t>
            </a:r>
            <a:r>
              <a:rPr lang="en-US" altLang="en-US" baseline="0" dirty="0">
                <a:latin typeface="Arial" panose="020B0604020202020204" pitchFamily="34" charset="0"/>
              </a:rPr>
              <a:t> the roadway network data</a:t>
            </a:r>
            <a:r>
              <a:rPr lang="en-US" altLang="en-US" dirty="0">
                <a:latin typeface="Arial" panose="020B0604020202020204" pitchFamily="34" charset="0"/>
              </a:rPr>
              <a:t> create visualizations, and quality check (important</a:t>
            </a:r>
            <a:r>
              <a:rPr lang="en-US" altLang="en-US" baseline="0" dirty="0">
                <a:latin typeface="Arial" panose="020B0604020202020204" pitchFamily="34" charset="0"/>
              </a:rPr>
              <a:t> step!</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of the early ATIS systems created by DOTs were based on loop data, but the ones we use now (i.e. BING or Google maps) are based on probe vehicle location data, that is, data provided by other users of the information system.</a:t>
            </a:r>
          </a:p>
          <a:p>
            <a:endParaRPr lang="en-US" altLang="en-US" dirty="0">
              <a:latin typeface="Arial" panose="020B0604020202020204" pitchFamily="34" charset="0"/>
            </a:endParaRPr>
          </a:p>
          <a:p>
            <a:r>
              <a:rPr lang="en-US" altLang="en-US" dirty="0">
                <a:latin typeface="Arial" panose="020B0604020202020204" pitchFamily="34" charset="0"/>
              </a:rPr>
              <a:t>As deployment of more advanced detection technologies increases, single loop data may become less important, but the need to process raw data into a useable form will not.</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6714AD5-ABAC-4AC3-AFFF-6F14492A1265}" type="slidenum">
              <a:rPr lang="en-US" altLang="en-US" sz="1300"/>
              <a:pPr>
                <a:spcBef>
                  <a:spcPct val="0"/>
                </a:spcBef>
              </a:pPr>
              <a:t>36</a:t>
            </a:fld>
            <a:endParaRPr lang="en-US" altLang="en-US" sz="1300"/>
          </a:p>
        </p:txBody>
      </p:sp>
    </p:spTree>
    <p:extLst>
      <p:ext uri="{BB962C8B-B14F-4D97-AF65-F5344CB8AC3E}">
        <p14:creationId xmlns:p14="http://schemas.microsoft.com/office/powerpoint/2010/main" val="207113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457200" y="720725"/>
            <a:ext cx="6400800" cy="3600450"/>
          </a:xfrm>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there are thousands of loop detectors on the highways of Washington state as in other states, over 7000 in WSDOTs northwest region alone. </a:t>
            </a:r>
          </a:p>
          <a:p>
            <a:endParaRPr lang="en-US" altLang="en-US" dirty="0">
              <a:latin typeface="Arial" panose="020B0604020202020204" pitchFamily="34" charset="0"/>
            </a:endParaRPr>
          </a:p>
          <a:p>
            <a:r>
              <a:rPr lang="en-US" altLang="en-US" dirty="0">
                <a:latin typeface="Arial" panose="020B0604020202020204" pitchFamily="34" charset="0"/>
              </a:rPr>
              <a:t>Note that this</a:t>
            </a:r>
            <a:r>
              <a:rPr lang="en-US" altLang="en-US" baseline="0" dirty="0">
                <a:latin typeface="Arial" panose="020B0604020202020204" pitchFamily="34" charset="0"/>
              </a:rPr>
              <a:t> is the case in US. I</a:t>
            </a:r>
            <a:r>
              <a:rPr lang="en-US" altLang="en-US" dirty="0">
                <a:latin typeface="Arial" panose="020B0604020202020204" pitchFamily="34" charset="0"/>
              </a:rPr>
              <a:t>t is clear that many newer systems do not rely on loop detectors to the extent that we do here.</a:t>
            </a:r>
          </a:p>
          <a:p>
            <a:r>
              <a:rPr lang="en-US" altLang="en-US" dirty="0">
                <a:latin typeface="Arial" panose="020B0604020202020204" pitchFamily="34" charset="0"/>
              </a:rPr>
              <a:t>However, it really does not matter what the technology is, because the skills, computing, and storage requirements will only increase with more advanced detection technology.</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1C5297F-B51D-40B4-8030-48D15985C3A5}" type="slidenum">
              <a:rPr lang="en-US" altLang="en-US" sz="1300"/>
              <a:pPr>
                <a:spcBef>
                  <a:spcPct val="0"/>
                </a:spcBef>
              </a:pPr>
              <a:t>37</a:t>
            </a:fld>
            <a:endParaRPr lang="en-US" altLang="en-US" sz="1300"/>
          </a:p>
        </p:txBody>
      </p:sp>
    </p:spTree>
    <p:extLst>
      <p:ext uri="{BB962C8B-B14F-4D97-AF65-F5344CB8AC3E}">
        <p14:creationId xmlns:p14="http://schemas.microsoft.com/office/powerpoint/2010/main" val="1324687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learn SQL Server, R and </a:t>
            </a:r>
            <a:r>
              <a:rPr lang="en-US" dirty="0" err="1"/>
              <a:t>PostGIS</a:t>
            </a:r>
            <a:r>
              <a:rPr lang="en-US" dirty="0"/>
              <a:t> in this course. </a:t>
            </a:r>
          </a:p>
        </p:txBody>
      </p:sp>
      <p:sp>
        <p:nvSpPr>
          <p:cNvPr id="4" name="Slide Number Placeholder 3"/>
          <p:cNvSpPr>
            <a:spLocks noGrp="1"/>
          </p:cNvSpPr>
          <p:nvPr>
            <p:ph type="sldNum" sz="quarter" idx="10"/>
          </p:nvPr>
        </p:nvSpPr>
        <p:spPr/>
        <p:txBody>
          <a:bodyPr/>
          <a:lstStyle/>
          <a:p>
            <a:fld id="{1CA714FF-B8DD-4C86-8A6C-413D8D8DE891}" type="slidenum">
              <a:rPr lang="en-US" smtClean="0"/>
              <a:t>38</a:t>
            </a:fld>
            <a:endParaRPr lang="en-US"/>
          </a:p>
        </p:txBody>
      </p:sp>
    </p:spTree>
    <p:extLst>
      <p:ext uri="{BB962C8B-B14F-4D97-AF65-F5344CB8AC3E}">
        <p14:creationId xmlns:p14="http://schemas.microsoft.com/office/powerpoint/2010/main" val="2504290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457200" y="720725"/>
            <a:ext cx="6400800" cy="3600450"/>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Here are some more numbers. If</a:t>
            </a:r>
            <a:r>
              <a:rPr lang="en-US" altLang="en-US" baseline="0" dirty="0">
                <a:latin typeface="Arial" panose="020B0604020202020204" pitchFamily="34" charset="0"/>
              </a:rPr>
              <a:t> you do a little bit calculation you will find 8000 WSDOT loop detectors can generate</a:t>
            </a:r>
            <a:r>
              <a:rPr lang="en-US" altLang="en-US" dirty="0">
                <a:latin typeface="Arial" panose="020B0604020202020204" pitchFamily="34" charset="0"/>
              </a:rPr>
              <a:t> 660MB of data</a:t>
            </a:r>
            <a:r>
              <a:rPr lang="en-US" altLang="en-US" baseline="0" dirty="0">
                <a:latin typeface="Arial" panose="020B0604020202020204" pitchFamily="34" charset="0"/>
              </a:rPr>
              <a:t> </a:t>
            </a:r>
            <a:r>
              <a:rPr lang="en-US" altLang="en-US" dirty="0">
                <a:latin typeface="Arial" panose="020B0604020202020204" pitchFamily="34" charset="0"/>
              </a:rPr>
              <a:t>per day.</a:t>
            </a:r>
          </a:p>
          <a:p>
            <a:r>
              <a:rPr lang="en-US" altLang="en-US" dirty="0">
                <a:latin typeface="Arial" panose="020B0604020202020204" pitchFamily="34" charset="0"/>
              </a:rPr>
              <a:t>This is not a surprisingly</a:t>
            </a:r>
            <a:r>
              <a:rPr lang="en-US" altLang="en-US" baseline="0" dirty="0">
                <a:latin typeface="Arial" panose="020B0604020202020204" pitchFamily="34" charset="0"/>
              </a:rPr>
              <a:t> large size but this can gradually take a large space.</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Keep in mind that this does not include all of the other data the state is interested. </a:t>
            </a:r>
          </a:p>
          <a:p>
            <a:r>
              <a:rPr lang="en-US" altLang="en-US" dirty="0">
                <a:latin typeface="Arial" panose="020B0604020202020204" pitchFamily="34" charset="0"/>
              </a:rPr>
              <a:t>In</a:t>
            </a:r>
            <a:r>
              <a:rPr lang="en-US" altLang="en-US" baseline="0" dirty="0">
                <a:latin typeface="Arial" panose="020B0604020202020204" pitchFamily="34" charset="0"/>
              </a:rPr>
              <a:t> our previous research projects, we need t</a:t>
            </a:r>
            <a:r>
              <a:rPr lang="en-US" altLang="en-US" dirty="0">
                <a:latin typeface="Arial" panose="020B0604020202020204" pitchFamily="34" charset="0"/>
              </a:rPr>
              <a:t>o integrate data from loop detectors, probe vehicle data, travel time data, throughput data and roadway network data.</a:t>
            </a:r>
          </a:p>
          <a:p>
            <a:r>
              <a:rPr lang="en-US" altLang="en-US" dirty="0">
                <a:latin typeface="Arial" panose="020B0604020202020204" pitchFamily="34" charset="0"/>
              </a:rPr>
              <a:t>Loop</a:t>
            </a:r>
            <a:r>
              <a:rPr lang="en-US" altLang="en-US" baseline="0" dirty="0">
                <a:latin typeface="Arial" panose="020B0604020202020204" pitchFamily="34" charset="0"/>
              </a:rPr>
              <a:t> detector data is one of the smallest data type (binary).</a:t>
            </a:r>
            <a:endParaRPr lang="en-US" altLang="en-US" dirty="0">
              <a:latin typeface="Arial" panose="020B0604020202020204" pitchFamily="34"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DEE2A6A-67AA-4B45-8B02-982F4E848A3A}" type="slidenum">
              <a:rPr lang="en-US" altLang="en-US" sz="1300"/>
              <a:pPr>
                <a:spcBef>
                  <a:spcPct val="0"/>
                </a:spcBef>
              </a:pPr>
              <a:t>39</a:t>
            </a:fld>
            <a:endParaRPr lang="en-US" altLang="en-US" sz="1300"/>
          </a:p>
        </p:txBody>
      </p:sp>
    </p:spTree>
    <p:extLst>
      <p:ext uri="{BB962C8B-B14F-4D97-AF65-F5344CB8AC3E}">
        <p14:creationId xmlns:p14="http://schemas.microsoft.com/office/powerpoint/2010/main" val="2966760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incoming challenges to managing transportation data. </a:t>
            </a:r>
          </a:p>
          <a:p>
            <a:endParaRPr lang="en-US" dirty="0"/>
          </a:p>
          <a:p>
            <a:r>
              <a:rPr lang="en-US" dirty="0"/>
              <a:t>The company INRIX that I mentioned earlier now collects data from over 175 million devices, and covers 4 million miles of roads in 40 countries. </a:t>
            </a:r>
          </a:p>
          <a:p>
            <a:r>
              <a:rPr lang="en-US" dirty="0"/>
              <a:t>Now we are talking about multiple terabytes per day.</a:t>
            </a:r>
          </a:p>
          <a:p>
            <a:r>
              <a:rPr lang="en-US" dirty="0"/>
              <a:t>And that amount will continue to grow as more devices and device capabilities are added.</a:t>
            </a:r>
          </a:p>
          <a:p>
            <a:endParaRPr lang="en-US" dirty="0"/>
          </a:p>
          <a:p>
            <a:r>
              <a:rPr lang="en-US" altLang="en-US" b="0" dirty="0">
                <a:latin typeface="Arial" panose="020B0604020202020204" pitchFamily="34" charset="0"/>
              </a:rPr>
              <a:t>Governments</a:t>
            </a:r>
            <a:r>
              <a:rPr lang="en-US" altLang="en-US" b="0" baseline="0" dirty="0">
                <a:latin typeface="Arial" panose="020B0604020202020204" pitchFamily="34" charset="0"/>
              </a:rPr>
              <a:t> </a:t>
            </a:r>
            <a:r>
              <a:rPr lang="en-US" altLang="en-US" b="0" dirty="0">
                <a:latin typeface="Arial" panose="020B0604020202020204" pitchFamily="34" charset="0"/>
              </a:rPr>
              <a:t>and data companies do not just collect and manage data, they must also provide real-time information and historical analytics based on this data. </a:t>
            </a:r>
          </a:p>
          <a:p>
            <a:r>
              <a:rPr lang="en-US" altLang="en-US" b="0" dirty="0">
                <a:latin typeface="Arial" panose="020B0604020202020204" pitchFamily="34" charset="0"/>
              </a:rPr>
              <a:t>Thus, in developing a system to manage the data, we have the potentially conflicting objectives of storage and query efficiency.</a:t>
            </a:r>
          </a:p>
        </p:txBody>
      </p:sp>
      <p:sp>
        <p:nvSpPr>
          <p:cNvPr id="4" name="Slide Number Placeholder 3"/>
          <p:cNvSpPr>
            <a:spLocks noGrp="1"/>
          </p:cNvSpPr>
          <p:nvPr>
            <p:ph type="sldNum" sz="quarter" idx="10"/>
          </p:nvPr>
        </p:nvSpPr>
        <p:spPr/>
        <p:txBody>
          <a:bodyPr/>
          <a:lstStyle/>
          <a:p>
            <a:fld id="{1CA714FF-B8DD-4C86-8A6C-413D8D8DE891}" type="slidenum">
              <a:rPr lang="en-US" smtClean="0"/>
              <a:t>40</a:t>
            </a:fld>
            <a:endParaRPr lang="en-US"/>
          </a:p>
        </p:txBody>
      </p:sp>
    </p:spTree>
    <p:extLst>
      <p:ext uri="{BB962C8B-B14F-4D97-AF65-F5344CB8AC3E}">
        <p14:creationId xmlns:p14="http://schemas.microsoft.com/office/powerpoint/2010/main" val="209003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895EEA5-F67C-47C9-A6B6-7697BB3DF56F}" type="slidenum">
              <a:rPr lang="en-US" altLang="en-US" sz="1300" b="1">
                <a:solidFill>
                  <a:srgbClr val="000000"/>
                </a:solidFill>
                <a:latin typeface="Comic Sans MS" panose="030F0702030302020204" pitchFamily="66" charset="0"/>
              </a:rPr>
              <a:pPr>
                <a:spcBef>
                  <a:spcPct val="0"/>
                </a:spcBef>
              </a:pPr>
              <a:t>4</a:t>
            </a:fld>
            <a:endParaRPr lang="en-US" altLang="en-US" sz="1300" b="1">
              <a:solidFill>
                <a:srgbClr val="000000"/>
              </a:solidFill>
              <a:latin typeface="Comic Sans MS" panose="030F0702030302020204" pitchFamily="66" charset="0"/>
            </a:endParaRPr>
          </a:p>
        </p:txBody>
      </p:sp>
      <p:sp>
        <p:nvSpPr>
          <p:cNvPr id="16387" name="Rectangle 2"/>
          <p:cNvSpPr>
            <a:spLocks noGrp="1" noRot="1" noChangeAspect="1" noChangeArrowheads="1" noTextEdit="1"/>
          </p:cNvSpPr>
          <p:nvPr>
            <p:ph type="sldImg"/>
          </p:nvPr>
        </p:nvSpPr>
        <p:spPr>
          <a:xfrm>
            <a:off x="457200" y="720725"/>
            <a:ext cx="6400800" cy="360045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endParaRPr lang="en-US" altLang="en-US" b="0" dirty="0">
              <a:latin typeface="Arial" panose="020B0604020202020204" pitchFamily="34" charset="0"/>
            </a:endParaRPr>
          </a:p>
        </p:txBody>
      </p:sp>
    </p:spTree>
    <p:extLst>
      <p:ext uri="{BB962C8B-B14F-4D97-AF65-F5344CB8AC3E}">
        <p14:creationId xmlns:p14="http://schemas.microsoft.com/office/powerpoint/2010/main" val="1979942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819719B-B0FE-41C8-94F4-6D0B3CBF80AA}" type="slidenum">
              <a:rPr lang="en-US" altLang="en-US" sz="1300"/>
              <a:pPr>
                <a:spcBef>
                  <a:spcPct val="0"/>
                </a:spcBef>
              </a:pPr>
              <a:t>41</a:t>
            </a:fld>
            <a:endParaRPr lang="en-US" altLang="en-US" sz="1300"/>
          </a:p>
        </p:txBody>
      </p:sp>
      <p:sp>
        <p:nvSpPr>
          <p:cNvPr id="71683" name="Rectangle 2"/>
          <p:cNvSpPr>
            <a:spLocks noGrp="1" noRot="1" noChangeAspect="1" noChangeArrowheads="1" noTextEdit="1"/>
          </p:cNvSpPr>
          <p:nvPr>
            <p:ph type="sldImg"/>
          </p:nvPr>
        </p:nvSpPr>
        <p:spPr>
          <a:xfrm>
            <a:off x="457200" y="720725"/>
            <a:ext cx="6400800" cy="36004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r>
              <a:rPr lang="en-US" altLang="en-US" b="0" dirty="0">
                <a:latin typeface="Arial" panose="020B0604020202020204" pitchFamily="34" charset="0"/>
              </a:rPr>
              <a:t>Consider that data management has multiple objectives. </a:t>
            </a:r>
          </a:p>
          <a:p>
            <a:pPr marL="171450" indent="-171450">
              <a:buFont typeface="Arial" panose="020B0604020202020204" pitchFamily="34" charset="0"/>
              <a:buChar char="•"/>
            </a:pPr>
            <a:r>
              <a:rPr lang="en-US" altLang="en-US" b="0" dirty="0">
                <a:latin typeface="Arial" panose="020B0604020202020204" pitchFamily="34" charset="0"/>
              </a:rPr>
              <a:t>store the information efficiently</a:t>
            </a:r>
            <a:r>
              <a:rPr lang="en-US" altLang="en-US" b="0" baseline="0" dirty="0">
                <a:latin typeface="Arial" panose="020B0604020202020204" pitchFamily="34" charset="0"/>
              </a:rPr>
              <a:t> </a:t>
            </a:r>
          </a:p>
          <a:p>
            <a:pPr marL="171450" indent="-171450">
              <a:buFont typeface="Arial" panose="020B0604020202020204" pitchFamily="34" charset="0"/>
              <a:buChar char="•"/>
            </a:pPr>
            <a:r>
              <a:rPr lang="en-US" altLang="en-US" b="0" dirty="0">
                <a:latin typeface="Arial" panose="020B0604020202020204" pitchFamily="34" charset="0"/>
              </a:rPr>
              <a:t>find what we want as quickly as possible. </a:t>
            </a:r>
          </a:p>
          <a:p>
            <a:pPr marL="171450" indent="-171450">
              <a:buFont typeface="Arial" panose="020B0604020202020204" pitchFamily="34" charset="0"/>
              <a:buChar char="•"/>
            </a:pPr>
            <a:r>
              <a:rPr lang="en-US" altLang="en-US" b="0" dirty="0">
                <a:latin typeface="Arial" panose="020B0604020202020204" pitchFamily="34" charset="0"/>
              </a:rPr>
              <a:t>perform operations and analysis</a:t>
            </a:r>
          </a:p>
          <a:p>
            <a:pPr marL="0" indent="0">
              <a:buFont typeface="Arial" panose="020B0604020202020204" pitchFamily="34" charset="0"/>
              <a:buNone/>
            </a:pPr>
            <a:endParaRPr lang="en-US" altLang="en-US" b="0" dirty="0">
              <a:latin typeface="Arial" panose="020B0604020202020204" pitchFamily="34" charset="0"/>
            </a:endParaRPr>
          </a:p>
          <a:p>
            <a:pPr marL="0" indent="0">
              <a:buFont typeface="Arial" panose="020B0604020202020204" pitchFamily="34" charset="0"/>
              <a:buNone/>
            </a:pPr>
            <a:r>
              <a:rPr lang="en-US" altLang="en-US" b="0" dirty="0">
                <a:latin typeface="Arial" panose="020B0604020202020204" pitchFamily="34" charset="0"/>
              </a:rPr>
              <a:t>A data structure optimized for storage efficiency is not well suited to these other uses.</a:t>
            </a:r>
          </a:p>
          <a:p>
            <a:endParaRPr lang="en-US" altLang="en-US" b="0" dirty="0">
              <a:latin typeface="Arial" panose="020B0604020202020204" pitchFamily="34" charset="0"/>
            </a:endParaRPr>
          </a:p>
          <a:p>
            <a:r>
              <a:rPr lang="en-US" altLang="en-US" b="0" dirty="0">
                <a:latin typeface="Arial" panose="020B0604020202020204" pitchFamily="34" charset="0"/>
              </a:rPr>
              <a:t>Consider doing a literature search using paper journals vs online query. </a:t>
            </a:r>
          </a:p>
          <a:p>
            <a:r>
              <a:rPr lang="en-US" altLang="en-US" b="0" dirty="0">
                <a:latin typeface="Arial" panose="020B0604020202020204" pitchFamily="34" charset="0"/>
              </a:rPr>
              <a:t>There is no problem storing all of the paper journals in boxes and shelves, but by archiving the articles in a searchable online platform, the information is much easier to access and use. </a:t>
            </a:r>
          </a:p>
          <a:p>
            <a:endParaRPr lang="en-US" altLang="en-US" b="0" dirty="0">
              <a:latin typeface="Arial" panose="020B0604020202020204" pitchFamily="34" charset="0"/>
            </a:endParaRPr>
          </a:p>
          <a:p>
            <a:r>
              <a:rPr lang="en-US" altLang="en-US" b="0" dirty="0">
                <a:latin typeface="Arial" panose="020B0604020202020204" pitchFamily="34" charset="0"/>
              </a:rPr>
              <a:t>This is why we got an F in the traffic signal report card for data management, not because we didn’t have the ability to store the data, but because we did not invest the time and money to make the data we are collecting well-structured, quality controlled, and usable for decision support.</a:t>
            </a:r>
          </a:p>
        </p:txBody>
      </p:sp>
    </p:spTree>
    <p:extLst>
      <p:ext uri="{BB962C8B-B14F-4D97-AF65-F5344CB8AC3E}">
        <p14:creationId xmlns:p14="http://schemas.microsoft.com/office/powerpoint/2010/main" val="2682332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819719B-B0FE-41C8-94F4-6D0B3CBF80AA}" type="slidenum">
              <a:rPr lang="en-US" altLang="en-US" sz="1300"/>
              <a:pPr>
                <a:spcBef>
                  <a:spcPct val="0"/>
                </a:spcBef>
              </a:pPr>
              <a:t>42</a:t>
            </a:fld>
            <a:endParaRPr lang="en-US" altLang="en-US" sz="1300"/>
          </a:p>
        </p:txBody>
      </p:sp>
      <p:sp>
        <p:nvSpPr>
          <p:cNvPr id="71683" name="Rectangle 2"/>
          <p:cNvSpPr>
            <a:spLocks noGrp="1" noRot="1" noChangeAspect="1" noChangeArrowheads="1" noTextEdit="1"/>
          </p:cNvSpPr>
          <p:nvPr>
            <p:ph type="sldImg"/>
          </p:nvPr>
        </p:nvSpPr>
        <p:spPr>
          <a:xfrm>
            <a:off x="457200" y="720725"/>
            <a:ext cx="6400800" cy="36004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r>
              <a:rPr lang="en-US" altLang="en-US" b="0" dirty="0">
                <a:latin typeface="Arial" panose="020B0604020202020204" pitchFamily="34" charset="0"/>
              </a:rPr>
              <a:t>One last point. I mentioned DRIVE Net before. </a:t>
            </a:r>
          </a:p>
          <a:p>
            <a:endParaRPr lang="en-US" altLang="en-US" b="0" dirty="0">
              <a:latin typeface="Arial" panose="020B0604020202020204" pitchFamily="34" charset="0"/>
            </a:endParaRPr>
          </a:p>
          <a:p>
            <a:r>
              <a:rPr lang="en-US" altLang="en-US" b="0" dirty="0">
                <a:latin typeface="Arial" panose="020B0604020202020204" pitchFamily="34" charset="0"/>
              </a:rPr>
              <a:t>We advertise it as an advanced analytics platform, capable of doing things that are not often done in conventional transportation engineering.</a:t>
            </a:r>
          </a:p>
          <a:p>
            <a:endParaRPr lang="en-US" altLang="en-US" b="0" dirty="0">
              <a:latin typeface="Arial" panose="020B0604020202020204" pitchFamily="34" charset="0"/>
            </a:endParaRPr>
          </a:p>
          <a:p>
            <a:r>
              <a:rPr lang="en-US" altLang="en-US" b="0" dirty="0">
                <a:latin typeface="Arial" panose="020B0604020202020204" pitchFamily="34" charset="0"/>
              </a:rPr>
              <a:t>When WSDOT started to understand it, they were less interested in our big ideas and more interested in the data management and integration tools we were developing to support it.</a:t>
            </a:r>
          </a:p>
          <a:p>
            <a:endParaRPr lang="en-US" altLang="en-US" b="0" dirty="0">
              <a:latin typeface="Arial" panose="020B0604020202020204" pitchFamily="34" charset="0"/>
            </a:endParaRPr>
          </a:p>
          <a:p>
            <a:r>
              <a:rPr lang="en-US" altLang="en-US" b="0" dirty="0">
                <a:latin typeface="Arial" panose="020B0604020202020204" pitchFamily="34" charset="0"/>
              </a:rPr>
              <a:t>They have tons of data, but they so far have been unable (unwilling?) to make it completely useable for decision support.</a:t>
            </a:r>
          </a:p>
          <a:p>
            <a:endParaRPr lang="en-US" altLang="en-US" b="0" dirty="0">
              <a:latin typeface="Arial" panose="020B0604020202020204" pitchFamily="34" charset="0"/>
            </a:endParaRPr>
          </a:p>
          <a:p>
            <a:r>
              <a:rPr lang="en-US" altLang="en-US" b="0" dirty="0">
                <a:latin typeface="Arial" panose="020B0604020202020204" pitchFamily="34" charset="0"/>
              </a:rPr>
              <a:t>The data management strength</a:t>
            </a:r>
            <a:r>
              <a:rPr lang="en-US" altLang="en-US" b="0" baseline="0" dirty="0">
                <a:latin typeface="Arial" panose="020B0604020202020204" pitchFamily="34" charset="0"/>
              </a:rPr>
              <a:t> actually helped us to gain continuous funding that support the development of the platform until today.</a:t>
            </a:r>
            <a:endParaRPr lang="en-US" altLang="en-US" b="1" dirty="0">
              <a:latin typeface="Arial" panose="020B0604020202020204" pitchFamily="34" charset="0"/>
            </a:endParaRPr>
          </a:p>
        </p:txBody>
      </p:sp>
    </p:spTree>
    <p:extLst>
      <p:ext uri="{BB962C8B-B14F-4D97-AF65-F5344CB8AC3E}">
        <p14:creationId xmlns:p14="http://schemas.microsoft.com/office/powerpoint/2010/main" val="3147328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714FF-B8DD-4C86-8A6C-413D8D8DE891}" type="slidenum">
              <a:rPr lang="en-US" smtClean="0"/>
              <a:t>45</a:t>
            </a:fld>
            <a:endParaRPr lang="en-US"/>
          </a:p>
        </p:txBody>
      </p:sp>
    </p:spTree>
    <p:extLst>
      <p:ext uri="{BB962C8B-B14F-4D97-AF65-F5344CB8AC3E}">
        <p14:creationId xmlns:p14="http://schemas.microsoft.com/office/powerpoint/2010/main" val="336025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714FF-B8DD-4C86-8A6C-413D8D8DE891}" type="slidenum">
              <a:rPr lang="en-US" smtClean="0"/>
              <a:t>46</a:t>
            </a:fld>
            <a:endParaRPr lang="en-US"/>
          </a:p>
        </p:txBody>
      </p:sp>
    </p:spTree>
    <p:extLst>
      <p:ext uri="{BB962C8B-B14F-4D97-AF65-F5344CB8AC3E}">
        <p14:creationId xmlns:p14="http://schemas.microsoft.com/office/powerpoint/2010/main" val="2180065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basically concludes the extended advertisement of this class.</a:t>
            </a:r>
          </a:p>
          <a:p>
            <a:endParaRPr lang="en-US" dirty="0"/>
          </a:p>
          <a:p>
            <a:r>
              <a:rPr lang="en-US" dirty="0"/>
              <a:t>Now more data literacy is more</a:t>
            </a:r>
            <a:r>
              <a:rPr lang="en-US" baseline="0" dirty="0"/>
              <a:t> important </a:t>
            </a:r>
            <a:r>
              <a:rPr lang="en-US" dirty="0"/>
              <a:t>than ever in human history is data literacy important. </a:t>
            </a:r>
          </a:p>
          <a:p>
            <a:r>
              <a:rPr lang="en-US" dirty="0"/>
              <a:t>We want decisions to be based on the best possible information for maximum impact. </a:t>
            </a:r>
          </a:p>
          <a:p>
            <a:r>
              <a:rPr lang="en-US" dirty="0"/>
              <a:t>We have more data available than ever before, and it is still rapidly increasing. </a:t>
            </a:r>
          </a:p>
          <a:p>
            <a:endParaRPr lang="en-US" dirty="0"/>
          </a:p>
          <a:p>
            <a:r>
              <a:rPr lang="en-US" dirty="0"/>
              <a:t>This class will provide the knowledge of some powerful data analytic</a:t>
            </a:r>
            <a:r>
              <a:rPr lang="en-US" baseline="0" dirty="0"/>
              <a:t> tools and I hope this will </a:t>
            </a:r>
            <a:r>
              <a:rPr lang="en-US" dirty="0"/>
              <a:t>make your lives easier.</a:t>
            </a:r>
          </a:p>
        </p:txBody>
      </p:sp>
      <p:sp>
        <p:nvSpPr>
          <p:cNvPr id="4" name="Slide Number Placeholder 3"/>
          <p:cNvSpPr>
            <a:spLocks noGrp="1"/>
          </p:cNvSpPr>
          <p:nvPr>
            <p:ph type="sldNum" sz="quarter" idx="10"/>
          </p:nvPr>
        </p:nvSpPr>
        <p:spPr/>
        <p:txBody>
          <a:bodyPr/>
          <a:lstStyle/>
          <a:p>
            <a:fld id="{1CA714FF-B8DD-4C86-8A6C-413D8D8DE891}" type="slidenum">
              <a:rPr lang="en-US" smtClean="0"/>
              <a:t>47</a:t>
            </a:fld>
            <a:endParaRPr lang="en-US"/>
          </a:p>
        </p:txBody>
      </p:sp>
    </p:spTree>
    <p:extLst>
      <p:ext uri="{BB962C8B-B14F-4D97-AF65-F5344CB8AC3E}">
        <p14:creationId xmlns:p14="http://schemas.microsoft.com/office/powerpoint/2010/main" val="1310557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895EEA5-F67C-47C9-A6B6-7697BB3DF56F}" type="slidenum">
              <a:rPr lang="en-US" altLang="en-US" sz="1300" b="1">
                <a:solidFill>
                  <a:srgbClr val="000000"/>
                </a:solidFill>
                <a:latin typeface="Comic Sans MS" panose="030F0702030302020204" pitchFamily="66" charset="0"/>
              </a:rPr>
              <a:pPr>
                <a:spcBef>
                  <a:spcPct val="0"/>
                </a:spcBef>
              </a:pPr>
              <a:t>48</a:t>
            </a:fld>
            <a:endParaRPr lang="en-US" altLang="en-US" sz="1300" b="1">
              <a:solidFill>
                <a:srgbClr val="000000"/>
              </a:solidFill>
              <a:latin typeface="Comic Sans MS" panose="030F0702030302020204" pitchFamily="66" charset="0"/>
            </a:endParaRPr>
          </a:p>
        </p:txBody>
      </p:sp>
      <p:sp>
        <p:nvSpPr>
          <p:cNvPr id="16387" name="Rectangle 2"/>
          <p:cNvSpPr>
            <a:spLocks noGrp="1" noRot="1" noChangeAspect="1" noChangeArrowheads="1" noTextEdit="1"/>
          </p:cNvSpPr>
          <p:nvPr>
            <p:ph type="sldImg"/>
          </p:nvPr>
        </p:nvSpPr>
        <p:spPr>
          <a:xfrm>
            <a:off x="457200" y="720725"/>
            <a:ext cx="6400800" cy="360045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r>
              <a:rPr lang="en-US" altLang="en-US" b="0" dirty="0">
                <a:latin typeface="Arial" panose="020B0604020202020204" pitchFamily="34" charset="0"/>
              </a:rPr>
              <a:t>Let’s talk about what we are going to cover in this class.</a:t>
            </a:r>
          </a:p>
        </p:txBody>
      </p:sp>
    </p:spTree>
    <p:extLst>
      <p:ext uri="{BB962C8B-B14F-4D97-AF65-F5344CB8AC3E}">
        <p14:creationId xmlns:p14="http://schemas.microsoft.com/office/powerpoint/2010/main" val="2365781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55D3703-3246-4D82-8B92-3244AC0AD73C}" type="slidenum">
              <a:rPr lang="en-US" altLang="en-US" sz="1300"/>
              <a:pPr>
                <a:spcBef>
                  <a:spcPct val="0"/>
                </a:spcBef>
              </a:pPr>
              <a:t>49</a:t>
            </a:fld>
            <a:endParaRPr lang="en-US" altLang="en-US" sz="1300"/>
          </a:p>
        </p:txBody>
      </p:sp>
      <p:sp>
        <p:nvSpPr>
          <p:cNvPr id="76803" name="Rectangle 2"/>
          <p:cNvSpPr>
            <a:spLocks noGrp="1" noRot="1" noChangeAspect="1" noChangeArrowheads="1" noTextEdit="1"/>
          </p:cNvSpPr>
          <p:nvPr>
            <p:ph type="sldImg"/>
          </p:nvPr>
        </p:nvSpPr>
        <p:spPr>
          <a:xfrm>
            <a:off x="457200" y="720725"/>
            <a:ext cx="6400800" cy="360045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are definitely going to spend substantial time working with relational databases, including designing and implementing databases and querying data. </a:t>
            </a:r>
          </a:p>
          <a:p>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SQL is the language for working with such data management systems, and we will spend time learning this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This is a very high level language, and I think you will find it both intuitive and even elegant.</a:t>
            </a:r>
          </a:p>
          <a:p>
            <a:endParaRPr lang="en-US" altLang="en-US" dirty="0">
              <a:latin typeface="Arial" panose="020B0604020202020204" pitchFamily="34" charset="0"/>
            </a:endParaRPr>
          </a:p>
          <a:p>
            <a:r>
              <a:rPr lang="en-US" altLang="en-US" dirty="0">
                <a:latin typeface="Arial" panose="020B0604020202020204" pitchFamily="34" charset="0"/>
              </a:rPr>
              <a:t>Though there are a number of software tools for doing this, we will work primarily with Microsoft SQL Server.</a:t>
            </a:r>
          </a:p>
          <a:p>
            <a:r>
              <a:rPr lang="en-US" altLang="en-US" dirty="0">
                <a:latin typeface="Arial" panose="020B0604020202020204" pitchFamily="34" charset="0"/>
              </a:rPr>
              <a:t>This is an enterprise grade data management system, and it is very powerful and full featured. </a:t>
            </a:r>
          </a:p>
        </p:txBody>
      </p:sp>
    </p:spTree>
    <p:extLst>
      <p:ext uri="{BB962C8B-B14F-4D97-AF65-F5344CB8AC3E}">
        <p14:creationId xmlns:p14="http://schemas.microsoft.com/office/powerpoint/2010/main" val="3389088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BBBDDA7-C0EC-42C8-B811-C924FBCFD9C8}" type="slidenum">
              <a:rPr lang="en-US" altLang="en-US" sz="1300"/>
              <a:pPr>
                <a:spcBef>
                  <a:spcPct val="0"/>
                </a:spcBef>
              </a:pPr>
              <a:t>50</a:t>
            </a:fld>
            <a:endParaRPr lang="en-US" altLang="en-US" sz="1300"/>
          </a:p>
        </p:txBody>
      </p:sp>
      <p:sp>
        <p:nvSpPr>
          <p:cNvPr id="78851"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78852"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6649" tIns="48325" rIns="96649" bIns="48325"/>
          <a:lstStyle/>
          <a:p>
            <a:r>
              <a:rPr lang="en-US" altLang="en-US" dirty="0">
                <a:latin typeface="Arial" panose="020B0604020202020204" pitchFamily="34" charset="0"/>
              </a:rPr>
              <a:t>We are going to go through a number of issues related to storing, managing, and querying data, including data structure and quality control. </a:t>
            </a:r>
          </a:p>
          <a:p>
            <a:endParaRPr lang="en-US" altLang="en-US" dirty="0">
              <a:latin typeface="Arial" panose="020B0604020202020204" pitchFamily="34" charset="0"/>
            </a:endParaRPr>
          </a:p>
          <a:p>
            <a:r>
              <a:rPr lang="en-US" altLang="en-US" dirty="0">
                <a:latin typeface="Arial" panose="020B0604020202020204" pitchFamily="34" charset="0"/>
              </a:rPr>
              <a:t>We will also spend some time doing analysis by combining R and SQL, and turning the results of our analysis into something interpretable. </a:t>
            </a:r>
          </a:p>
          <a:p>
            <a:endParaRPr lang="en-US" altLang="en-US" dirty="0">
              <a:latin typeface="Arial" panose="020B0604020202020204" pitchFamily="34" charset="0"/>
            </a:endParaRPr>
          </a:p>
          <a:p>
            <a:r>
              <a:rPr lang="en-US" altLang="en-US" dirty="0">
                <a:latin typeface="Arial" panose="020B0604020202020204" pitchFamily="34" charset="0"/>
              </a:rPr>
              <a:t>Analysis is not the primary focus of this class, but it is really important to understand how programing tools and databases work together and how to pass data between the two.</a:t>
            </a:r>
          </a:p>
          <a:p>
            <a:endParaRPr lang="en-US" altLang="en-US" dirty="0">
              <a:latin typeface="Arial" panose="020B0604020202020204" pitchFamily="34" charset="0"/>
            </a:endParaRPr>
          </a:p>
          <a:p>
            <a:r>
              <a:rPr lang="en-US" altLang="en-US" dirty="0">
                <a:latin typeface="Arial" panose="020B0604020202020204" pitchFamily="34" charset="0"/>
              </a:rPr>
              <a:t>We will also talk about data sharing, web applications, and web services. The depth that we go into is constrained by the time we have available, but we will at least introduce topics such as XML and web services, and we will have project related to sharing data online.</a:t>
            </a:r>
          </a:p>
        </p:txBody>
      </p:sp>
    </p:spTree>
    <p:extLst>
      <p:ext uri="{BB962C8B-B14F-4D97-AF65-F5344CB8AC3E}">
        <p14:creationId xmlns:p14="http://schemas.microsoft.com/office/powerpoint/2010/main" val="207512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27EF575-5E82-4097-A65D-E6862850A13B}" type="slidenum">
              <a:rPr lang="en-US" altLang="en-US" sz="1300"/>
              <a:pPr>
                <a:spcBef>
                  <a:spcPct val="0"/>
                </a:spcBef>
              </a:pPr>
              <a:t>51</a:t>
            </a:fld>
            <a:endParaRPr lang="en-US" altLang="en-US" sz="1300"/>
          </a:p>
        </p:txBody>
      </p:sp>
      <p:sp>
        <p:nvSpPr>
          <p:cNvPr id="80899"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80900"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6649" tIns="48325" rIns="96649" bIns="48325"/>
          <a:lstStyle/>
          <a:p>
            <a:r>
              <a:rPr lang="en-US" altLang="en-US" dirty="0">
                <a:latin typeface="Arial" panose="020B0604020202020204" pitchFamily="34" charset="0"/>
              </a:rPr>
              <a:t>This class is primarily related to tools, and because of this I encourage everyone to bring their laptops to class if possible. </a:t>
            </a:r>
          </a:p>
          <a:p>
            <a:endParaRPr lang="en-US" altLang="en-US" dirty="0">
              <a:latin typeface="Arial" panose="020B0604020202020204" pitchFamily="34" charset="0"/>
            </a:endParaRPr>
          </a:p>
          <a:p>
            <a:r>
              <a:rPr lang="en-US" altLang="en-US" dirty="0">
                <a:latin typeface="Arial" panose="020B0604020202020204" pitchFamily="34" charset="0"/>
              </a:rPr>
              <a:t>Keep</a:t>
            </a:r>
            <a:r>
              <a:rPr lang="en-US" altLang="en-US" baseline="0" dirty="0">
                <a:latin typeface="Arial" panose="020B0604020202020204" pitchFamily="34" charset="0"/>
              </a:rPr>
              <a:t> in mind that</a:t>
            </a:r>
            <a:r>
              <a:rPr lang="en-US" altLang="en-US" dirty="0">
                <a:latin typeface="Arial" panose="020B0604020202020204" pitchFamily="34" charset="0"/>
              </a:rPr>
              <a:t> this is a transportation class, and so most of the examples we will use are related to the transportation domain such as loop detectors, accident analysis, and data sources relevant to the study of transportation.</a:t>
            </a:r>
          </a:p>
          <a:p>
            <a:endParaRPr lang="en-US" altLang="en-US" dirty="0">
              <a:latin typeface="Arial" panose="020B0604020202020204" pitchFamily="34" charset="0"/>
            </a:endParaRPr>
          </a:p>
          <a:p>
            <a:r>
              <a:rPr lang="en-US" altLang="en-US" dirty="0">
                <a:latin typeface="Arial" panose="020B0604020202020204" pitchFamily="34" charset="0"/>
              </a:rPr>
              <a:t>It does not mater if transportation is not your primary focus, as most of the topics we will cover are pretty general in nature.</a:t>
            </a:r>
          </a:p>
        </p:txBody>
      </p:sp>
    </p:spTree>
    <p:extLst>
      <p:ext uri="{BB962C8B-B14F-4D97-AF65-F5344CB8AC3E}">
        <p14:creationId xmlns:p14="http://schemas.microsoft.com/office/powerpoint/2010/main" val="4132814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895EEA5-F67C-47C9-A6B6-7697BB3DF56F}" type="slidenum">
              <a:rPr lang="en-US" altLang="en-US" sz="1300" b="1">
                <a:solidFill>
                  <a:srgbClr val="000000"/>
                </a:solidFill>
                <a:latin typeface="Comic Sans MS" panose="030F0702030302020204" pitchFamily="66" charset="0"/>
              </a:rPr>
              <a:pPr>
                <a:spcBef>
                  <a:spcPct val="0"/>
                </a:spcBef>
              </a:pPr>
              <a:t>52</a:t>
            </a:fld>
            <a:endParaRPr lang="en-US" altLang="en-US" sz="1300" b="1">
              <a:solidFill>
                <a:srgbClr val="000000"/>
              </a:solidFill>
              <a:latin typeface="Comic Sans MS" panose="030F0702030302020204" pitchFamily="66" charset="0"/>
            </a:endParaRPr>
          </a:p>
        </p:txBody>
      </p:sp>
      <p:sp>
        <p:nvSpPr>
          <p:cNvPr id="16387" name="Rectangle 2"/>
          <p:cNvSpPr>
            <a:spLocks noGrp="1" noRot="1" noChangeAspect="1" noChangeArrowheads="1" noTextEdit="1"/>
          </p:cNvSpPr>
          <p:nvPr>
            <p:ph type="sldImg"/>
          </p:nvPr>
        </p:nvSpPr>
        <p:spPr>
          <a:xfrm>
            <a:off x="457200" y="720725"/>
            <a:ext cx="6400800" cy="360045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91" tIns="48894" rIns="97791" bIns="48894"/>
          <a:lstStyle/>
          <a:p>
            <a:endParaRPr lang="en-US" altLang="en-US" b="1" dirty="0">
              <a:latin typeface="Arial" panose="020B0604020202020204" pitchFamily="34" charset="0"/>
            </a:endParaRPr>
          </a:p>
        </p:txBody>
      </p:sp>
    </p:spTree>
    <p:extLst>
      <p:ext uri="{BB962C8B-B14F-4D97-AF65-F5344CB8AC3E}">
        <p14:creationId xmlns:p14="http://schemas.microsoft.com/office/powerpoint/2010/main" val="248763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5ECE70-7C99-4C1D-AB81-9161EDE5457F}" type="slidenum">
              <a:rPr lang="en-US" altLang="en-US" sz="1300"/>
              <a:pPr>
                <a:spcBef>
                  <a:spcPct val="0"/>
                </a:spcBef>
              </a:pPr>
              <a:t>5</a:t>
            </a:fld>
            <a:endParaRPr lang="en-US" altLang="en-US" sz="1300"/>
          </a:p>
        </p:txBody>
      </p:sp>
      <p:sp>
        <p:nvSpPr>
          <p:cNvPr id="20483"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20484"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7786" tIns="48892" rIns="97786" bIns="48892"/>
          <a:lstStyle/>
          <a:p>
            <a:pPr algn="just"/>
            <a:r>
              <a:rPr lang="zh-CN" altLang="en-US" sz="1200" b="0" i="0" kern="1200" dirty="0">
                <a:solidFill>
                  <a:schemeClr val="tx1"/>
                </a:solidFill>
                <a:effectLst/>
                <a:latin typeface="+mn-lt"/>
                <a:ea typeface="+mn-ea"/>
                <a:cs typeface="+mn-cs"/>
              </a:rPr>
              <a:t>一部分是搞理论的（学物理出身的人居多，之后也有相当一部分土木工程的教授加盟），另一部分的是搞应用的（以</a:t>
            </a:r>
            <a:r>
              <a:rPr lang="en-US" altLang="zh-CN" sz="1200" b="0" i="0" kern="1200" dirty="0">
                <a:solidFill>
                  <a:schemeClr val="tx1"/>
                </a:solidFill>
                <a:effectLst/>
                <a:latin typeface="+mn-lt"/>
                <a:ea typeface="+mn-ea"/>
                <a:cs typeface="+mn-cs"/>
              </a:rPr>
              <a:t>Highway Research Board</a:t>
            </a:r>
            <a:r>
              <a:rPr lang="zh-CN" altLang="en-US" sz="1200" b="0" i="0" kern="1200" dirty="0">
                <a:solidFill>
                  <a:schemeClr val="tx1"/>
                </a:solidFill>
                <a:effectLst/>
                <a:latin typeface="+mn-lt"/>
                <a:ea typeface="+mn-ea"/>
                <a:cs typeface="+mn-cs"/>
              </a:rPr>
              <a:t>）。双方的研究可谓各有特色，前者提出理论模型，后者则依赖于实际数据和统计模型。</a:t>
            </a:r>
            <a:endParaRPr lang="en-US" altLang="zh-CN" sz="1200" b="0" i="0" kern="1200" dirty="0">
              <a:solidFill>
                <a:schemeClr val="tx1"/>
              </a:solidFill>
              <a:effectLst/>
              <a:latin typeface="+mn-lt"/>
              <a:ea typeface="+mn-ea"/>
              <a:cs typeface="+mn-cs"/>
            </a:endParaRPr>
          </a:p>
          <a:p>
            <a:pPr algn="just"/>
            <a:endParaRPr lang="en-US" altLang="en-US" sz="1200" b="0" i="0" kern="1200" dirty="0">
              <a:solidFill>
                <a:schemeClr val="tx1"/>
              </a:solidFill>
              <a:effectLst/>
              <a:latin typeface="+mn-lt"/>
              <a:ea typeface="+mn-ea"/>
              <a:cs typeface="+mn-cs"/>
            </a:endParaRPr>
          </a:p>
          <a:p>
            <a:r>
              <a:rPr lang="zh-CN" altLang="en-US" dirty="0"/>
              <a:t>缺乏科学依据和严谨的科学精神。而搞实践的人则继承了经验主义的理念，坚信实际数据才是最可靠的；同时也认为那些复杂的数学模型在实际中很难应用，一些假设不符合实际情况，很难在实际中运用。当然实践证明，这些理论派看起来比较“没有技术含量”的东西，在工业界中确实更有市场，甚至能生成出比那些“科学”的模型更准确的结果。</a:t>
            </a:r>
          </a:p>
          <a:p>
            <a:br>
              <a:rPr lang="zh-CN" altLang="en-US" dirty="0"/>
            </a:br>
            <a:br>
              <a:rPr lang="zh-CN" altLang="en-US" dirty="0"/>
            </a:br>
            <a:endParaRPr lang="en-US" altLang="en-US" b="0" dirty="0">
              <a:latin typeface="Arial" panose="020B0604020202020204" pitchFamily="34" charset="0"/>
            </a:endParaRPr>
          </a:p>
        </p:txBody>
      </p:sp>
    </p:spTree>
    <p:extLst>
      <p:ext uri="{BB962C8B-B14F-4D97-AF65-F5344CB8AC3E}">
        <p14:creationId xmlns:p14="http://schemas.microsoft.com/office/powerpoint/2010/main" val="2431976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431C89-AE02-4898-A28E-7FFA4B6E6AB0}" type="slidenum">
              <a:rPr lang="en-US" altLang="en-US" sz="1300"/>
              <a:pPr>
                <a:spcBef>
                  <a:spcPct val="0"/>
                </a:spcBef>
              </a:pPr>
              <a:t>53</a:t>
            </a:fld>
            <a:endParaRPr lang="en-US" altLang="en-US" sz="1300"/>
          </a:p>
        </p:txBody>
      </p:sp>
      <p:sp>
        <p:nvSpPr>
          <p:cNvPr id="87043"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87044"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6649" tIns="48325" rIns="96649" bIns="48325"/>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1375312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56058D2-9458-4342-9CCE-E7247D7B242A}" type="slidenum">
              <a:rPr lang="en-US" altLang="en-US" sz="1300"/>
              <a:pPr>
                <a:spcBef>
                  <a:spcPct val="0"/>
                </a:spcBef>
              </a:pPr>
              <a:t>54</a:t>
            </a:fld>
            <a:endParaRPr lang="en-US" altLang="en-US" sz="1300"/>
          </a:p>
        </p:txBody>
      </p:sp>
      <p:sp>
        <p:nvSpPr>
          <p:cNvPr id="89091"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89092"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6649" tIns="48325" rIns="96649" bIns="48325"/>
          <a:lstStyle/>
          <a:p>
            <a:r>
              <a:rPr lang="en-US" altLang="en-US" dirty="0">
                <a:latin typeface="Arial" panose="020B0604020202020204" pitchFamily="34" charset="0"/>
              </a:rPr>
              <a:t>We will have 4 assignments and 2 group projects.</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Talk about cheating: </a:t>
            </a:r>
          </a:p>
          <a:p>
            <a:r>
              <a:rPr lang="en-US" altLang="en-US" dirty="0">
                <a:latin typeface="Arial" panose="020B0604020202020204" pitchFamily="34" charset="0"/>
              </a:rPr>
              <a:t>I am sure this is all old news to you, but although I encourage you to discuss and interact when completing assignments, each assignment must be completed individually. Also, group members working on a project will be asked to complete an evaluation of their fellow group members. This is an attempt to avoid the ever present issue of one or two people being stuck with all the work.</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3939596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9EE563B-FBD1-425B-8AD5-5104CA7CC361}" type="slidenum">
              <a:rPr lang="en-US" altLang="en-US" sz="1300"/>
              <a:pPr>
                <a:spcBef>
                  <a:spcPct val="0"/>
                </a:spcBef>
              </a:pPr>
              <a:t>55</a:t>
            </a:fld>
            <a:endParaRPr lang="en-US" altLang="en-US" sz="1300"/>
          </a:p>
        </p:txBody>
      </p:sp>
      <p:sp>
        <p:nvSpPr>
          <p:cNvPr id="91139"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91140"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6649" tIns="48325" rIns="96649" bIns="48325"/>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131313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5ECE70-7C99-4C1D-AB81-9161EDE5457F}" type="slidenum">
              <a:rPr lang="en-US" altLang="en-US" sz="1300"/>
              <a:pPr>
                <a:spcBef>
                  <a:spcPct val="0"/>
                </a:spcBef>
              </a:pPr>
              <a:t>6</a:t>
            </a:fld>
            <a:endParaRPr lang="en-US" altLang="en-US" sz="1300"/>
          </a:p>
        </p:txBody>
      </p:sp>
      <p:sp>
        <p:nvSpPr>
          <p:cNvPr id="20483"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20484"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7786" tIns="48892" rIns="97786" bIns="48892"/>
          <a:lstStyle/>
          <a:p>
            <a:pPr algn="just"/>
            <a:r>
              <a:rPr lang="en-US" altLang="en-US" b="0" dirty="0">
                <a:latin typeface="Arial" panose="020B0604020202020204" pitchFamily="34" charset="0"/>
              </a:rPr>
              <a:t>From a broader perspective…</a:t>
            </a: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This article, titled “The Transportation Workforce Challenge”, was published by the Transportation Research Board in 2003. </a:t>
            </a: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They have been saying for 10 years that more than 50% of the transportation workforce will be retired in 10 years. </a:t>
            </a:r>
          </a:p>
          <a:p>
            <a:pPr algn="just"/>
            <a:r>
              <a:rPr lang="en-US" altLang="en-US" b="0" dirty="0">
                <a:latin typeface="Arial" panose="020B0604020202020204" pitchFamily="34" charset="0"/>
              </a:rPr>
              <a:t>For the new generation</a:t>
            </a:r>
            <a:r>
              <a:rPr lang="en-US" altLang="en-US" b="0" baseline="0" dirty="0">
                <a:latin typeface="Arial" panose="020B0604020202020204" pitchFamily="34" charset="0"/>
              </a:rPr>
              <a:t> of workforce, data management and analysis skills are in great need</a:t>
            </a:r>
            <a:endParaRPr lang="en-US" altLang="en-US" b="0" dirty="0">
              <a:latin typeface="Arial" panose="020B0604020202020204" pitchFamily="34" charset="0"/>
            </a:endParaRP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I think it is really interesting because, even though the article is 10 years old now, those skills identified as important for transportation professionals have only become more important in the time since.</a:t>
            </a:r>
          </a:p>
        </p:txBody>
      </p:sp>
    </p:spTree>
    <p:extLst>
      <p:ext uri="{BB962C8B-B14F-4D97-AF65-F5344CB8AC3E}">
        <p14:creationId xmlns:p14="http://schemas.microsoft.com/office/powerpoint/2010/main" val="954256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5ECE70-7C99-4C1D-AB81-9161EDE5457F}" type="slidenum">
              <a:rPr lang="en-US" altLang="en-US" sz="1300"/>
              <a:pPr>
                <a:spcBef>
                  <a:spcPct val="0"/>
                </a:spcBef>
              </a:pPr>
              <a:t>7</a:t>
            </a:fld>
            <a:endParaRPr lang="en-US" altLang="en-US" sz="1300"/>
          </a:p>
        </p:txBody>
      </p:sp>
      <p:sp>
        <p:nvSpPr>
          <p:cNvPr id="20483" name="Rectangle 2"/>
          <p:cNvSpPr>
            <a:spLocks noGrp="1" noRot="1" noChangeAspect="1" noChangeArrowheads="1" noTextEdit="1"/>
          </p:cNvSpPr>
          <p:nvPr>
            <p:ph type="sldImg"/>
          </p:nvPr>
        </p:nvSpPr>
        <p:spPr>
          <a:xfrm>
            <a:off x="458788" y="719138"/>
            <a:ext cx="6400800" cy="3600450"/>
          </a:xfrm>
          <a:solidFill>
            <a:srgbClr val="FFFFFF"/>
          </a:solidFill>
          <a:ln/>
        </p:spPr>
      </p:sp>
      <p:sp>
        <p:nvSpPr>
          <p:cNvPr id="20484" name="Rectangle 3"/>
          <p:cNvSpPr>
            <a:spLocks noGrp="1" noChangeArrowheads="1"/>
          </p:cNvSpPr>
          <p:nvPr>
            <p:ph type="body" idx="1"/>
          </p:nvPr>
        </p:nvSpPr>
        <p:spPr>
          <a:xfrm>
            <a:off x="974725" y="4560888"/>
            <a:ext cx="5365750" cy="4321175"/>
          </a:xfrm>
          <a:solidFill>
            <a:srgbClr val="FFFFFF"/>
          </a:solidFill>
          <a:ln>
            <a:solidFill>
              <a:srgbClr val="000000"/>
            </a:solidFill>
          </a:ln>
        </p:spPr>
        <p:txBody>
          <a:bodyPr lIns="97786" tIns="48892" rIns="97786" bIns="48892"/>
          <a:lstStyle/>
          <a:p>
            <a:pPr algn="just"/>
            <a:r>
              <a:rPr lang="zh-CN" altLang="en-US" b="0" dirty="0">
                <a:latin typeface="Arial" panose="020B0604020202020204" pitchFamily="34" charset="0"/>
              </a:rPr>
              <a:t>交通工程既需要数学理论，又需要数据支持，需要把两者结合。</a:t>
            </a:r>
            <a:endParaRPr lang="en-US" altLang="en-US" b="0" dirty="0">
              <a:latin typeface="Arial" panose="020B0604020202020204" pitchFamily="34" charset="0"/>
            </a:endParaRPr>
          </a:p>
        </p:txBody>
      </p:sp>
    </p:spTree>
    <p:extLst>
      <p:ext uri="{BB962C8B-B14F-4D97-AF65-F5344CB8AC3E}">
        <p14:creationId xmlns:p14="http://schemas.microsoft.com/office/powerpoint/2010/main" val="52325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pictures for now..</a:t>
            </a:r>
          </a:p>
          <a:p>
            <a:endParaRPr lang="en-US" dirty="0"/>
          </a:p>
          <a:p>
            <a:r>
              <a:rPr lang="en-US" dirty="0"/>
              <a:t>We can see that the people that wrote the 2003 article were kind of right. </a:t>
            </a:r>
          </a:p>
          <a:p>
            <a:r>
              <a:rPr lang="en-US" dirty="0"/>
              <a:t>As basic data management and analysis skills are assumed to be only a starting point for data literacy.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previous generation of federal transportation funding (MAP 21) places great emphasis 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performance measurement and reporting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collection</a:t>
            </a:r>
            <a:r>
              <a:rPr lang="en-US" baseline="0" dirty="0"/>
              <a:t> </a:t>
            </a:r>
            <a:r>
              <a:rPr lang="en-US" dirty="0"/>
              <a:t>and analysis.</a:t>
            </a:r>
          </a:p>
          <a:p>
            <a:endParaRPr lang="en-US" dirty="0"/>
          </a:p>
          <a:p>
            <a:r>
              <a:rPr lang="en-US" dirty="0"/>
              <a:t>Transportation is the focal point in the smart cities initiatives, which hope to make our cities smarter and more</a:t>
            </a:r>
            <a:r>
              <a:rPr lang="en-US" baseline="0" dirty="0"/>
              <a:t> </a:t>
            </a:r>
            <a:r>
              <a:rPr lang="en-US" dirty="0"/>
              <a:t>efficient using big data analytics. </a:t>
            </a:r>
          </a:p>
          <a:p>
            <a:endParaRPr lang="en-US" dirty="0"/>
          </a:p>
          <a:p>
            <a:r>
              <a:rPr lang="en-US" dirty="0"/>
              <a:t>This is not me looking into the future and speculating, this is what is current in transportation.</a:t>
            </a:r>
          </a:p>
          <a:p>
            <a:endParaRPr lang="en-US" dirty="0"/>
          </a:p>
        </p:txBody>
      </p:sp>
      <p:sp>
        <p:nvSpPr>
          <p:cNvPr id="4" name="Slide Number Placeholder 3"/>
          <p:cNvSpPr>
            <a:spLocks noGrp="1"/>
          </p:cNvSpPr>
          <p:nvPr>
            <p:ph type="sldNum" sz="quarter" idx="10"/>
          </p:nvPr>
        </p:nvSpPr>
        <p:spPr/>
        <p:txBody>
          <a:bodyPr/>
          <a:lstStyle/>
          <a:p>
            <a:pPr>
              <a:defRPr/>
            </a:pPr>
            <a:fld id="{D9C27354-5088-4C2C-994B-960B9F6C8D86}" type="slidenum">
              <a:rPr lang="en-US" altLang="en-US" smtClean="0"/>
              <a:pPr>
                <a:defRPr/>
              </a:pPr>
              <a:t>8</a:t>
            </a:fld>
            <a:endParaRPr lang="en-US" altLang="en-US"/>
          </a:p>
        </p:txBody>
      </p:sp>
    </p:spTree>
    <p:extLst>
      <p:ext uri="{BB962C8B-B14F-4D97-AF65-F5344CB8AC3E}">
        <p14:creationId xmlns:p14="http://schemas.microsoft.com/office/powerpoint/2010/main" val="138658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F0EB5BD-D6D5-44BC-98A4-44DB8776F47D}" type="slidenum">
              <a:rPr lang="en-US" altLang="en-US" sz="1300"/>
              <a:pPr>
                <a:spcBef>
                  <a:spcPct val="0"/>
                </a:spcBef>
              </a:pPr>
              <a:t>9</a:t>
            </a:fld>
            <a:endParaRPr lang="en-US" altLang="en-US" sz="1300"/>
          </a:p>
        </p:txBody>
      </p:sp>
      <p:sp>
        <p:nvSpPr>
          <p:cNvPr id="22531" name="Rectangle 2"/>
          <p:cNvSpPr>
            <a:spLocks noGrp="1" noRot="1" noChangeAspect="1" noChangeArrowheads="1" noTextEdit="1"/>
          </p:cNvSpPr>
          <p:nvPr>
            <p:ph type="sldImg"/>
          </p:nvPr>
        </p:nvSpPr>
        <p:spPr>
          <a:xfrm>
            <a:off x="457200" y="720725"/>
            <a:ext cx="6400800" cy="360045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86" tIns="48892" rIns="97786" bIns="48892"/>
          <a:lstStyle/>
          <a:p>
            <a:pPr algn="just"/>
            <a:r>
              <a:rPr lang="en-US" altLang="en-US" b="0" dirty="0">
                <a:latin typeface="Arial" panose="020B0604020202020204" pitchFamily="34" charset="0"/>
              </a:rPr>
              <a:t>Current transportation</a:t>
            </a:r>
            <a:r>
              <a:rPr lang="en-US" altLang="en-US" b="0" baseline="0" dirty="0">
                <a:latin typeface="Arial" panose="020B0604020202020204" pitchFamily="34" charset="0"/>
              </a:rPr>
              <a:t> system has problems</a:t>
            </a:r>
          </a:p>
          <a:p>
            <a:pPr algn="just"/>
            <a:endParaRPr lang="en-US" altLang="en-US" b="0" baseline="0" dirty="0">
              <a:latin typeface="Arial" panose="020B0604020202020204" pitchFamily="34" charset="0"/>
            </a:endParaRPr>
          </a:p>
          <a:p>
            <a:pPr algn="just"/>
            <a:r>
              <a:rPr lang="en-US" altLang="en-US" b="0" baseline="0" dirty="0">
                <a:latin typeface="Arial" panose="020B0604020202020204" pitchFamily="34" charset="0"/>
              </a:rPr>
              <a:t>Look at the statistics:</a:t>
            </a:r>
            <a:endParaRPr lang="en-US" altLang="en-US" b="0" dirty="0">
              <a:latin typeface="Arial" panose="020B0604020202020204" pitchFamily="34" charset="0"/>
            </a:endParaRPr>
          </a:p>
          <a:p>
            <a:pPr marL="171450" indent="-171450" algn="just">
              <a:buFont typeface="Arial" panose="020B0604020202020204" pitchFamily="34" charset="0"/>
              <a:buChar char="•"/>
            </a:pPr>
            <a:r>
              <a:rPr lang="en-US" altLang="en-US" b="0" dirty="0">
                <a:latin typeface="Arial" panose="020B0604020202020204" pitchFamily="34" charset="0"/>
              </a:rPr>
              <a:t>Congestion in small urban areas has increased over the last decade.</a:t>
            </a:r>
          </a:p>
          <a:p>
            <a:pPr marL="171450" indent="-171450" algn="just">
              <a:buFont typeface="Arial" panose="020B0604020202020204" pitchFamily="34" charset="0"/>
              <a:buChar char="•"/>
            </a:pPr>
            <a:r>
              <a:rPr lang="en-US" altLang="en-US" b="0" dirty="0">
                <a:latin typeface="Arial" panose="020B0604020202020204" pitchFamily="34" charset="0"/>
              </a:rPr>
              <a:t>In Seattle 64% of peak period travel is congested.</a:t>
            </a: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Cause a</a:t>
            </a:r>
            <a:r>
              <a:rPr lang="en-US" altLang="en-US" b="0" baseline="0" dirty="0">
                <a:latin typeface="Arial" panose="020B0604020202020204" pitchFamily="34" charset="0"/>
              </a:rPr>
              <a:t> lot of economic and social impact (fuel consumption, time lost, air pollution, etc.)</a:t>
            </a:r>
            <a:endParaRPr lang="en-US" altLang="en-US" b="0" dirty="0">
              <a:latin typeface="Arial" panose="020B0604020202020204" pitchFamily="34" charset="0"/>
            </a:endParaRP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Personal experience…</a:t>
            </a:r>
          </a:p>
          <a:p>
            <a:pPr algn="just"/>
            <a:r>
              <a:rPr lang="en-US" altLang="en-US" b="0" dirty="0">
                <a:latin typeface="Arial" panose="020B0604020202020204" pitchFamily="34" charset="0"/>
              </a:rPr>
              <a:t>As a transportation</a:t>
            </a:r>
            <a:r>
              <a:rPr lang="en-US" altLang="en-US" b="0" baseline="0" dirty="0">
                <a:latin typeface="Arial" panose="020B0604020202020204" pitchFamily="34" charset="0"/>
              </a:rPr>
              <a:t> student, w</a:t>
            </a:r>
            <a:r>
              <a:rPr lang="en-US" altLang="en-US" b="0" dirty="0">
                <a:latin typeface="Arial" panose="020B0604020202020204" pitchFamily="34" charset="0"/>
              </a:rPr>
              <a:t>hen I</a:t>
            </a:r>
            <a:r>
              <a:rPr lang="en-US" altLang="en-US" b="0" baseline="0" dirty="0">
                <a:latin typeface="Arial" panose="020B0604020202020204" pitchFamily="34" charset="0"/>
              </a:rPr>
              <a:t> talked to people not in the this field, their first question will usually be</a:t>
            </a:r>
          </a:p>
          <a:p>
            <a:pPr algn="just"/>
            <a:r>
              <a:rPr lang="en-US" altLang="en-US" b="0" dirty="0">
                <a:latin typeface="Arial" panose="020B0604020202020204" pitchFamily="34" charset="0"/>
              </a:rPr>
              <a:t>How to solve traffic congestions in Seattle.</a:t>
            </a:r>
          </a:p>
          <a:p>
            <a:pPr algn="just"/>
            <a:endParaRPr lang="en-US" altLang="en-US" b="0" dirty="0">
              <a:latin typeface="Arial" panose="020B0604020202020204" pitchFamily="34" charset="0"/>
            </a:endParaRPr>
          </a:p>
          <a:p>
            <a:pPr algn="just"/>
            <a:r>
              <a:rPr lang="en-US" altLang="en-US" b="0" dirty="0">
                <a:latin typeface="Arial" panose="020B0604020202020204" pitchFamily="34" charset="0"/>
              </a:rPr>
              <a:t>How would you answer this question?</a:t>
            </a:r>
          </a:p>
          <a:p>
            <a:endParaRPr lang="en-US" altLang="en-US" dirty="0">
              <a:latin typeface="Arial" panose="020B0604020202020204" pitchFamily="34" charset="0"/>
            </a:endParaRPr>
          </a:p>
          <a:p>
            <a:r>
              <a:rPr lang="en-US" altLang="en-US" dirty="0">
                <a:latin typeface="Arial" panose="020B0604020202020204" pitchFamily="34" charset="0"/>
              </a:rPr>
              <a:t>The three countermeasures against congestion:</a:t>
            </a:r>
          </a:p>
          <a:p>
            <a:pPr>
              <a:buFontTx/>
              <a:buAutoNum type="arabicParenR"/>
            </a:pPr>
            <a:r>
              <a:rPr lang="en-US" altLang="en-US" dirty="0">
                <a:latin typeface="Arial" panose="020B0604020202020204" pitchFamily="34" charset="0"/>
              </a:rPr>
              <a:t> Increase supply (SR</a:t>
            </a:r>
            <a:r>
              <a:rPr lang="en-US" altLang="en-US" baseline="0" dirty="0">
                <a:latin typeface="Arial" panose="020B0604020202020204" pitchFamily="34" charset="0"/>
              </a:rPr>
              <a:t> 99 tunnel to replace Alaskan Way Viaduct, New 520 bridge</a:t>
            </a:r>
            <a:r>
              <a:rPr lang="en-US" altLang="en-US" dirty="0">
                <a:latin typeface="Arial" panose="020B0604020202020204" pitchFamily="34" charset="0"/>
              </a:rPr>
              <a:t>)</a:t>
            </a:r>
          </a:p>
          <a:p>
            <a:pPr>
              <a:buFontTx/>
              <a:buAutoNum type="arabicParenR"/>
            </a:pPr>
            <a:r>
              <a:rPr lang="en-US" altLang="en-US" dirty="0">
                <a:latin typeface="Arial" panose="020B0604020202020204" pitchFamily="34" charset="0"/>
              </a:rPr>
              <a:t> Manage demand</a:t>
            </a:r>
            <a:r>
              <a:rPr lang="en-US" altLang="en-US" baseline="0" dirty="0">
                <a:latin typeface="Arial" panose="020B0604020202020204" pitchFamily="34" charset="0"/>
              </a:rPr>
              <a:t> (larger scale urban-planning)</a:t>
            </a:r>
            <a:endParaRPr lang="en-US" altLang="en-US" dirty="0">
              <a:latin typeface="Arial" panose="020B0604020202020204" pitchFamily="34" charset="0"/>
            </a:endParaRPr>
          </a:p>
          <a:p>
            <a:pPr>
              <a:buFontTx/>
              <a:buAutoNum type="arabicParenR"/>
            </a:pPr>
            <a:r>
              <a:rPr lang="en-US" altLang="en-US" dirty="0">
                <a:latin typeface="Arial" panose="020B0604020202020204" pitchFamily="34" charset="0"/>
              </a:rPr>
              <a:t> Increase capacity of existing infrastructure using ITS</a:t>
            </a:r>
          </a:p>
        </p:txBody>
      </p:sp>
    </p:spTree>
    <p:extLst>
      <p:ext uri="{BB962C8B-B14F-4D97-AF65-F5344CB8AC3E}">
        <p14:creationId xmlns:p14="http://schemas.microsoft.com/office/powerpoint/2010/main" val="2448561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8401B6-A9E1-4C87-B3DF-9FAEB2191447}"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9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EE021-A22D-4704-A5B5-FE094DC75E2A}"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91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7B321-BFD9-4DD3-B357-3AD707444D1D}"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6522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914400" y="6248400"/>
            <a:ext cx="2540000" cy="457200"/>
          </a:xfrm>
        </p:spPr>
        <p:txBody>
          <a:bodyPr/>
          <a:lstStyle>
            <a:lvl1pPr>
              <a:defRPr smtClean="0"/>
            </a:lvl1pPr>
          </a:lstStyle>
          <a:p>
            <a:pPr>
              <a:defRPr/>
            </a:pPr>
            <a:fld id="{5C2876BF-DBE8-4F3F-9C51-FA391AB908E8}" type="datetime1">
              <a:rPr lang="en-US" altLang="en-US" smtClean="0"/>
              <a:t>1/24/2021</a:t>
            </a:fld>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a:t>
            </a:r>
          </a:p>
        </p:txBody>
      </p:sp>
      <p:sp>
        <p:nvSpPr>
          <p:cNvPr id="5" name="Slide Number Placeholder 4"/>
          <p:cNvSpPr>
            <a:spLocks noGrp="1"/>
          </p:cNvSpPr>
          <p:nvPr>
            <p:ph type="sldNum" sz="quarter" idx="12"/>
          </p:nvPr>
        </p:nvSpPr>
        <p:spPr>
          <a:xfrm>
            <a:off x="8737600" y="6248400"/>
            <a:ext cx="2540000" cy="457200"/>
          </a:xfrm>
        </p:spPr>
        <p:txBody>
          <a:bodyPr/>
          <a:lstStyle>
            <a:lvl1pPr>
              <a:defRPr smtClean="0"/>
            </a:lvl1pPr>
          </a:lstStyle>
          <a:p>
            <a:pPr>
              <a:defRPr/>
            </a:pPr>
            <a:fld id="{5EB663E8-88FD-4048-9075-AFEE1936E599}" type="slidenum">
              <a:rPr lang="en-US" altLang="en-US"/>
              <a:pPr>
                <a:defRPr/>
              </a:pPr>
              <a:t>‹#›</a:t>
            </a:fld>
            <a:endParaRPr lang="en-US" altLang="en-US"/>
          </a:p>
        </p:txBody>
      </p:sp>
    </p:spTree>
    <p:extLst>
      <p:ext uri="{BB962C8B-B14F-4D97-AF65-F5344CB8AC3E}">
        <p14:creationId xmlns:p14="http://schemas.microsoft.com/office/powerpoint/2010/main" val="75497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a:xfrm>
            <a:off x="914400" y="6248400"/>
            <a:ext cx="2540000" cy="457200"/>
          </a:xfrm>
        </p:spPr>
        <p:txBody>
          <a:bodyPr/>
          <a:lstStyle>
            <a:lvl1pPr>
              <a:defRPr smtClean="0"/>
            </a:lvl1pPr>
          </a:lstStyle>
          <a:p>
            <a:pPr>
              <a:defRPr/>
            </a:pPr>
            <a:fld id="{E4E88C5B-14AA-41D5-A8EE-7998D922D955}" type="datetime1">
              <a:rPr lang="en-US" altLang="en-US" smtClean="0"/>
              <a:t>1/24/2021</a:t>
            </a:fld>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a:t>
            </a:r>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pPr>
              <a:defRPr/>
            </a:pPr>
            <a:fld id="{5625C99B-E222-49FE-9B47-420BE7C32914}" type="slidenum">
              <a:rPr lang="en-US" altLang="en-US"/>
              <a:pPr>
                <a:defRPr/>
              </a:pPr>
              <a:t>‹#›</a:t>
            </a:fld>
            <a:endParaRPr lang="en-US" altLang="en-US"/>
          </a:p>
        </p:txBody>
      </p:sp>
    </p:spTree>
    <p:extLst>
      <p:ext uri="{BB962C8B-B14F-4D97-AF65-F5344CB8AC3E}">
        <p14:creationId xmlns:p14="http://schemas.microsoft.com/office/powerpoint/2010/main" val="330115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697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0755D5-5E31-4493-869E-273AF56E6A83}"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6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44365"/>
          </a:xfrm>
        </p:spPr>
        <p:txBody>
          <a:bodyPr/>
          <a:lstStyle/>
          <a:p>
            <a:r>
              <a:rPr lang="en-US" dirty="0"/>
              <a:t>Click to edit Master title style</a:t>
            </a:r>
          </a:p>
        </p:txBody>
      </p:sp>
      <p:sp>
        <p:nvSpPr>
          <p:cNvPr id="3" name="Content Placeholder 2"/>
          <p:cNvSpPr>
            <a:spLocks noGrp="1"/>
          </p:cNvSpPr>
          <p:nvPr>
            <p:ph sz="half" idx="1"/>
          </p:nvPr>
        </p:nvSpPr>
        <p:spPr>
          <a:xfrm>
            <a:off x="1097280" y="1244155"/>
            <a:ext cx="4937760" cy="50242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4155"/>
            <a:ext cx="4937760" cy="5024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DBB73-2C86-488A-83F6-8668F12E59C3}"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0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820302"/>
          </a:xfrm>
        </p:spPr>
        <p:txBody>
          <a:bodyPr/>
          <a:lstStyle/>
          <a:p>
            <a:r>
              <a:rPr lang="en-US" dirty="0"/>
              <a:t>Click to edit Master title style</a:t>
            </a:r>
          </a:p>
        </p:txBody>
      </p:sp>
      <p:sp>
        <p:nvSpPr>
          <p:cNvPr id="3" name="Text Placeholder 2"/>
          <p:cNvSpPr>
            <a:spLocks noGrp="1"/>
          </p:cNvSpPr>
          <p:nvPr>
            <p:ph type="body" idx="1"/>
          </p:nvPr>
        </p:nvSpPr>
        <p:spPr>
          <a:xfrm>
            <a:off x="109728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1992795"/>
            <a:ext cx="4937760" cy="426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1992793"/>
            <a:ext cx="4937760" cy="42636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A2361-83C5-4354-88C9-CCDBF1F6D58A}"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47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B5332A0E-8A73-4CBE-8357-A8907B7BE568}" type="datetime1">
              <a:rPr lang="en-US" smtClean="0"/>
              <a:t>1/24/2021</a:t>
            </a:fld>
            <a:endParaRPr lang="en-US" dirty="0"/>
          </a:p>
        </p:txBody>
      </p:sp>
      <p:sp>
        <p:nvSpPr>
          <p:cNvPr id="4" name="Footer Placeholder 3"/>
          <p:cNvSpPr>
            <a:spLocks noGrp="1"/>
          </p:cNvSpPr>
          <p:nvPr>
            <p:ph type="ftr" sz="quarter" idx="11"/>
          </p:nvPr>
        </p:nvSpPr>
        <p:spPr/>
        <p:txBody>
          <a:bodyPr/>
          <a:lstStyle/>
          <a:p>
            <a:r>
              <a:rPr lang="en-US" dirty="0"/>
              <a:t>Transportation Big Data Analytics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41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461547-7697-458E-8F6E-4C5A39971040}" type="datetime1">
              <a:rPr lang="en-US" smtClean="0"/>
              <a:t>1/24/2021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1"/>
          <p:cNvSpPr>
            <a:spLocks noGrp="1"/>
          </p:cNvSpPr>
          <p:nvPr>
            <p:ph type="title"/>
          </p:nvPr>
        </p:nvSpPr>
        <p:spPr>
          <a:xfrm>
            <a:off x="1097280" y="123091"/>
            <a:ext cx="10058400" cy="999718"/>
          </a:xfrm>
        </p:spPr>
        <p:txBody>
          <a:bodyPr>
            <a:norm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6531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1FB63-6CD3-43BC-87EC-E40A92877696}" type="datetime1">
              <a:rPr lang="en-US" smtClean="0"/>
              <a:t>1/24/2021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Transportation Big Data Analytics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60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79C99C-C6A4-4DE1-AF40-D4597DE37567}"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748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123091"/>
            <a:ext cx="10058400" cy="99971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40778"/>
            <a:ext cx="10058400" cy="5060447"/>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0668ED8-D8EA-48DB-B17C-320A0075102C}" type="datetime1">
              <a:rPr lang="en-US" smtClean="0"/>
              <a:t>1/24/2021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Transportation Big Data Analytics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bg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97280" y="1181793"/>
            <a:ext cx="1006321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266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msnbc.msn.com/id/944405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en.wikipedia.org/wiki/Hurricane_Rita" TargetMode="External"/><Relationship Id="rId5" Type="http://schemas.openxmlformats.org/officeDocument/2006/relationships/image" Target="../media/image16.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hyperlink" Target="http://www.wsdot.com/traffic/seattle/default.asp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ww.cityofbellevue.org/trafficca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uwdrive.ne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mtc.ca.gov/news/transactions/ta11-1204/vision.htm"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www.clip-art-center.com/graphics/clip-art/science/clipart4.html" TargetMode="External"/><Relationship Id="rId7" Type="http://schemas.openxmlformats.org/officeDocument/2006/relationships/hyperlink" Target="http://www.clip-art-center.com/graphics/clip-art/scienc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hyperlink" Target="http://www.clip-art-center.com/graphics/download/354.html" TargetMode="External"/><Relationship Id="rId10" Type="http://schemas.openxmlformats.org/officeDocument/2006/relationships/image" Target="../media/image51.wmf"/><Relationship Id="rId4" Type="http://schemas.openxmlformats.org/officeDocument/2006/relationships/image" Target="../media/image47.png"/><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inrix.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dirty="0">
                <a:ea typeface="SimSun" panose="02010600030101010101" pitchFamily="2" charset="-122"/>
              </a:rPr>
              <a:t>课程简介及概述</a:t>
            </a:r>
            <a:endParaRPr lang="en-US" sz="4000" dirty="0"/>
          </a:p>
        </p:txBody>
      </p:sp>
      <p:sp>
        <p:nvSpPr>
          <p:cNvPr id="6" name="Subtitle 2">
            <a:extLst>
              <a:ext uri="{FF2B5EF4-FFF2-40B4-BE49-F238E27FC236}">
                <a16:creationId xmlns:a16="http://schemas.microsoft.com/office/drawing/2014/main" id="{721E031A-2067-44C4-9934-E6B85B5FA2E8}"/>
              </a:ext>
            </a:extLst>
          </p:cNvPr>
          <p:cNvSpPr>
            <a:spLocks noGrp="1"/>
          </p:cNvSpPr>
          <p:nvPr>
            <p:ph type="subTitle" idx="1"/>
          </p:nvPr>
        </p:nvSpPr>
        <p:spPr>
          <a:xfrm>
            <a:off x="1100138" y="4456113"/>
            <a:ext cx="10058400" cy="1468437"/>
          </a:xfrm>
        </p:spPr>
        <p:txBody>
          <a:bodyPr rtlCol="0"/>
          <a:lstStyle/>
          <a:p>
            <a:pPr eaLnBrk="1" fontAlgn="auto" hangingPunct="1">
              <a:defRPr/>
            </a:pPr>
            <a:r>
              <a:rPr lang="zh-CN" altLang="en-US" dirty="0">
                <a:latin typeface="Times New Roman" panose="02020603050405020304" pitchFamily="18" charset="0"/>
                <a:ea typeface="宋体" panose="02010600030101010101" pitchFamily="2" charset="-122"/>
              </a:rPr>
              <a:t>交通大数据分析</a:t>
            </a:r>
          </a:p>
          <a:p>
            <a:pPr eaLnBrk="1" fontAlgn="auto" hangingPunct="1">
              <a:defRPr/>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2021</a:t>
            </a:r>
            <a:r>
              <a:rPr lang="zh-CN" altLang="en-US" dirty="0">
                <a:latin typeface="Times New Roman" panose="02020603050405020304" pitchFamily="18" charset="0"/>
                <a:ea typeface="宋体" panose="02010600030101010101" pitchFamily="2" charset="-122"/>
              </a:rPr>
              <a:t>年春季</a:t>
            </a:r>
          </a:p>
          <a:p>
            <a:pPr eaLnBrk="1" fontAlgn="auto" hangingPunct="1">
              <a:defRPr/>
            </a:pPr>
            <a:r>
              <a:rPr lang="zh-CN" altLang="en-US" dirty="0">
                <a:latin typeface="Times New Roman" panose="02020603050405020304" pitchFamily="18" charset="0"/>
                <a:ea typeface="宋体" panose="02010600030101010101" pitchFamily="2" charset="-122"/>
              </a:rPr>
              <a:t>马晓磊</a:t>
            </a: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0633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Title 6"/>
          <p:cNvSpPr>
            <a:spLocks noGrp="1"/>
          </p:cNvSpPr>
          <p:nvPr>
            <p:ph type="title"/>
          </p:nvPr>
        </p:nvSpPr>
        <p:spPr>
          <a:xfrm>
            <a:off x="1097280" y="109443"/>
            <a:ext cx="10058400" cy="999718"/>
          </a:xfrm>
        </p:spPr>
        <p:txBody>
          <a:bodyPr>
            <a:noAutofit/>
          </a:bodyPr>
          <a:lstStyle/>
          <a:p>
            <a:r>
              <a:rPr lang="zh-CN" altLang="en-US" dirty="0"/>
              <a:t>数据对于现代交通至关重要</a:t>
            </a:r>
            <a:endParaRPr lang="en-US" altLang="en-US" dirty="0"/>
          </a:p>
        </p:txBody>
      </p:sp>
      <p:sp>
        <p:nvSpPr>
          <p:cNvPr id="261123" name="Rectangle 3"/>
          <p:cNvSpPr>
            <a:spLocks noGrp="1" noChangeArrowheads="1"/>
          </p:cNvSpPr>
          <p:nvPr>
            <p:ph idx="1"/>
          </p:nvPr>
        </p:nvSpPr>
        <p:spPr/>
        <p:txBody>
          <a:bodyPr>
            <a:noAutofit/>
          </a:bodyPr>
          <a:lstStyle/>
          <a:p>
            <a:pPr>
              <a:lnSpc>
                <a:spcPct val="140000"/>
              </a:lnSpc>
            </a:pPr>
            <a:r>
              <a:rPr lang="zh-CN" altLang="en-US" sz="2400" dirty="0"/>
              <a:t>现代交通需要智能交通系统</a:t>
            </a:r>
            <a:r>
              <a:rPr lang="en-US" altLang="en-US" sz="2400" b="1" dirty="0"/>
              <a:t> (ITS)</a:t>
            </a:r>
          </a:p>
          <a:p>
            <a:pPr>
              <a:lnSpc>
                <a:spcPct val="140000"/>
              </a:lnSpc>
            </a:pPr>
            <a:r>
              <a:rPr lang="en-US" altLang="en-US" sz="2400" dirty="0"/>
              <a:t>ITS </a:t>
            </a:r>
            <a:r>
              <a:rPr lang="zh-CN" altLang="en-US" sz="2400" dirty="0"/>
              <a:t>需要智能</a:t>
            </a:r>
            <a:r>
              <a:rPr lang="en-US" altLang="en-US" sz="2400" dirty="0"/>
              <a:t> </a:t>
            </a:r>
            <a:r>
              <a:rPr lang="en-US" altLang="en-US" sz="2400" dirty="0">
                <a:sym typeface="Wingdings" panose="05000000000000000000" pitchFamily="2" charset="2"/>
              </a:rPr>
              <a:t></a:t>
            </a:r>
            <a:r>
              <a:rPr lang="zh-CN" altLang="en-US" sz="2400" dirty="0">
                <a:sym typeface="Wingdings" panose="05000000000000000000" pitchFamily="2" charset="2"/>
              </a:rPr>
              <a:t>智能需要信息</a:t>
            </a:r>
            <a:r>
              <a:rPr lang="en-US" altLang="en-US" sz="2400" dirty="0"/>
              <a:t> </a:t>
            </a:r>
            <a:r>
              <a:rPr lang="en-US" altLang="en-US" sz="2400" dirty="0">
                <a:sym typeface="Wingdings" panose="05000000000000000000" pitchFamily="2" charset="2"/>
              </a:rPr>
              <a:t> </a:t>
            </a:r>
            <a:r>
              <a:rPr lang="zh-CN" altLang="en-US" sz="2400" dirty="0">
                <a:sym typeface="Wingdings" panose="05000000000000000000" pitchFamily="2" charset="2"/>
              </a:rPr>
              <a:t>信息需要数据</a:t>
            </a:r>
            <a:endParaRPr lang="en-US" altLang="zh-CN" sz="2400" dirty="0">
              <a:sym typeface="Wingdings" panose="05000000000000000000" pitchFamily="2" charset="2"/>
            </a:endParaRPr>
          </a:p>
          <a:p>
            <a:pPr>
              <a:lnSpc>
                <a:spcPct val="140000"/>
              </a:lnSpc>
            </a:pPr>
            <a:r>
              <a:rPr lang="zh-CN" altLang="en-US" sz="2400" dirty="0"/>
              <a:t>智慧城市和智慧工具：</a:t>
            </a:r>
            <a:endParaRPr lang="en-US" altLang="en-US" sz="2400" dirty="0"/>
          </a:p>
          <a:p>
            <a:pPr lvl="1">
              <a:lnSpc>
                <a:spcPct val="140000"/>
              </a:lnSpc>
            </a:pPr>
            <a:r>
              <a:rPr lang="zh-CN" altLang="en-US" sz="2000" dirty="0"/>
              <a:t>无处不在的感知</a:t>
            </a:r>
            <a:endParaRPr lang="en-US" altLang="zh-CN" sz="2000" dirty="0"/>
          </a:p>
          <a:p>
            <a:pPr lvl="1">
              <a:lnSpc>
                <a:spcPct val="140000"/>
              </a:lnSpc>
            </a:pPr>
            <a:r>
              <a:rPr lang="zh-CN" altLang="en-US" sz="2000" dirty="0"/>
              <a:t>数据分析</a:t>
            </a:r>
            <a:endParaRPr lang="en-US" altLang="zh-CN" sz="2000" dirty="0"/>
          </a:p>
          <a:p>
            <a:pPr lvl="1">
              <a:lnSpc>
                <a:spcPct val="140000"/>
              </a:lnSpc>
            </a:pPr>
            <a:r>
              <a:rPr lang="zh-CN" altLang="en-US" sz="2000" dirty="0"/>
              <a:t>开放数据共享</a:t>
            </a:r>
            <a:endParaRPr lang="en-US" altLang="zh-CN" sz="2000" dirty="0"/>
          </a:p>
          <a:p>
            <a:pPr lvl="1">
              <a:lnSpc>
                <a:spcPct val="140000"/>
              </a:lnSpc>
            </a:pPr>
            <a:r>
              <a:rPr lang="zh-CN" altLang="en-US" sz="2000" dirty="0"/>
              <a:t>数据驱动的决策</a:t>
            </a:r>
            <a:endParaRPr lang="en-US" altLang="en-US" sz="2000" dirty="0"/>
          </a:p>
          <a:p>
            <a:pPr>
              <a:lnSpc>
                <a:spcPct val="140000"/>
              </a:lnSpc>
            </a:pPr>
            <a:r>
              <a:rPr lang="zh-CN" altLang="en-US" sz="2400" dirty="0"/>
              <a:t>数据获取、管理和解释需要交通和信息技术领域技术的结合。</a:t>
            </a:r>
          </a:p>
          <a:p>
            <a:pPr>
              <a:lnSpc>
                <a:spcPct val="110000"/>
              </a:lnSpc>
            </a:pPr>
            <a:endParaRPr lang="en-US" altLang="en-US" sz="2400" dirty="0"/>
          </a:p>
          <a:p>
            <a:pPr>
              <a:lnSpc>
                <a:spcPct val="110000"/>
              </a:lnSpc>
            </a:pPr>
            <a:endParaRPr lang="en-US" altLang="en-US" sz="2400" dirty="0"/>
          </a:p>
        </p:txBody>
      </p:sp>
      <p:sp>
        <p:nvSpPr>
          <p:cNvPr id="5" name="Date Placeholder 4"/>
          <p:cNvSpPr>
            <a:spLocks noGrp="1"/>
          </p:cNvSpPr>
          <p:nvPr>
            <p:ph type="dt" sz="half" idx="10"/>
          </p:nvPr>
        </p:nvSpPr>
        <p:spPr/>
        <p:txBody>
          <a:bodyPr/>
          <a:lstStyle/>
          <a:p>
            <a:fld id="{DE696DC8-3065-4086-B761-1452C8B84DEA}"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656409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为什么选择</a:t>
            </a:r>
            <a:r>
              <a:rPr lang="en-US" altLang="zh-CN" dirty="0"/>
              <a:t> ITS</a:t>
            </a:r>
            <a:r>
              <a:rPr lang="zh-CN" altLang="en-US" dirty="0"/>
              <a:t>？</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704548725"/>
              </p:ext>
            </p:extLst>
          </p:nvPr>
        </p:nvGraphicFramePr>
        <p:xfrm>
          <a:off x="1814848" y="1390997"/>
          <a:ext cx="7620000" cy="4800600"/>
        </p:xfrm>
        <a:graphic>
          <a:graphicData uri="http://schemas.openxmlformats.org/presentationml/2006/ole">
            <mc:AlternateContent xmlns:mc="http://schemas.openxmlformats.org/markup-compatibility/2006">
              <mc:Choice xmlns:v="urn:schemas-microsoft-com:vml" Requires="v">
                <p:oleObj spid="_x0000_s1070" name="Chart" r:id="rId4" imgW="8772620" imgH="5534008" progId="Excel.Chart.8">
                  <p:embed/>
                </p:oleObj>
              </mc:Choice>
              <mc:Fallback>
                <p:oleObj name="Chart" r:id="rId4" imgW="8772620" imgH="553400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2989" r="5661" b="2834"/>
                      <a:stretch>
                        <a:fillRect/>
                      </a:stretch>
                    </p:blipFill>
                    <p:spPr bwMode="auto">
                      <a:xfrm>
                        <a:off x="1814848" y="1390997"/>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650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那么，有哪些选择呢？</a:t>
            </a:r>
          </a:p>
        </p:txBody>
      </p:sp>
      <p:sp>
        <p:nvSpPr>
          <p:cNvPr id="3" name="内容占位符 2"/>
          <p:cNvSpPr>
            <a:spLocks noGrp="1"/>
          </p:cNvSpPr>
          <p:nvPr>
            <p:ph idx="1"/>
          </p:nvPr>
        </p:nvSpPr>
        <p:spPr/>
        <p:txBody>
          <a:bodyPr/>
          <a:lstStyle/>
          <a:p>
            <a:r>
              <a:rPr lang="zh-CN" altLang="en-US" dirty="0">
                <a:solidFill>
                  <a:schemeClr val="tx1"/>
                </a:solidFill>
              </a:rPr>
              <a:t>减少需求</a:t>
            </a:r>
            <a:endParaRPr lang="en-US" altLang="zh-CN" dirty="0">
              <a:solidFill>
                <a:schemeClr val="tx1"/>
              </a:solidFill>
            </a:endParaRPr>
          </a:p>
          <a:p>
            <a:pPr lvl="1">
              <a:buClr>
                <a:schemeClr val="tx1"/>
              </a:buClr>
              <a:buFont typeface="Times New Roman" panose="02020603050405020304" pitchFamily="18" charset="0"/>
              <a:buAutoNum type="arabicPeriod"/>
            </a:pPr>
            <a:r>
              <a:rPr lang="zh-CN" altLang="en-US" dirty="0">
                <a:solidFill>
                  <a:schemeClr val="tx1"/>
                </a:solidFill>
              </a:rPr>
              <a:t>减少出行需求</a:t>
            </a:r>
            <a:endParaRPr lang="en-US" altLang="zh-CN" dirty="0">
              <a:solidFill>
                <a:schemeClr val="tx1"/>
              </a:solidFill>
            </a:endParaRPr>
          </a:p>
          <a:p>
            <a:pPr lvl="1">
              <a:buClr>
                <a:schemeClr val="tx1"/>
              </a:buClr>
              <a:buFont typeface="Times New Roman" panose="02020603050405020304" pitchFamily="18" charset="0"/>
              <a:buAutoNum type="arabicPeriod"/>
            </a:pPr>
            <a:r>
              <a:rPr lang="zh-CN" altLang="en-US" dirty="0">
                <a:solidFill>
                  <a:schemeClr val="tx1"/>
                </a:solidFill>
              </a:rPr>
              <a:t>提供多种出行方</a:t>
            </a:r>
            <a:endParaRPr lang="en-US" altLang="zh-CN" dirty="0">
              <a:solidFill>
                <a:schemeClr val="tx1"/>
              </a:solidFill>
            </a:endParaRPr>
          </a:p>
          <a:p>
            <a:pPr lvl="1"/>
            <a:endParaRPr lang="en-US" altLang="zh-CN" dirty="0">
              <a:solidFill>
                <a:schemeClr val="tx1"/>
              </a:solidFill>
            </a:endParaRPr>
          </a:p>
          <a:p>
            <a:r>
              <a:rPr lang="zh-CN" altLang="en-US" dirty="0">
                <a:solidFill>
                  <a:schemeClr val="tx1"/>
                </a:solidFill>
              </a:rPr>
              <a:t>增加供给</a:t>
            </a:r>
            <a:endParaRPr lang="en-US" altLang="zh-CN" dirty="0">
              <a:solidFill>
                <a:schemeClr val="tx1"/>
              </a:solidFill>
            </a:endParaRPr>
          </a:p>
          <a:p>
            <a:pPr lvl="1">
              <a:buClr>
                <a:schemeClr val="tx1"/>
              </a:buClr>
              <a:buFont typeface="Times New Roman" panose="02020603050405020304" pitchFamily="18" charset="0"/>
              <a:buAutoNum type="arabicPeriod" startAt="3"/>
            </a:pPr>
            <a:r>
              <a:rPr lang="zh-CN" altLang="en-US" dirty="0">
                <a:solidFill>
                  <a:schemeClr val="tx1"/>
                </a:solidFill>
              </a:rPr>
              <a:t>建造更多的交通设施</a:t>
            </a:r>
            <a:r>
              <a:rPr lang="en-US" altLang="zh-CN" dirty="0">
                <a:solidFill>
                  <a:schemeClr val="tx1"/>
                </a:solidFill>
              </a:rPr>
              <a:t> </a:t>
            </a:r>
          </a:p>
          <a:p>
            <a:pPr lvl="1">
              <a:buClr>
                <a:schemeClr val="tx1"/>
              </a:buClr>
              <a:buFont typeface="Times New Roman" panose="02020603050405020304" pitchFamily="18" charset="0"/>
              <a:buAutoNum type="arabicPeriod" startAt="3"/>
            </a:pPr>
            <a:r>
              <a:rPr lang="zh-CN" altLang="en-US" dirty="0">
                <a:solidFill>
                  <a:schemeClr val="tx1"/>
                </a:solidFill>
              </a:rPr>
              <a:t>提高系统效率</a:t>
            </a:r>
            <a:endParaRPr lang="en-US" altLang="zh-CN" dirty="0">
              <a:solidFill>
                <a:schemeClr val="tx1"/>
              </a:solidFill>
            </a:endParaRPr>
          </a:p>
          <a:p>
            <a:pPr lvl="1">
              <a:buClr>
                <a:schemeClr val="tx1"/>
              </a:buClr>
              <a:buFont typeface="Times New Roman" panose="02020603050405020304" pitchFamily="18" charset="0"/>
              <a:buAutoNum type="arabicPeriod" startAt="3"/>
            </a:pPr>
            <a:endParaRPr lang="en-US" altLang="zh-CN" dirty="0">
              <a:solidFill>
                <a:schemeClr val="tx1"/>
              </a:solidFill>
            </a:endParaRPr>
          </a:p>
          <a:p>
            <a:pPr marL="0" indent="0">
              <a:buClr>
                <a:schemeClr val="tx1"/>
              </a:buClr>
              <a:buNone/>
            </a:pPr>
            <a:r>
              <a:rPr lang="zh-CN" altLang="en-US" b="1" dirty="0">
                <a:solidFill>
                  <a:srgbClr val="FF0000"/>
                </a:solidFill>
                <a:latin typeface="Arial" panose="020B0604020202020204" pitchFamily="34" charset="0"/>
              </a:rPr>
              <a:t>使用 </a:t>
            </a:r>
            <a:r>
              <a:rPr lang="en-US" altLang="zh-CN" b="1" dirty="0">
                <a:solidFill>
                  <a:srgbClr val="FF0000"/>
                </a:solidFill>
                <a:latin typeface="Arial" panose="020B0604020202020204" pitchFamily="34" charset="0"/>
              </a:rPr>
              <a:t>ITS </a:t>
            </a:r>
            <a:r>
              <a:rPr lang="zh-CN" altLang="en-US" b="1" dirty="0">
                <a:solidFill>
                  <a:srgbClr val="FF0000"/>
                </a:solidFill>
                <a:latin typeface="Arial" panose="020B0604020202020204" pitchFamily="34" charset="0"/>
              </a:rPr>
              <a:t>提高现有基础设施的通行能力</a:t>
            </a:r>
            <a:endParaRPr lang="zh-CN" altLang="en-US" dirty="0"/>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0381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减少需求</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13</a:t>
            </a:fld>
            <a:endParaRPr lang="en-US" dirty="0"/>
          </a:p>
        </p:txBody>
      </p:sp>
      <p:sp>
        <p:nvSpPr>
          <p:cNvPr id="7" name="Content Placeholder 2"/>
          <p:cNvSpPr>
            <a:spLocks noGrp="1"/>
          </p:cNvSpPr>
          <p:nvPr>
            <p:ph idx="1"/>
          </p:nvPr>
        </p:nvSpPr>
        <p:spPr>
          <a:xfrm>
            <a:off x="1097280" y="1329744"/>
            <a:ext cx="8077200" cy="4530725"/>
          </a:xfrm>
        </p:spPr>
        <p:txBody>
          <a:bodyPr/>
          <a:lstStyle/>
          <a:p>
            <a:pPr marL="514350" indent="-514350">
              <a:buClr>
                <a:schemeClr val="tx1"/>
              </a:buClr>
              <a:buFont typeface="Times New Roman" panose="02020603050405020304" pitchFamily="18" charset="0"/>
              <a:buAutoNum type="arabicPeriod"/>
            </a:pPr>
            <a:r>
              <a:rPr lang="zh-CN" altLang="en-US" dirty="0"/>
              <a:t>减少旅行的需求</a:t>
            </a:r>
            <a:r>
              <a:rPr lang="en-US" altLang="zh-CN" dirty="0"/>
              <a:t>/</a:t>
            </a:r>
            <a:r>
              <a:rPr lang="zh-CN" altLang="en-US" dirty="0"/>
              <a:t>欲望（负担能力？）</a:t>
            </a:r>
            <a:endParaRPr lang="en-US" altLang="zh-CN" dirty="0">
              <a:ea typeface="宋体" panose="02010600030101010101" pitchFamily="2" charset="-122"/>
            </a:endParaRPr>
          </a:p>
          <a:p>
            <a:pPr lvl="1"/>
            <a:r>
              <a:rPr lang="zh-CN" altLang="en-US" dirty="0">
                <a:ea typeface="宋体" panose="02010600030101010101" pitchFamily="2" charset="-122"/>
              </a:rPr>
              <a:t>价格</a:t>
            </a:r>
            <a:endParaRPr lang="en-US" altLang="zh-CN" dirty="0">
              <a:ea typeface="宋体" panose="02010600030101010101" pitchFamily="2" charset="-122"/>
            </a:endParaRPr>
          </a:p>
          <a:p>
            <a:pPr lvl="1"/>
            <a:r>
              <a:rPr lang="zh-CN" altLang="en-US" dirty="0">
                <a:ea typeface="宋体" panose="02010600030101010101" pitchFamily="2" charset="-122"/>
              </a:rPr>
              <a:t>居家办公</a:t>
            </a:r>
            <a:endParaRPr lang="en-US" altLang="zh-CN" dirty="0">
              <a:ea typeface="宋体" panose="02010600030101010101" pitchFamily="2" charset="-122"/>
            </a:endParaRPr>
          </a:p>
          <a:p>
            <a:pPr marL="514350" indent="-514350"/>
            <a:endParaRPr lang="en-US" altLang="zh-CN" dirty="0">
              <a:ea typeface="宋体" panose="02010600030101010101" pitchFamily="2" charset="-122"/>
            </a:endParaRPr>
          </a:p>
          <a:p>
            <a:pPr marL="514350" indent="-514350">
              <a:buClr>
                <a:schemeClr val="tx1"/>
              </a:buClr>
              <a:buFont typeface="Times New Roman" panose="02020603050405020304" pitchFamily="18" charset="0"/>
              <a:buAutoNum type="arabicPeriod" startAt="2"/>
            </a:pPr>
            <a:r>
              <a:rPr lang="zh-CN" altLang="en-US" dirty="0">
                <a:ea typeface="宋体" panose="02010600030101010101" pitchFamily="2" charset="-122"/>
              </a:rPr>
              <a:t>提供多个选项</a:t>
            </a:r>
            <a:endParaRPr lang="en-US" altLang="zh-CN" dirty="0">
              <a:ea typeface="宋体" panose="02010600030101010101" pitchFamily="2" charset="-122"/>
            </a:endParaRPr>
          </a:p>
          <a:p>
            <a:pPr lvl="1"/>
            <a:r>
              <a:rPr lang="zh-CN" altLang="en-US" dirty="0">
                <a:ea typeface="宋体" panose="02010600030101010101" pitchFamily="2" charset="-122"/>
              </a:rPr>
              <a:t>自行车</a:t>
            </a:r>
            <a:endParaRPr lang="en-US" altLang="zh-CN" dirty="0">
              <a:ea typeface="宋体" panose="02010600030101010101" pitchFamily="2" charset="-122"/>
            </a:endParaRPr>
          </a:p>
          <a:p>
            <a:pPr lvl="1"/>
            <a:r>
              <a:rPr lang="zh-CN" altLang="en-US" dirty="0">
                <a:ea typeface="宋体" panose="02010600030101010101" pitchFamily="2" charset="-122"/>
              </a:rPr>
              <a:t>步行</a:t>
            </a:r>
            <a:endParaRPr lang="en-US" altLang="zh-CN" dirty="0">
              <a:ea typeface="宋体" panose="02010600030101010101" pitchFamily="2" charset="-122"/>
            </a:endParaRPr>
          </a:p>
          <a:p>
            <a:pPr lvl="1"/>
            <a:r>
              <a:rPr lang="zh-CN" altLang="en-US" dirty="0">
                <a:ea typeface="宋体" panose="02010600030101010101" pitchFamily="2" charset="-122"/>
              </a:rPr>
              <a:t>公共交通</a:t>
            </a:r>
            <a:endParaRPr lang="en-US" altLang="zh-CN" dirty="0">
              <a:ea typeface="宋体" panose="02010600030101010101" pitchFamily="2" charset="-122"/>
            </a:endParaRPr>
          </a:p>
        </p:txBody>
      </p:sp>
    </p:spTree>
    <p:extLst>
      <p:ext uri="{BB962C8B-B14F-4D97-AF65-F5344CB8AC3E}">
        <p14:creationId xmlns:p14="http://schemas.microsoft.com/office/powerpoint/2010/main" val="413458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linds(horizontal)">
                                      <p:cBhvr>
                                        <p:cTn id="10" dur="500"/>
                                        <p:tgtEl>
                                          <p:spTgt spid="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linds(horizontal)">
                                      <p:cBhvr>
                                        <p:cTn id="13" dur="500"/>
                                        <p:tgtEl>
                                          <p:spTgt spid="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blinds(horizontal)">
                                      <p:cBhvr>
                                        <p:cTn id="1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增加供给</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Content Placeholder 2"/>
          <p:cNvSpPr>
            <a:spLocks noGrp="1"/>
          </p:cNvSpPr>
          <p:nvPr>
            <p:ph idx="1"/>
          </p:nvPr>
        </p:nvSpPr>
        <p:spPr>
          <a:xfrm>
            <a:off x="1097280" y="1368380"/>
            <a:ext cx="7772400" cy="4530725"/>
          </a:xfrm>
        </p:spPr>
        <p:txBody>
          <a:bodyPr/>
          <a:lstStyle/>
          <a:p>
            <a:pPr marL="514350" indent="-514350">
              <a:buClr>
                <a:schemeClr val="tx1"/>
              </a:buClr>
              <a:buFont typeface="Times New Roman" panose="02020603050405020304" pitchFamily="18" charset="0"/>
              <a:buAutoNum type="arabicPeriod" startAt="3"/>
            </a:pPr>
            <a:r>
              <a:rPr lang="zh-CN" altLang="en-US" dirty="0">
                <a:ea typeface="宋体" panose="02010600030101010101" pitchFamily="2" charset="-122"/>
              </a:rPr>
              <a:t>建造新的交通设施</a:t>
            </a:r>
            <a:r>
              <a:rPr lang="en-US" altLang="zh-CN" dirty="0">
                <a:ea typeface="宋体" panose="02010600030101010101" pitchFamily="2" charset="-122"/>
              </a:rPr>
              <a:t>Construction of new facilities</a:t>
            </a:r>
          </a:p>
          <a:p>
            <a:pPr lvl="1"/>
            <a:r>
              <a:rPr lang="zh-CN" altLang="en-US" dirty="0">
                <a:ea typeface="宋体" panose="02010600030101010101" pitchFamily="2" charset="-122"/>
              </a:rPr>
              <a:t>城市的拥堵最严重</a:t>
            </a:r>
            <a:endParaRPr lang="en-US" altLang="zh-CN" dirty="0">
              <a:ea typeface="宋体" panose="02010600030101010101" pitchFamily="2" charset="-122"/>
            </a:endParaRPr>
          </a:p>
          <a:p>
            <a:pPr lvl="2"/>
            <a:r>
              <a:rPr lang="zh-CN" altLang="en-US" dirty="0">
                <a:ea typeface="宋体" panose="02010600030101010101" pitchFamily="2" charset="-122"/>
              </a:rPr>
              <a:t>建造成本高昂</a:t>
            </a:r>
            <a:endParaRPr lang="en-US" altLang="zh-CN" dirty="0">
              <a:ea typeface="宋体" panose="02010600030101010101" pitchFamily="2" charset="-122"/>
            </a:endParaRPr>
          </a:p>
          <a:p>
            <a:pPr lvl="1"/>
            <a:r>
              <a:rPr lang="zh-CN" altLang="en-US" dirty="0"/>
              <a:t>诱导的需求将抵消一些效果</a:t>
            </a:r>
            <a:endParaRPr lang="en-US" altLang="zh-CN" dirty="0">
              <a:ea typeface="宋体" panose="02010600030101010101" pitchFamily="2" charset="-122"/>
            </a:endParaRPr>
          </a:p>
        </p:txBody>
      </p:sp>
      <p:graphicFrame>
        <p:nvGraphicFramePr>
          <p:cNvPr id="8" name="Group 57"/>
          <p:cNvGraphicFramePr>
            <a:graphicFrameLocks noGrp="1"/>
          </p:cNvGraphicFramePr>
          <p:nvPr>
            <p:extLst>
              <p:ext uri="{D42A27DB-BD31-4B8C-83A1-F6EECF244321}">
                <p14:modId xmlns:p14="http://schemas.microsoft.com/office/powerpoint/2010/main" val="4237235832"/>
              </p:ext>
            </p:extLst>
          </p:nvPr>
        </p:nvGraphicFramePr>
        <p:xfrm>
          <a:off x="1378039" y="3229082"/>
          <a:ext cx="7924800" cy="2670023"/>
        </p:xfrm>
        <a:graphic>
          <a:graphicData uri="http://schemas.openxmlformats.org/drawingml/2006/table">
            <a:tbl>
              <a:tblPr/>
              <a:tblGrid>
                <a:gridCol w="3324225">
                  <a:extLst>
                    <a:ext uri="{9D8B030D-6E8A-4147-A177-3AD203B41FA5}">
                      <a16:colId xmlns:a16="http://schemas.microsoft.com/office/drawing/2014/main" val="20000"/>
                    </a:ext>
                  </a:extLst>
                </a:gridCol>
                <a:gridCol w="1654175">
                  <a:extLst>
                    <a:ext uri="{9D8B030D-6E8A-4147-A177-3AD203B41FA5}">
                      <a16:colId xmlns:a16="http://schemas.microsoft.com/office/drawing/2014/main" val="20001"/>
                    </a:ext>
                  </a:extLst>
                </a:gridCol>
                <a:gridCol w="1465263">
                  <a:extLst>
                    <a:ext uri="{9D8B030D-6E8A-4147-A177-3AD203B41FA5}">
                      <a16:colId xmlns:a16="http://schemas.microsoft.com/office/drawing/2014/main" val="20002"/>
                    </a:ext>
                  </a:extLst>
                </a:gridCol>
                <a:gridCol w="1481137">
                  <a:extLst>
                    <a:ext uri="{9D8B030D-6E8A-4147-A177-3AD203B41FA5}">
                      <a16:colId xmlns:a16="http://schemas.microsoft.com/office/drawing/2014/main" val="20003"/>
                    </a:ext>
                  </a:extLst>
                </a:gridCol>
              </a:tblGrid>
              <a:tr h="5518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Project</a:t>
                      </a:r>
                    </a:p>
                  </a:txBody>
                  <a:tcPr marT="45733" marB="45733"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Total Cost</a:t>
                      </a:r>
                    </a:p>
                  </a:txBody>
                  <a:tcPr marT="45733" marB="45733"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Lane-Miles</a:t>
                      </a:r>
                    </a:p>
                  </a:txBody>
                  <a:tcPr marT="45733" marB="45733"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Cost per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Lane-Mile</a:t>
                      </a:r>
                    </a:p>
                  </a:txBody>
                  <a:tcPr marT="45733" marB="45733"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Route 3, North Boston</a:t>
                      </a:r>
                    </a:p>
                  </a:txBody>
                  <a:tcPr marT="45733" marB="45733"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$395.0 million</a:t>
                      </a:r>
                    </a:p>
                  </a:txBody>
                  <a:tcPr marT="45733" marB="45733"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42</a:t>
                      </a:r>
                    </a:p>
                  </a:txBody>
                  <a:tcPr marT="45733" marB="45733"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$9.4 million</a:t>
                      </a:r>
                    </a:p>
                  </a:txBody>
                  <a:tcPr marT="45733" marB="45733"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5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I-4 Tampa to Orlando</a:t>
                      </a:r>
                    </a:p>
                  </a:txBody>
                  <a:tcPr marT="45733" marB="4573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$403.0 million</a:t>
                      </a:r>
                    </a:p>
                  </a:txBody>
                  <a:tcPr marT="45733" marB="4573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73</a:t>
                      </a:r>
                    </a:p>
                  </a:txBody>
                  <a:tcPr marT="45733" marB="45733"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$5.5 million</a:t>
                      </a:r>
                    </a:p>
                  </a:txBody>
                  <a:tcPr marT="45733" marB="4573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35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I-5 Oregon</a:t>
                      </a:r>
                    </a:p>
                  </a:txBody>
                  <a:tcPr marT="45733" marB="4573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  $30.0 million</a:t>
                      </a:r>
                    </a:p>
                  </a:txBody>
                  <a:tcPr marT="45733" marB="4573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5.16</a:t>
                      </a:r>
                    </a:p>
                  </a:txBody>
                  <a:tcPr marT="45733" marB="45733"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$5.8 million</a:t>
                      </a:r>
                    </a:p>
                  </a:txBody>
                  <a:tcPr marT="45733" marB="4573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35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US 26 Sunset Hwy. Oregon</a:t>
                      </a:r>
                    </a:p>
                  </a:txBody>
                  <a:tcPr marT="45733" marB="4573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$10.6 million</a:t>
                      </a:r>
                    </a:p>
                  </a:txBody>
                  <a:tcPr marT="45733" marB="4573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2.24</a:t>
                      </a:r>
                    </a:p>
                  </a:txBody>
                  <a:tcPr marT="45733" marB="45733"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$4.8 million</a:t>
                      </a:r>
                    </a:p>
                  </a:txBody>
                  <a:tcPr marT="45733" marB="4573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652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US 12 near Walla Walla River</a:t>
                      </a:r>
                    </a:p>
                  </a:txBody>
                  <a:tcPr marT="45733" marB="4573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$36.4 million</a:t>
                      </a:r>
                    </a:p>
                  </a:txBody>
                  <a:tcPr marT="45733" marB="4573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25</a:t>
                      </a:r>
                    </a:p>
                  </a:txBody>
                  <a:tcPr marT="45733" marB="45733"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$1.5 million</a:t>
                      </a:r>
                    </a:p>
                  </a:txBody>
                  <a:tcPr marT="45733" marB="4573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35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US 101 on Olympic Peninsula</a:t>
                      </a:r>
                    </a:p>
                  </a:txBody>
                  <a:tcPr marT="45733" marB="45733"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$1.8 million</a:t>
                      </a:r>
                    </a:p>
                  </a:txBody>
                  <a:tcPr marT="45733" marB="45733"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0.8</a:t>
                      </a:r>
                    </a:p>
                  </a:txBody>
                  <a:tcPr marT="45733" marB="45733"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$2.2 million</a:t>
                      </a:r>
                    </a:p>
                  </a:txBody>
                  <a:tcPr marT="45733" marB="45733"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0551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ITS</a:t>
            </a:r>
            <a:r>
              <a:rPr lang="zh-CN" altLang="en-US" dirty="0"/>
              <a:t>的作用</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Content Placeholder 2"/>
          <p:cNvSpPr>
            <a:spLocks noGrp="1"/>
          </p:cNvSpPr>
          <p:nvPr>
            <p:ph idx="1"/>
          </p:nvPr>
        </p:nvSpPr>
        <p:spPr>
          <a:xfrm>
            <a:off x="1097280" y="1278228"/>
            <a:ext cx="7772400" cy="4530725"/>
          </a:xfrm>
        </p:spPr>
        <p:txBody>
          <a:bodyPr/>
          <a:lstStyle/>
          <a:p>
            <a:pPr marL="0" indent="0">
              <a:buClr>
                <a:schemeClr val="tx1"/>
              </a:buClr>
              <a:buNone/>
            </a:pPr>
            <a:r>
              <a:rPr lang="zh-CN" altLang="en-US" dirty="0"/>
              <a:t>通过技术提高系统效率</a:t>
            </a:r>
            <a:endParaRPr lang="en-US" altLang="zh-CN" dirty="0">
              <a:ea typeface="宋体" panose="02010600030101010101" pitchFamily="2" charset="-122"/>
            </a:endParaRPr>
          </a:p>
          <a:p>
            <a:pPr marL="914400" lvl="1" indent="-514350">
              <a:buClr>
                <a:srgbClr val="BCBC85"/>
              </a:buClr>
              <a:buSzPct val="166000"/>
              <a:buFont typeface="Wingdings" panose="05000000000000000000" pitchFamily="2" charset="2"/>
              <a:buChar char="§"/>
            </a:pPr>
            <a:r>
              <a:rPr lang="zh-CN" altLang="en-US" dirty="0">
                <a:ea typeface="宋体" panose="02010600030101010101" pitchFamily="2" charset="-122"/>
              </a:rPr>
              <a:t>减少人为失误</a:t>
            </a:r>
            <a:endParaRPr lang="en-US" altLang="zh-CN" dirty="0">
              <a:ea typeface="宋体" panose="02010600030101010101" pitchFamily="2" charset="-122"/>
            </a:endParaRPr>
          </a:p>
          <a:p>
            <a:pPr marL="1314450" lvl="2" indent="-514350">
              <a:buClr>
                <a:srgbClr val="BCBC85"/>
              </a:buClr>
              <a:buSzPct val="166000"/>
              <a:buFont typeface="Wingdings" panose="05000000000000000000" pitchFamily="2" charset="2"/>
              <a:buChar char="§"/>
            </a:pPr>
            <a:r>
              <a:rPr lang="zh-CN" altLang="en-US" dirty="0">
                <a:ea typeface="宋体" panose="02010600030101010101" pitchFamily="2" charset="-122"/>
              </a:rPr>
              <a:t>自动驾驶汽车</a:t>
            </a:r>
            <a:endParaRPr lang="en-US" altLang="zh-CN" dirty="0">
              <a:ea typeface="宋体" panose="02010600030101010101" pitchFamily="2" charset="-122"/>
            </a:endParaRPr>
          </a:p>
          <a:p>
            <a:pPr marL="914400" lvl="1" indent="-514350">
              <a:buClr>
                <a:srgbClr val="BCBC85"/>
              </a:buClr>
              <a:buSzPct val="166000"/>
              <a:buFont typeface="Wingdings" panose="05000000000000000000" pitchFamily="2" charset="2"/>
              <a:buChar char="§"/>
            </a:pPr>
            <a:r>
              <a:rPr lang="zh-CN" altLang="en-US" dirty="0">
                <a:ea typeface="宋体" panose="02010600030101010101" pitchFamily="2" charset="-122"/>
              </a:rPr>
              <a:t>优化系统效率</a:t>
            </a:r>
            <a:endParaRPr lang="en-US" altLang="zh-CN" dirty="0">
              <a:ea typeface="宋体" panose="02010600030101010101" pitchFamily="2" charset="-122"/>
            </a:endParaRPr>
          </a:p>
          <a:p>
            <a:pPr marL="1314450" lvl="2" indent="-514350">
              <a:buClr>
                <a:srgbClr val="BCBC85"/>
              </a:buClr>
              <a:buSzPct val="166000"/>
              <a:buFont typeface="Wingdings" panose="05000000000000000000" pitchFamily="2" charset="2"/>
              <a:buChar char="§"/>
            </a:pPr>
            <a:r>
              <a:rPr lang="zh-CN" altLang="en-US" dirty="0">
                <a:ea typeface="宋体" panose="02010600030101010101" pitchFamily="2" charset="-122"/>
              </a:rPr>
              <a:t>事故响应</a:t>
            </a:r>
            <a:endParaRPr lang="en-US" altLang="zh-CN" dirty="0">
              <a:ea typeface="宋体" panose="02010600030101010101" pitchFamily="2" charset="-122"/>
            </a:endParaRPr>
          </a:p>
          <a:p>
            <a:pPr marL="1314450" lvl="2" indent="-514350">
              <a:buClr>
                <a:srgbClr val="BCBC85"/>
              </a:buClr>
              <a:buSzPct val="166000"/>
              <a:buFont typeface="Wingdings" panose="05000000000000000000" pitchFamily="2" charset="2"/>
              <a:buChar char="§"/>
            </a:pPr>
            <a:r>
              <a:rPr lang="zh-CN" altLang="en-US" dirty="0">
                <a:ea typeface="宋体" panose="02010600030101010101" pitchFamily="2" charset="-122"/>
              </a:rPr>
              <a:t>匝道控制</a:t>
            </a:r>
            <a:endParaRPr lang="en-US" altLang="zh-CN" dirty="0">
              <a:ea typeface="宋体" panose="02010600030101010101" pitchFamily="2" charset="-122"/>
            </a:endParaRPr>
          </a:p>
          <a:p>
            <a:pPr marL="914400" lvl="1" indent="-514350">
              <a:buClr>
                <a:srgbClr val="BCBC85"/>
              </a:buClr>
              <a:buSzPct val="166000"/>
              <a:buFont typeface="Wingdings" panose="05000000000000000000" pitchFamily="2" charset="2"/>
              <a:buChar char="§"/>
            </a:pPr>
            <a:r>
              <a:rPr lang="zh-CN" altLang="en-US" dirty="0"/>
              <a:t>告知用户</a:t>
            </a:r>
            <a:endParaRPr lang="en-US" altLang="zh-CN" dirty="0">
              <a:ea typeface="宋体" panose="02010600030101010101" pitchFamily="2" charset="-122"/>
            </a:endParaRPr>
          </a:p>
          <a:p>
            <a:pPr marL="1314450" lvl="2" indent="-514350">
              <a:buClr>
                <a:srgbClr val="BCBC85"/>
              </a:buClr>
              <a:buSzPct val="166000"/>
              <a:buFont typeface="Wingdings" panose="05000000000000000000" pitchFamily="2" charset="2"/>
              <a:buChar char="§"/>
            </a:pPr>
            <a:r>
              <a:rPr lang="zh-CN" altLang="en-US" dirty="0">
                <a:ea typeface="宋体" panose="02010600030101010101" pitchFamily="2" charset="-122"/>
              </a:rPr>
              <a:t>拥堵流地图</a:t>
            </a:r>
            <a:endParaRPr lang="en-US" altLang="zh-CN" dirty="0">
              <a:ea typeface="宋体" panose="02010600030101010101" pitchFamily="2" charset="-122"/>
            </a:endParaRPr>
          </a:p>
          <a:p>
            <a:pPr marL="1314450" lvl="2" indent="-514350">
              <a:buClr>
                <a:srgbClr val="BCBC85"/>
              </a:buClr>
              <a:buSzPct val="166000"/>
              <a:buFont typeface="Wingdings" panose="05000000000000000000" pitchFamily="2" charset="2"/>
              <a:buChar char="§"/>
            </a:pPr>
            <a:r>
              <a:rPr lang="zh-CN" altLang="en-US" dirty="0">
                <a:ea typeface="宋体" panose="02010600030101010101" pitchFamily="2" charset="-122"/>
              </a:rPr>
              <a:t>行程时间估计</a:t>
            </a:r>
            <a:endParaRPr lang="en-US" altLang="zh-CN" dirty="0">
              <a:ea typeface="宋体" panose="02010600030101010101" pitchFamily="2" charset="-122"/>
            </a:endParaRPr>
          </a:p>
          <a:p>
            <a:pPr marL="914400" lvl="1" indent="-514350">
              <a:buClr>
                <a:schemeClr val="tx1"/>
              </a:buClr>
              <a:buFont typeface="Wingdings" panose="05000000000000000000" pitchFamily="2" charset="2"/>
              <a:buNone/>
            </a:pPr>
            <a:endParaRPr lang="en-US" altLang="zh-CN" dirty="0">
              <a:ea typeface="宋体" panose="02010600030101010101" pitchFamily="2" charset="-122"/>
            </a:endParaRPr>
          </a:p>
        </p:txBody>
      </p:sp>
    </p:spTree>
    <p:extLst>
      <p:ext uri="{BB962C8B-B14F-4D97-AF65-F5344CB8AC3E}">
        <p14:creationId xmlns:p14="http://schemas.microsoft.com/office/powerpoint/2010/main" val="10307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linds(horizontal)">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blinds(horizontal)">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blinds(horizontal)">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blinds(horizontal)">
                                      <p:cBhvr>
                                        <p:cTn id="30" dur="500"/>
                                        <p:tgtEl>
                                          <p:spTgt spid="7">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blinds(horizontal)">
                                      <p:cBhvr>
                                        <p:cTn id="33"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总体效果</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Slide Number Placeholder 3"/>
          <p:cNvSpPr txBox="1">
            <a:spLocks/>
          </p:cNvSpPr>
          <p:nvPr/>
        </p:nvSpPr>
        <p:spPr>
          <a:xfrm>
            <a:off x="8353022" y="5990491"/>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chemeClr val="folHlink"/>
              </a:buClr>
              <a:buSzPct val="9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lr>
                <a:schemeClr val="accent1"/>
              </a:buClr>
              <a:buSzPct val="75000"/>
              <a:buFont typeface="Wingdings" panose="05000000000000000000" pitchFamily="2" charset="2"/>
              <a:buChar char="n"/>
              <a:defRPr sz="26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folHlink"/>
              </a:buClr>
              <a:buSzPct val="55000"/>
              <a:buFont typeface="Wingdings" panose="05000000000000000000" pitchFamily="2" charset="2"/>
              <a:buChar char="n"/>
              <a:defRPr sz="23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D0258D86-AEA9-4062-B304-A915B3E9F77D}" type="slidenum">
              <a:rPr lang="en-US" altLang="zh-CN" sz="1000" smtClean="0"/>
              <a:pPr>
                <a:spcBef>
                  <a:spcPct val="0"/>
                </a:spcBef>
                <a:buClrTx/>
                <a:buSzTx/>
                <a:buFontTx/>
                <a:buNone/>
              </a:pPr>
              <a:t>16</a:t>
            </a:fld>
            <a:endParaRPr lang="en-US" altLang="zh-CN" sz="1000"/>
          </a:p>
        </p:txBody>
      </p:sp>
      <p:graphicFrame>
        <p:nvGraphicFramePr>
          <p:cNvPr id="8" name="Object 6"/>
          <p:cNvGraphicFramePr>
            <a:graphicFrameLocks noChangeAspect="1"/>
          </p:cNvGraphicFramePr>
          <p:nvPr>
            <p:extLst>
              <p:ext uri="{D42A27DB-BD31-4B8C-83A1-F6EECF244321}">
                <p14:modId xmlns:p14="http://schemas.microsoft.com/office/powerpoint/2010/main" val="993073593"/>
              </p:ext>
            </p:extLst>
          </p:nvPr>
        </p:nvGraphicFramePr>
        <p:xfrm>
          <a:off x="2561822" y="1418491"/>
          <a:ext cx="7620000" cy="4800600"/>
        </p:xfrm>
        <a:graphic>
          <a:graphicData uri="http://schemas.openxmlformats.org/presentationml/2006/ole">
            <mc:AlternateContent xmlns:mc="http://schemas.openxmlformats.org/markup-compatibility/2006">
              <mc:Choice xmlns:v="urn:schemas-microsoft-com:vml" Requires="v">
                <p:oleObj spid="_x0000_s2093" name="Chart" r:id="rId4" imgW="8772620" imgH="5534008" progId="Excel.Chart.8">
                  <p:embed/>
                </p:oleObj>
              </mc:Choice>
              <mc:Fallback>
                <p:oleObj name="Chart" r:id="rId4" imgW="8772620" imgH="5534008"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2989" r="5661" b="2834"/>
                      <a:stretch>
                        <a:fillRect/>
                      </a:stretch>
                    </p:blipFill>
                    <p:spPr bwMode="auto">
                      <a:xfrm>
                        <a:off x="2561822" y="1418491"/>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Freeform 7"/>
          <p:cNvSpPr>
            <a:spLocks/>
          </p:cNvSpPr>
          <p:nvPr/>
        </p:nvSpPr>
        <p:spPr bwMode="auto">
          <a:xfrm>
            <a:off x="9470622" y="4682391"/>
            <a:ext cx="1079500" cy="800100"/>
          </a:xfrm>
          <a:custGeom>
            <a:avLst/>
            <a:gdLst>
              <a:gd name="T0" fmla="*/ 0 w 1079500"/>
              <a:gd name="T1" fmla="*/ 800100 h 800100"/>
              <a:gd name="T2" fmla="*/ 76200 w 1079500"/>
              <a:gd name="T3" fmla="*/ 787400 h 800100"/>
              <a:gd name="T4" fmla="*/ 114300 w 1079500"/>
              <a:gd name="T5" fmla="*/ 774700 h 800100"/>
              <a:gd name="T6" fmla="*/ 165100 w 1079500"/>
              <a:gd name="T7" fmla="*/ 723900 h 800100"/>
              <a:gd name="T8" fmla="*/ 228600 w 1079500"/>
              <a:gd name="T9" fmla="*/ 673100 h 800100"/>
              <a:gd name="T10" fmla="*/ 254000 w 1079500"/>
              <a:gd name="T11" fmla="*/ 635000 h 800100"/>
              <a:gd name="T12" fmla="*/ 330200 w 1079500"/>
              <a:gd name="T13" fmla="*/ 584200 h 800100"/>
              <a:gd name="T14" fmla="*/ 393700 w 1079500"/>
              <a:gd name="T15" fmla="*/ 508000 h 800100"/>
              <a:gd name="T16" fmla="*/ 482600 w 1079500"/>
              <a:gd name="T17" fmla="*/ 406400 h 800100"/>
              <a:gd name="T18" fmla="*/ 495300 w 1079500"/>
              <a:gd name="T19" fmla="*/ 368300 h 800100"/>
              <a:gd name="T20" fmla="*/ 533400 w 1079500"/>
              <a:gd name="T21" fmla="*/ 342900 h 800100"/>
              <a:gd name="T22" fmla="*/ 571500 w 1079500"/>
              <a:gd name="T23" fmla="*/ 304800 h 800100"/>
              <a:gd name="T24" fmla="*/ 609600 w 1079500"/>
              <a:gd name="T25" fmla="*/ 279400 h 800100"/>
              <a:gd name="T26" fmla="*/ 685800 w 1079500"/>
              <a:gd name="T27" fmla="*/ 228600 h 800100"/>
              <a:gd name="T28" fmla="*/ 711200 w 1079500"/>
              <a:gd name="T29" fmla="*/ 190500 h 800100"/>
              <a:gd name="T30" fmla="*/ 825500 w 1079500"/>
              <a:gd name="T31" fmla="*/ 114300 h 800100"/>
              <a:gd name="T32" fmla="*/ 863600 w 1079500"/>
              <a:gd name="T33" fmla="*/ 88900 h 800100"/>
              <a:gd name="T34" fmla="*/ 901700 w 1079500"/>
              <a:gd name="T35" fmla="*/ 63500 h 800100"/>
              <a:gd name="T36" fmla="*/ 977900 w 1079500"/>
              <a:gd name="T37" fmla="*/ 38100 h 800100"/>
              <a:gd name="T38" fmla="*/ 1016000 w 1079500"/>
              <a:gd name="T39" fmla="*/ 25400 h 800100"/>
              <a:gd name="T40" fmla="*/ 1054100 w 1079500"/>
              <a:gd name="T41" fmla="*/ 12700 h 800100"/>
              <a:gd name="T42" fmla="*/ 1079500 w 1079500"/>
              <a:gd name="T43" fmla="*/ 0 h 800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79500"/>
              <a:gd name="T67" fmla="*/ 0 h 800100"/>
              <a:gd name="T68" fmla="*/ 1079500 w 1079500"/>
              <a:gd name="T69" fmla="*/ 800100 h 800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79500" h="800100">
                <a:moveTo>
                  <a:pt x="0" y="800100"/>
                </a:moveTo>
                <a:cubicBezTo>
                  <a:pt x="25400" y="795867"/>
                  <a:pt x="51063" y="792986"/>
                  <a:pt x="76200" y="787400"/>
                </a:cubicBezTo>
                <a:cubicBezTo>
                  <a:pt x="89268" y="784496"/>
                  <a:pt x="104834" y="784166"/>
                  <a:pt x="114300" y="774700"/>
                </a:cubicBezTo>
                <a:cubicBezTo>
                  <a:pt x="182033" y="706967"/>
                  <a:pt x="63500" y="757767"/>
                  <a:pt x="165100" y="723900"/>
                </a:cubicBezTo>
                <a:cubicBezTo>
                  <a:pt x="237893" y="614711"/>
                  <a:pt x="140966" y="743207"/>
                  <a:pt x="228600" y="673100"/>
                </a:cubicBezTo>
                <a:cubicBezTo>
                  <a:pt x="240519" y="663565"/>
                  <a:pt x="244229" y="646726"/>
                  <a:pt x="254000" y="635000"/>
                </a:cubicBezTo>
                <a:cubicBezTo>
                  <a:pt x="290589" y="591093"/>
                  <a:pt x="283243" y="599852"/>
                  <a:pt x="330200" y="584200"/>
                </a:cubicBezTo>
                <a:cubicBezTo>
                  <a:pt x="420964" y="448054"/>
                  <a:pt x="279617" y="654679"/>
                  <a:pt x="393700" y="508000"/>
                </a:cubicBezTo>
                <a:cubicBezTo>
                  <a:pt x="473482" y="405423"/>
                  <a:pt x="408842" y="455572"/>
                  <a:pt x="482600" y="406400"/>
                </a:cubicBezTo>
                <a:cubicBezTo>
                  <a:pt x="486833" y="393700"/>
                  <a:pt x="486937" y="378753"/>
                  <a:pt x="495300" y="368300"/>
                </a:cubicBezTo>
                <a:cubicBezTo>
                  <a:pt x="504835" y="356381"/>
                  <a:pt x="521674" y="352671"/>
                  <a:pt x="533400" y="342900"/>
                </a:cubicBezTo>
                <a:cubicBezTo>
                  <a:pt x="547198" y="331402"/>
                  <a:pt x="557702" y="316298"/>
                  <a:pt x="571500" y="304800"/>
                </a:cubicBezTo>
                <a:cubicBezTo>
                  <a:pt x="583226" y="295029"/>
                  <a:pt x="597874" y="289171"/>
                  <a:pt x="609600" y="279400"/>
                </a:cubicBezTo>
                <a:cubicBezTo>
                  <a:pt x="673021" y="226549"/>
                  <a:pt x="618843" y="250919"/>
                  <a:pt x="685800" y="228600"/>
                </a:cubicBezTo>
                <a:cubicBezTo>
                  <a:pt x="694267" y="215900"/>
                  <a:pt x="699713" y="200551"/>
                  <a:pt x="711200" y="190500"/>
                </a:cubicBezTo>
                <a:lnTo>
                  <a:pt x="825500" y="114300"/>
                </a:lnTo>
                <a:lnTo>
                  <a:pt x="863600" y="88900"/>
                </a:lnTo>
                <a:cubicBezTo>
                  <a:pt x="876300" y="80433"/>
                  <a:pt x="887220" y="68327"/>
                  <a:pt x="901700" y="63500"/>
                </a:cubicBezTo>
                <a:lnTo>
                  <a:pt x="977900" y="38100"/>
                </a:lnTo>
                <a:lnTo>
                  <a:pt x="1016000" y="25400"/>
                </a:lnTo>
                <a:cubicBezTo>
                  <a:pt x="1028700" y="21167"/>
                  <a:pt x="1042126" y="18687"/>
                  <a:pt x="1054100" y="12700"/>
                </a:cubicBezTo>
                <a:lnTo>
                  <a:pt x="1079500" y="0"/>
                </a:lnTo>
              </a:path>
            </a:pathLst>
          </a:custGeom>
          <a:noFill/>
          <a:ln w="28575" cap="flat" cmpd="sng" algn="ctr">
            <a:solidFill>
              <a:srgbClr val="0F02BE"/>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8"/>
          <p:cNvSpPr>
            <a:spLocks/>
          </p:cNvSpPr>
          <p:nvPr/>
        </p:nvSpPr>
        <p:spPr bwMode="auto">
          <a:xfrm>
            <a:off x="9343622" y="2650391"/>
            <a:ext cx="1003300" cy="381000"/>
          </a:xfrm>
          <a:custGeom>
            <a:avLst/>
            <a:gdLst>
              <a:gd name="T0" fmla="*/ 0 w 1003300"/>
              <a:gd name="T1" fmla="*/ 38100 h 381000"/>
              <a:gd name="T2" fmla="*/ 76200 w 1003300"/>
              <a:gd name="T3" fmla="*/ 12700 h 381000"/>
              <a:gd name="T4" fmla="*/ 114300 w 1003300"/>
              <a:gd name="T5" fmla="*/ 0 h 381000"/>
              <a:gd name="T6" fmla="*/ 292100 w 1003300"/>
              <a:gd name="T7" fmla="*/ 12700 h 381000"/>
              <a:gd name="T8" fmla="*/ 368300 w 1003300"/>
              <a:gd name="T9" fmla="*/ 50800 h 381000"/>
              <a:gd name="T10" fmla="*/ 406400 w 1003300"/>
              <a:gd name="T11" fmla="*/ 63500 h 381000"/>
              <a:gd name="T12" fmla="*/ 444500 w 1003300"/>
              <a:gd name="T13" fmla="*/ 88900 h 381000"/>
              <a:gd name="T14" fmla="*/ 482600 w 1003300"/>
              <a:gd name="T15" fmla="*/ 101600 h 381000"/>
              <a:gd name="T16" fmla="*/ 520700 w 1003300"/>
              <a:gd name="T17" fmla="*/ 127000 h 381000"/>
              <a:gd name="T18" fmla="*/ 596900 w 1003300"/>
              <a:gd name="T19" fmla="*/ 152400 h 381000"/>
              <a:gd name="T20" fmla="*/ 635000 w 1003300"/>
              <a:gd name="T21" fmla="*/ 165100 h 381000"/>
              <a:gd name="T22" fmla="*/ 711200 w 1003300"/>
              <a:gd name="T23" fmla="*/ 215900 h 381000"/>
              <a:gd name="T24" fmla="*/ 749300 w 1003300"/>
              <a:gd name="T25" fmla="*/ 241300 h 381000"/>
              <a:gd name="T26" fmla="*/ 787400 w 1003300"/>
              <a:gd name="T27" fmla="*/ 279400 h 381000"/>
              <a:gd name="T28" fmla="*/ 825500 w 1003300"/>
              <a:gd name="T29" fmla="*/ 292100 h 381000"/>
              <a:gd name="T30" fmla="*/ 901700 w 1003300"/>
              <a:gd name="T31" fmla="*/ 342900 h 381000"/>
              <a:gd name="T32" fmla="*/ 1003300 w 1003300"/>
              <a:gd name="T33" fmla="*/ 381000 h 381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3300"/>
              <a:gd name="T52" fmla="*/ 0 h 381000"/>
              <a:gd name="T53" fmla="*/ 1003300 w 1003300"/>
              <a:gd name="T54" fmla="*/ 381000 h 381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3300" h="381000">
                <a:moveTo>
                  <a:pt x="0" y="38100"/>
                </a:moveTo>
                <a:lnTo>
                  <a:pt x="76200" y="12700"/>
                </a:lnTo>
                <a:lnTo>
                  <a:pt x="114300" y="0"/>
                </a:lnTo>
                <a:cubicBezTo>
                  <a:pt x="173567" y="4233"/>
                  <a:pt x="233089" y="5758"/>
                  <a:pt x="292100" y="12700"/>
                </a:cubicBezTo>
                <a:cubicBezTo>
                  <a:pt x="333844" y="17611"/>
                  <a:pt x="331417" y="32358"/>
                  <a:pt x="368300" y="50800"/>
                </a:cubicBezTo>
                <a:cubicBezTo>
                  <a:pt x="380274" y="56787"/>
                  <a:pt x="394426" y="57513"/>
                  <a:pt x="406400" y="63500"/>
                </a:cubicBezTo>
                <a:cubicBezTo>
                  <a:pt x="420052" y="70326"/>
                  <a:pt x="430848" y="82074"/>
                  <a:pt x="444500" y="88900"/>
                </a:cubicBezTo>
                <a:cubicBezTo>
                  <a:pt x="456474" y="94887"/>
                  <a:pt x="470626" y="95613"/>
                  <a:pt x="482600" y="101600"/>
                </a:cubicBezTo>
                <a:cubicBezTo>
                  <a:pt x="496252" y="108426"/>
                  <a:pt x="506752" y="120801"/>
                  <a:pt x="520700" y="127000"/>
                </a:cubicBezTo>
                <a:cubicBezTo>
                  <a:pt x="545166" y="137874"/>
                  <a:pt x="571500" y="143933"/>
                  <a:pt x="596900" y="152400"/>
                </a:cubicBezTo>
                <a:cubicBezTo>
                  <a:pt x="609600" y="156633"/>
                  <a:pt x="623861" y="157674"/>
                  <a:pt x="635000" y="165100"/>
                </a:cubicBezTo>
                <a:lnTo>
                  <a:pt x="711200" y="215900"/>
                </a:lnTo>
                <a:cubicBezTo>
                  <a:pt x="723900" y="224367"/>
                  <a:pt x="738507" y="230507"/>
                  <a:pt x="749300" y="241300"/>
                </a:cubicBezTo>
                <a:cubicBezTo>
                  <a:pt x="762000" y="254000"/>
                  <a:pt x="772456" y="269437"/>
                  <a:pt x="787400" y="279400"/>
                </a:cubicBezTo>
                <a:cubicBezTo>
                  <a:pt x="798539" y="286826"/>
                  <a:pt x="813798" y="285599"/>
                  <a:pt x="825500" y="292100"/>
                </a:cubicBezTo>
                <a:cubicBezTo>
                  <a:pt x="852185" y="306925"/>
                  <a:pt x="872740" y="333247"/>
                  <a:pt x="901700" y="342900"/>
                </a:cubicBezTo>
                <a:cubicBezTo>
                  <a:pt x="986880" y="371293"/>
                  <a:pt x="953953" y="356326"/>
                  <a:pt x="1003300" y="381000"/>
                </a:cubicBezTo>
              </a:path>
            </a:pathLst>
          </a:cu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9"/>
          <p:cNvSpPr>
            <a:spLocks/>
          </p:cNvSpPr>
          <p:nvPr/>
        </p:nvSpPr>
        <p:spPr bwMode="auto">
          <a:xfrm>
            <a:off x="9483322" y="1558191"/>
            <a:ext cx="1079500" cy="482600"/>
          </a:xfrm>
          <a:custGeom>
            <a:avLst/>
            <a:gdLst>
              <a:gd name="T0" fmla="*/ 0 w 1079500"/>
              <a:gd name="T1" fmla="*/ 38100 h 482600"/>
              <a:gd name="T2" fmla="*/ 76200 w 1079500"/>
              <a:gd name="T3" fmla="*/ 12700 h 482600"/>
              <a:gd name="T4" fmla="*/ 114300 w 1079500"/>
              <a:gd name="T5" fmla="*/ 0 h 482600"/>
              <a:gd name="T6" fmla="*/ 419100 w 1079500"/>
              <a:gd name="T7" fmla="*/ 50800 h 482600"/>
              <a:gd name="T8" fmla="*/ 495300 w 1079500"/>
              <a:gd name="T9" fmla="*/ 76200 h 482600"/>
              <a:gd name="T10" fmla="*/ 533400 w 1079500"/>
              <a:gd name="T11" fmla="*/ 88900 h 482600"/>
              <a:gd name="T12" fmla="*/ 571500 w 1079500"/>
              <a:gd name="T13" fmla="*/ 101600 h 482600"/>
              <a:gd name="T14" fmla="*/ 609600 w 1079500"/>
              <a:gd name="T15" fmla="*/ 114300 h 482600"/>
              <a:gd name="T16" fmla="*/ 673100 w 1079500"/>
              <a:gd name="T17" fmla="*/ 165100 h 482600"/>
              <a:gd name="T18" fmla="*/ 711200 w 1079500"/>
              <a:gd name="T19" fmla="*/ 203200 h 482600"/>
              <a:gd name="T20" fmla="*/ 736600 w 1079500"/>
              <a:gd name="T21" fmla="*/ 241300 h 482600"/>
              <a:gd name="T22" fmla="*/ 774700 w 1079500"/>
              <a:gd name="T23" fmla="*/ 254000 h 482600"/>
              <a:gd name="T24" fmla="*/ 850900 w 1079500"/>
              <a:gd name="T25" fmla="*/ 304800 h 482600"/>
              <a:gd name="T26" fmla="*/ 876300 w 1079500"/>
              <a:gd name="T27" fmla="*/ 342900 h 482600"/>
              <a:gd name="T28" fmla="*/ 952500 w 1079500"/>
              <a:gd name="T29" fmla="*/ 381000 h 482600"/>
              <a:gd name="T30" fmla="*/ 977900 w 1079500"/>
              <a:gd name="T31" fmla="*/ 419100 h 482600"/>
              <a:gd name="T32" fmla="*/ 1016000 w 1079500"/>
              <a:gd name="T33" fmla="*/ 431800 h 482600"/>
              <a:gd name="T34" fmla="*/ 1041400 w 1079500"/>
              <a:gd name="T35" fmla="*/ 469900 h 482600"/>
              <a:gd name="T36" fmla="*/ 1079500 w 1079500"/>
              <a:gd name="T37" fmla="*/ 482600 h 482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9500"/>
              <a:gd name="T58" fmla="*/ 0 h 482600"/>
              <a:gd name="T59" fmla="*/ 1079500 w 1079500"/>
              <a:gd name="T60" fmla="*/ 482600 h 4826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9500" h="482600">
                <a:moveTo>
                  <a:pt x="0" y="38100"/>
                </a:moveTo>
                <a:lnTo>
                  <a:pt x="76200" y="12700"/>
                </a:lnTo>
                <a:lnTo>
                  <a:pt x="114300" y="0"/>
                </a:lnTo>
                <a:cubicBezTo>
                  <a:pt x="215900" y="16933"/>
                  <a:pt x="318099" y="30600"/>
                  <a:pt x="419100" y="50800"/>
                </a:cubicBezTo>
                <a:cubicBezTo>
                  <a:pt x="445354" y="56051"/>
                  <a:pt x="469900" y="67733"/>
                  <a:pt x="495300" y="76200"/>
                </a:cubicBezTo>
                <a:lnTo>
                  <a:pt x="533400" y="88900"/>
                </a:lnTo>
                <a:lnTo>
                  <a:pt x="571500" y="101600"/>
                </a:lnTo>
                <a:lnTo>
                  <a:pt x="609600" y="114300"/>
                </a:lnTo>
                <a:cubicBezTo>
                  <a:pt x="666406" y="199509"/>
                  <a:pt x="599488" y="116025"/>
                  <a:pt x="673100" y="165100"/>
                </a:cubicBezTo>
                <a:cubicBezTo>
                  <a:pt x="688044" y="175063"/>
                  <a:pt x="699702" y="189402"/>
                  <a:pt x="711200" y="203200"/>
                </a:cubicBezTo>
                <a:cubicBezTo>
                  <a:pt x="720971" y="214926"/>
                  <a:pt x="724681" y="231765"/>
                  <a:pt x="736600" y="241300"/>
                </a:cubicBezTo>
                <a:cubicBezTo>
                  <a:pt x="747053" y="249663"/>
                  <a:pt x="762998" y="247499"/>
                  <a:pt x="774700" y="254000"/>
                </a:cubicBezTo>
                <a:cubicBezTo>
                  <a:pt x="801385" y="268825"/>
                  <a:pt x="850900" y="304800"/>
                  <a:pt x="850900" y="304800"/>
                </a:cubicBezTo>
                <a:cubicBezTo>
                  <a:pt x="859367" y="317500"/>
                  <a:pt x="865507" y="332107"/>
                  <a:pt x="876300" y="342900"/>
                </a:cubicBezTo>
                <a:cubicBezTo>
                  <a:pt x="900919" y="367519"/>
                  <a:pt x="921512" y="370671"/>
                  <a:pt x="952500" y="381000"/>
                </a:cubicBezTo>
                <a:cubicBezTo>
                  <a:pt x="960967" y="393700"/>
                  <a:pt x="965981" y="409565"/>
                  <a:pt x="977900" y="419100"/>
                </a:cubicBezTo>
                <a:cubicBezTo>
                  <a:pt x="988353" y="427463"/>
                  <a:pt x="1005547" y="423437"/>
                  <a:pt x="1016000" y="431800"/>
                </a:cubicBezTo>
                <a:cubicBezTo>
                  <a:pt x="1027919" y="441335"/>
                  <a:pt x="1029481" y="460365"/>
                  <a:pt x="1041400" y="469900"/>
                </a:cubicBezTo>
                <a:cubicBezTo>
                  <a:pt x="1051853" y="478263"/>
                  <a:pt x="1079500" y="482600"/>
                  <a:pt x="1079500" y="482600"/>
                </a:cubicBezTo>
              </a:path>
            </a:pathLst>
          </a:custGeom>
          <a:noFill/>
          <a:ln w="28575" cap="flat" cmpd="sng" algn="ctr">
            <a:solidFill>
              <a:srgbClr val="33CC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Rectangular Callout 11"/>
          <p:cNvSpPr>
            <a:spLocks noChangeArrowheads="1"/>
          </p:cNvSpPr>
          <p:nvPr/>
        </p:nvSpPr>
        <p:spPr bwMode="auto">
          <a:xfrm>
            <a:off x="9267422" y="123091"/>
            <a:ext cx="1219200" cy="685800"/>
          </a:xfrm>
          <a:prstGeom prst="wedgeRectCallout">
            <a:avLst>
              <a:gd name="adj1" fmla="val 28616"/>
              <a:gd name="adj2" fmla="val 187037"/>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1800" b="1" dirty="0">
                <a:ea typeface="宋体" panose="02010600030101010101" pitchFamily="2" charset="-122"/>
              </a:rPr>
              <a:t>减少</a:t>
            </a:r>
            <a:endParaRPr lang="en-US" altLang="zh-CN" sz="1800" b="1" dirty="0">
              <a:ea typeface="宋体" panose="02010600030101010101" pitchFamily="2" charset="-122"/>
            </a:endParaRPr>
          </a:p>
          <a:p>
            <a:pPr algn="ctr" eaLnBrk="1" hangingPunct="1">
              <a:spcBef>
                <a:spcPct val="0"/>
              </a:spcBef>
              <a:buClrTx/>
              <a:buSzTx/>
              <a:buFontTx/>
              <a:buNone/>
            </a:pPr>
            <a:r>
              <a:rPr lang="zh-CN" altLang="en-US" sz="1800" b="1" dirty="0">
                <a:ea typeface="宋体" panose="02010600030101010101" pitchFamily="2" charset="-122"/>
              </a:rPr>
              <a:t>需求</a:t>
            </a:r>
            <a:endParaRPr lang="en-US" altLang="zh-CN" sz="1800" b="1" dirty="0">
              <a:ea typeface="宋体" panose="02010600030101010101" pitchFamily="2" charset="-122"/>
            </a:endParaRPr>
          </a:p>
        </p:txBody>
      </p:sp>
      <p:sp>
        <p:nvSpPr>
          <p:cNvPr id="13" name="Rectangular Callout 12"/>
          <p:cNvSpPr>
            <a:spLocks noChangeArrowheads="1"/>
          </p:cNvSpPr>
          <p:nvPr/>
        </p:nvSpPr>
        <p:spPr bwMode="auto">
          <a:xfrm>
            <a:off x="8810222" y="3247291"/>
            <a:ext cx="1447800" cy="685800"/>
          </a:xfrm>
          <a:prstGeom prst="wedgeRectCallout">
            <a:avLst>
              <a:gd name="adj1" fmla="val 34403"/>
              <a:gd name="adj2" fmla="val -103704"/>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1800" b="1" dirty="0">
                <a:ea typeface="宋体" panose="02010600030101010101" pitchFamily="2" charset="-122"/>
              </a:rPr>
              <a:t>提供</a:t>
            </a:r>
            <a:endParaRPr lang="en-US" altLang="zh-CN" sz="1800" b="1" dirty="0">
              <a:ea typeface="宋体" panose="02010600030101010101" pitchFamily="2" charset="-122"/>
            </a:endParaRPr>
          </a:p>
          <a:p>
            <a:pPr algn="ctr" eaLnBrk="1" hangingPunct="1">
              <a:spcBef>
                <a:spcPct val="0"/>
              </a:spcBef>
              <a:buClrTx/>
              <a:buSzTx/>
              <a:buFontTx/>
              <a:buNone/>
            </a:pPr>
            <a:r>
              <a:rPr lang="zh-CN" altLang="en-US" sz="1800" b="1" dirty="0">
                <a:ea typeface="宋体" panose="02010600030101010101" pitchFamily="2" charset="-122"/>
              </a:rPr>
              <a:t>多个选项</a:t>
            </a:r>
            <a:endParaRPr lang="en-US" altLang="zh-CN" sz="1800" b="1" dirty="0">
              <a:ea typeface="宋体" panose="02010600030101010101" pitchFamily="2" charset="-122"/>
            </a:endParaRPr>
          </a:p>
        </p:txBody>
      </p:sp>
      <p:sp>
        <p:nvSpPr>
          <p:cNvPr id="14" name="Rectangular Callout 13"/>
          <p:cNvSpPr>
            <a:spLocks noChangeArrowheads="1"/>
          </p:cNvSpPr>
          <p:nvPr/>
        </p:nvSpPr>
        <p:spPr bwMode="auto">
          <a:xfrm>
            <a:off x="9191222" y="5685691"/>
            <a:ext cx="1219200" cy="685800"/>
          </a:xfrm>
          <a:prstGeom prst="wedgeRectCallout">
            <a:avLst>
              <a:gd name="adj1" fmla="val 41116"/>
              <a:gd name="adj2" fmla="val -177778"/>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1800" b="1" dirty="0">
                <a:ea typeface="宋体" panose="02010600030101010101" pitchFamily="2" charset="-122"/>
              </a:rPr>
              <a:t>提高</a:t>
            </a:r>
            <a:endParaRPr lang="en-US" altLang="zh-CN" sz="1800" b="1" dirty="0">
              <a:ea typeface="宋体" panose="02010600030101010101" pitchFamily="2" charset="-122"/>
            </a:endParaRPr>
          </a:p>
          <a:p>
            <a:pPr algn="ctr" eaLnBrk="1" hangingPunct="1">
              <a:spcBef>
                <a:spcPct val="0"/>
              </a:spcBef>
              <a:buClrTx/>
              <a:buSzTx/>
              <a:buFontTx/>
              <a:buNone/>
            </a:pPr>
            <a:r>
              <a:rPr lang="zh-CN" altLang="en-US" sz="1800" b="1" dirty="0">
                <a:ea typeface="宋体" panose="02010600030101010101" pitchFamily="2" charset="-122"/>
              </a:rPr>
              <a:t>通行能力</a:t>
            </a:r>
            <a:endParaRPr lang="en-US" altLang="zh-CN" sz="1800" b="1" dirty="0">
              <a:ea typeface="宋体" panose="02010600030101010101" pitchFamily="2" charset="-122"/>
            </a:endParaRPr>
          </a:p>
        </p:txBody>
      </p:sp>
    </p:spTree>
    <p:extLst>
      <p:ext uri="{BB962C8B-B14F-4D97-AF65-F5344CB8AC3E}">
        <p14:creationId xmlns:p14="http://schemas.microsoft.com/office/powerpoint/2010/main" val="25539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ITS</a:t>
            </a:r>
            <a:r>
              <a:rPr lang="zh-CN" altLang="en-US" dirty="0"/>
              <a:t>愿景</a:t>
            </a:r>
          </a:p>
        </p:txBody>
      </p:sp>
      <p:sp>
        <p:nvSpPr>
          <p:cNvPr id="4" name="日期占位符 3"/>
          <p:cNvSpPr>
            <a:spLocks noGrp="1"/>
          </p:cNvSpPr>
          <p:nvPr>
            <p:ph type="dt" sz="half" idx="10"/>
          </p:nvPr>
        </p:nvSpPr>
        <p:spPr/>
        <p:txBody>
          <a:bodyPr/>
          <a:lstStyle/>
          <a:p>
            <a:fld id="{56F5E78E-DE56-405D-A5C6-9BC2838F62A2}" type="datetime1">
              <a:rPr lang="en-US" smtClean="0"/>
              <a:t>1/24/2021</a:t>
            </a:fld>
            <a:endParaRPr lang="en-US" dirty="0"/>
          </a:p>
        </p:txBody>
      </p:sp>
      <p:sp>
        <p:nvSpPr>
          <p:cNvPr id="5" name="页脚占位符 4"/>
          <p:cNvSpPr>
            <a:spLocks noGrp="1"/>
          </p:cNvSpPr>
          <p:nvPr>
            <p:ph type="ftr" sz="quarter" idx="11"/>
          </p:nvPr>
        </p:nvSpPr>
        <p:spPr/>
        <p:txBody>
          <a:bodyPr/>
          <a:lstStyle/>
          <a:p>
            <a:r>
              <a:rPr lang="en-US"/>
              <a:t>Transportation Big Data Analytics</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Rectangle 11"/>
          <p:cNvSpPr>
            <a:spLocks noChangeArrowheads="1"/>
          </p:cNvSpPr>
          <p:nvPr/>
        </p:nvSpPr>
        <p:spPr bwMode="auto">
          <a:xfrm>
            <a:off x="2503622" y="1671034"/>
            <a:ext cx="6837362" cy="3962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zh-CN" altLang="zh-CN" sz="2400" b="0">
              <a:latin typeface="Tahoma" panose="020B0604030504040204" pitchFamily="34" charset="0"/>
              <a:ea typeface="宋体" panose="02010600030101010101" pitchFamily="2" charset="-122"/>
            </a:endParaRPr>
          </a:p>
        </p:txBody>
      </p:sp>
      <p:sp>
        <p:nvSpPr>
          <p:cNvPr id="8" name="Text Box 12"/>
          <p:cNvSpPr txBox="1">
            <a:spLocks noChangeArrowheads="1"/>
          </p:cNvSpPr>
          <p:nvPr/>
        </p:nvSpPr>
        <p:spPr bwMode="auto">
          <a:xfrm rot="169282">
            <a:off x="2544897" y="4857147"/>
            <a:ext cx="1979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zh-CN" altLang="en-US" sz="2000" dirty="0">
                <a:latin typeface="Tahoma" panose="020B0604030504040204" pitchFamily="34" charset="0"/>
                <a:ea typeface="宋体" panose="02010600030101010101" pitchFamily="2" charset="-122"/>
              </a:rPr>
              <a:t>冲突</a:t>
            </a:r>
            <a:endParaRPr lang="en-US" altLang="zh-CN" sz="2000" dirty="0">
              <a:latin typeface="Tahoma" panose="020B0604030504040204" pitchFamily="34" charset="0"/>
              <a:ea typeface="宋体" panose="02010600030101010101" pitchFamily="2" charset="-122"/>
            </a:endParaRPr>
          </a:p>
        </p:txBody>
      </p:sp>
      <p:sp>
        <p:nvSpPr>
          <p:cNvPr id="9" name="Text Box 13"/>
          <p:cNvSpPr txBox="1">
            <a:spLocks noChangeArrowheads="1"/>
          </p:cNvSpPr>
          <p:nvPr/>
        </p:nvSpPr>
        <p:spPr bwMode="auto">
          <a:xfrm rot="686887">
            <a:off x="2487747" y="3331559"/>
            <a:ext cx="2790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zh-CN" altLang="en-US" sz="2000" dirty="0">
                <a:latin typeface="Tahoma" panose="020B0604030504040204" pitchFamily="34" charset="0"/>
                <a:ea typeface="宋体" panose="02010600030101010101" pitchFamily="2" charset="-122"/>
              </a:rPr>
              <a:t>特殊事件</a:t>
            </a:r>
            <a:endParaRPr lang="en-US" altLang="zh-CN" sz="2000" dirty="0">
              <a:latin typeface="Tahoma" panose="020B0604030504040204" pitchFamily="34" charset="0"/>
              <a:ea typeface="宋体" panose="02010600030101010101" pitchFamily="2" charset="-122"/>
            </a:endParaRPr>
          </a:p>
        </p:txBody>
      </p:sp>
      <p:sp>
        <p:nvSpPr>
          <p:cNvPr id="10" name="Text Box 14"/>
          <p:cNvSpPr txBox="1">
            <a:spLocks noChangeArrowheads="1"/>
          </p:cNvSpPr>
          <p:nvPr/>
        </p:nvSpPr>
        <p:spPr bwMode="auto">
          <a:xfrm rot="359003">
            <a:off x="2509972" y="3645884"/>
            <a:ext cx="1979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zh-CN" altLang="en-US" sz="2000" dirty="0">
                <a:latin typeface="Tahoma" panose="020B0604030504040204" pitchFamily="34" charset="0"/>
                <a:ea typeface="宋体" panose="02010600030101010101" pitchFamily="2" charset="-122"/>
              </a:rPr>
              <a:t>天气</a:t>
            </a:r>
            <a:endParaRPr lang="en-US" altLang="zh-CN" sz="2000" dirty="0">
              <a:latin typeface="Tahoma" panose="020B0604030504040204" pitchFamily="34" charset="0"/>
              <a:ea typeface="宋体" panose="02010600030101010101" pitchFamily="2" charset="-122"/>
            </a:endParaRPr>
          </a:p>
        </p:txBody>
      </p:sp>
      <p:sp>
        <p:nvSpPr>
          <p:cNvPr id="11" name="Text Box 15"/>
          <p:cNvSpPr txBox="1">
            <a:spLocks noChangeArrowheads="1"/>
          </p:cNvSpPr>
          <p:nvPr/>
        </p:nvSpPr>
        <p:spPr bwMode="auto">
          <a:xfrm rot="375255">
            <a:off x="2540134" y="4139597"/>
            <a:ext cx="197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zh-CN" altLang="en-US" sz="2000" dirty="0">
                <a:latin typeface="Tahoma" panose="020B0604030504040204" pitchFamily="34" charset="0"/>
                <a:ea typeface="宋体" panose="02010600030101010101" pitchFamily="2" charset="-122"/>
              </a:rPr>
              <a:t>施工区</a:t>
            </a:r>
            <a:endParaRPr lang="en-US" altLang="zh-CN" sz="2000" dirty="0">
              <a:latin typeface="Tahoma" panose="020B0604030504040204" pitchFamily="34" charset="0"/>
              <a:ea typeface="宋体" panose="02010600030101010101" pitchFamily="2" charset="-122"/>
            </a:endParaRPr>
          </a:p>
        </p:txBody>
      </p:sp>
      <p:sp>
        <p:nvSpPr>
          <p:cNvPr id="12" name="Text Box 16"/>
          <p:cNvSpPr txBox="1">
            <a:spLocks noChangeArrowheads="1"/>
          </p:cNvSpPr>
          <p:nvPr/>
        </p:nvSpPr>
        <p:spPr bwMode="auto">
          <a:xfrm>
            <a:off x="1817822" y="313312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zh-CN" altLang="zh-CN" sz="2400" b="0">
              <a:latin typeface="Tahoma" panose="020B0604030504040204" pitchFamily="34" charset="0"/>
              <a:ea typeface="宋体" panose="02010600030101010101" pitchFamily="2" charset="-122"/>
            </a:endParaRPr>
          </a:p>
        </p:txBody>
      </p:sp>
      <p:sp>
        <p:nvSpPr>
          <p:cNvPr id="13" name="AutoShape 18"/>
          <p:cNvSpPr>
            <a:spLocks noChangeArrowheads="1"/>
          </p:cNvSpPr>
          <p:nvPr/>
        </p:nvSpPr>
        <p:spPr bwMode="auto">
          <a:xfrm>
            <a:off x="6485072" y="3042634"/>
            <a:ext cx="2855912" cy="1771650"/>
          </a:xfrm>
          <a:prstGeom prst="downArrow">
            <a:avLst>
              <a:gd name="adj1" fmla="val 50000"/>
              <a:gd name="adj2" fmla="val 25000"/>
            </a:avLst>
          </a:prstGeom>
          <a:solidFill>
            <a:srgbClr val="FFFF66"/>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 name="Text Box 19"/>
          <p:cNvSpPr txBox="1">
            <a:spLocks noChangeArrowheads="1"/>
          </p:cNvSpPr>
          <p:nvPr/>
        </p:nvSpPr>
        <p:spPr bwMode="auto">
          <a:xfrm>
            <a:off x="7121659" y="3417284"/>
            <a:ext cx="1589088" cy="708025"/>
          </a:xfrm>
          <a:prstGeom prst="rect">
            <a:avLst/>
          </a:prstGeom>
          <a:noFill/>
          <a:ln w="9525">
            <a:noFill/>
            <a:miter lim="800000"/>
            <a:headEnd/>
            <a:tailEnd/>
          </a:ln>
        </p:spPr>
        <p:txBody>
          <a:bodyPr>
            <a:spAutoFit/>
          </a:bodyPr>
          <a:lstStyle/>
          <a:p>
            <a:pPr algn="ctr" eaLnBrk="1" hangingPunct="1">
              <a:spcBef>
                <a:spcPct val="50000"/>
              </a:spcBef>
              <a:defRPr/>
            </a:pPr>
            <a:r>
              <a:rPr lang="en-US" sz="4000" dirty="0">
                <a:latin typeface="+mn-lt"/>
              </a:rPr>
              <a:t>ITS</a:t>
            </a:r>
          </a:p>
        </p:txBody>
      </p:sp>
      <p:sp>
        <p:nvSpPr>
          <p:cNvPr id="15" name="Freeform 20"/>
          <p:cNvSpPr>
            <a:spLocks/>
          </p:cNvSpPr>
          <p:nvPr/>
        </p:nvSpPr>
        <p:spPr bwMode="auto">
          <a:xfrm>
            <a:off x="2598872" y="4465034"/>
            <a:ext cx="6731000" cy="971550"/>
          </a:xfrm>
          <a:custGeom>
            <a:avLst/>
            <a:gdLst>
              <a:gd name="T0" fmla="*/ 0 w 4572"/>
              <a:gd name="T1" fmla="*/ 0 h 612"/>
              <a:gd name="T2" fmla="*/ 2147483646 w 4572"/>
              <a:gd name="T3" fmla="*/ 2147483646 h 612"/>
              <a:gd name="T4" fmla="*/ 2147483646 w 4572"/>
              <a:gd name="T5" fmla="*/ 2147483646 h 612"/>
              <a:gd name="T6" fmla="*/ 2147483646 w 4572"/>
              <a:gd name="T7" fmla="*/ 2147483646 h 612"/>
              <a:gd name="T8" fmla="*/ 2147483646 w 4572"/>
              <a:gd name="T9" fmla="*/ 2147483646 h 612"/>
              <a:gd name="T10" fmla="*/ 0 60000 65536"/>
              <a:gd name="T11" fmla="*/ 0 60000 65536"/>
              <a:gd name="T12" fmla="*/ 0 60000 65536"/>
              <a:gd name="T13" fmla="*/ 0 60000 65536"/>
              <a:gd name="T14" fmla="*/ 0 60000 65536"/>
              <a:gd name="T15" fmla="*/ 0 w 4572"/>
              <a:gd name="T16" fmla="*/ 0 h 612"/>
              <a:gd name="T17" fmla="*/ 4572 w 4572"/>
              <a:gd name="T18" fmla="*/ 612 h 612"/>
            </a:gdLst>
            <a:ahLst/>
            <a:cxnLst>
              <a:cxn ang="T10">
                <a:pos x="T0" y="T1"/>
              </a:cxn>
              <a:cxn ang="T11">
                <a:pos x="T2" y="T3"/>
              </a:cxn>
              <a:cxn ang="T12">
                <a:pos x="T4" y="T5"/>
              </a:cxn>
              <a:cxn ang="T13">
                <a:pos x="T6" y="T7"/>
              </a:cxn>
              <a:cxn ang="T14">
                <a:pos x="T8" y="T9"/>
              </a:cxn>
            </a:cxnLst>
            <a:rect l="T15" t="T16" r="T17" b="T18"/>
            <a:pathLst>
              <a:path w="4572" h="612">
                <a:moveTo>
                  <a:pt x="0" y="0"/>
                </a:moveTo>
                <a:cubicBezTo>
                  <a:pt x="570" y="48"/>
                  <a:pt x="1140" y="96"/>
                  <a:pt x="1560" y="168"/>
                </a:cubicBezTo>
                <a:cubicBezTo>
                  <a:pt x="1980" y="240"/>
                  <a:pt x="2244" y="364"/>
                  <a:pt x="2520" y="432"/>
                </a:cubicBezTo>
                <a:cubicBezTo>
                  <a:pt x="2796" y="500"/>
                  <a:pt x="2874" y="546"/>
                  <a:pt x="3216" y="576"/>
                </a:cubicBezTo>
                <a:cubicBezTo>
                  <a:pt x="3558" y="606"/>
                  <a:pt x="4065" y="609"/>
                  <a:pt x="4572" y="6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6" name="Freeform 21"/>
          <p:cNvSpPr>
            <a:spLocks/>
          </p:cNvSpPr>
          <p:nvPr/>
        </p:nvSpPr>
        <p:spPr bwMode="auto">
          <a:xfrm>
            <a:off x="2598872" y="4026884"/>
            <a:ext cx="6731000" cy="1219200"/>
          </a:xfrm>
          <a:custGeom>
            <a:avLst/>
            <a:gdLst>
              <a:gd name="T0" fmla="*/ 0 w 4572"/>
              <a:gd name="T1" fmla="*/ 0 h 612"/>
              <a:gd name="T2" fmla="*/ 2147483646 w 4572"/>
              <a:gd name="T3" fmla="*/ 2147483646 h 612"/>
              <a:gd name="T4" fmla="*/ 2147483646 w 4572"/>
              <a:gd name="T5" fmla="*/ 2147483646 h 612"/>
              <a:gd name="T6" fmla="*/ 2147483646 w 4572"/>
              <a:gd name="T7" fmla="*/ 2147483646 h 612"/>
              <a:gd name="T8" fmla="*/ 2147483646 w 4572"/>
              <a:gd name="T9" fmla="*/ 2147483646 h 612"/>
              <a:gd name="T10" fmla="*/ 0 60000 65536"/>
              <a:gd name="T11" fmla="*/ 0 60000 65536"/>
              <a:gd name="T12" fmla="*/ 0 60000 65536"/>
              <a:gd name="T13" fmla="*/ 0 60000 65536"/>
              <a:gd name="T14" fmla="*/ 0 60000 65536"/>
              <a:gd name="T15" fmla="*/ 0 w 4572"/>
              <a:gd name="T16" fmla="*/ 0 h 612"/>
              <a:gd name="T17" fmla="*/ 4572 w 4572"/>
              <a:gd name="T18" fmla="*/ 612 h 612"/>
            </a:gdLst>
            <a:ahLst/>
            <a:cxnLst>
              <a:cxn ang="T10">
                <a:pos x="T0" y="T1"/>
              </a:cxn>
              <a:cxn ang="T11">
                <a:pos x="T2" y="T3"/>
              </a:cxn>
              <a:cxn ang="T12">
                <a:pos x="T4" y="T5"/>
              </a:cxn>
              <a:cxn ang="T13">
                <a:pos x="T6" y="T7"/>
              </a:cxn>
              <a:cxn ang="T14">
                <a:pos x="T8" y="T9"/>
              </a:cxn>
            </a:cxnLst>
            <a:rect l="T15" t="T16" r="T17" b="T18"/>
            <a:pathLst>
              <a:path w="4572" h="612">
                <a:moveTo>
                  <a:pt x="0" y="0"/>
                </a:moveTo>
                <a:cubicBezTo>
                  <a:pt x="570" y="48"/>
                  <a:pt x="1140" y="96"/>
                  <a:pt x="1560" y="168"/>
                </a:cubicBezTo>
                <a:cubicBezTo>
                  <a:pt x="1980" y="240"/>
                  <a:pt x="2244" y="364"/>
                  <a:pt x="2520" y="432"/>
                </a:cubicBezTo>
                <a:cubicBezTo>
                  <a:pt x="2796" y="500"/>
                  <a:pt x="2874" y="546"/>
                  <a:pt x="3216" y="576"/>
                </a:cubicBezTo>
                <a:cubicBezTo>
                  <a:pt x="3558" y="606"/>
                  <a:pt x="4065" y="609"/>
                  <a:pt x="4572" y="6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7" name="Freeform 22"/>
          <p:cNvSpPr>
            <a:spLocks/>
          </p:cNvSpPr>
          <p:nvPr/>
        </p:nvSpPr>
        <p:spPr bwMode="auto">
          <a:xfrm>
            <a:off x="2651259" y="3550634"/>
            <a:ext cx="6731000" cy="1466850"/>
          </a:xfrm>
          <a:custGeom>
            <a:avLst/>
            <a:gdLst>
              <a:gd name="T0" fmla="*/ 0 w 4572"/>
              <a:gd name="T1" fmla="*/ 0 h 612"/>
              <a:gd name="T2" fmla="*/ 2147483646 w 4572"/>
              <a:gd name="T3" fmla="*/ 2147483646 h 612"/>
              <a:gd name="T4" fmla="*/ 2147483646 w 4572"/>
              <a:gd name="T5" fmla="*/ 2147483646 h 612"/>
              <a:gd name="T6" fmla="*/ 2147483646 w 4572"/>
              <a:gd name="T7" fmla="*/ 2147483646 h 612"/>
              <a:gd name="T8" fmla="*/ 2147483646 w 4572"/>
              <a:gd name="T9" fmla="*/ 2147483646 h 612"/>
              <a:gd name="T10" fmla="*/ 0 60000 65536"/>
              <a:gd name="T11" fmla="*/ 0 60000 65536"/>
              <a:gd name="T12" fmla="*/ 0 60000 65536"/>
              <a:gd name="T13" fmla="*/ 0 60000 65536"/>
              <a:gd name="T14" fmla="*/ 0 60000 65536"/>
              <a:gd name="T15" fmla="*/ 0 w 4572"/>
              <a:gd name="T16" fmla="*/ 0 h 612"/>
              <a:gd name="T17" fmla="*/ 4572 w 4572"/>
              <a:gd name="T18" fmla="*/ 612 h 612"/>
            </a:gdLst>
            <a:ahLst/>
            <a:cxnLst>
              <a:cxn ang="T10">
                <a:pos x="T0" y="T1"/>
              </a:cxn>
              <a:cxn ang="T11">
                <a:pos x="T2" y="T3"/>
              </a:cxn>
              <a:cxn ang="T12">
                <a:pos x="T4" y="T5"/>
              </a:cxn>
              <a:cxn ang="T13">
                <a:pos x="T6" y="T7"/>
              </a:cxn>
              <a:cxn ang="T14">
                <a:pos x="T8" y="T9"/>
              </a:cxn>
            </a:cxnLst>
            <a:rect l="T15" t="T16" r="T17" b="T18"/>
            <a:pathLst>
              <a:path w="4572" h="612">
                <a:moveTo>
                  <a:pt x="0" y="0"/>
                </a:moveTo>
                <a:cubicBezTo>
                  <a:pt x="570" y="48"/>
                  <a:pt x="1140" y="96"/>
                  <a:pt x="1560" y="168"/>
                </a:cubicBezTo>
                <a:cubicBezTo>
                  <a:pt x="1980" y="240"/>
                  <a:pt x="2244" y="364"/>
                  <a:pt x="2520" y="432"/>
                </a:cubicBezTo>
                <a:cubicBezTo>
                  <a:pt x="2796" y="500"/>
                  <a:pt x="2874" y="546"/>
                  <a:pt x="3216" y="576"/>
                </a:cubicBezTo>
                <a:cubicBezTo>
                  <a:pt x="3558" y="606"/>
                  <a:pt x="4065" y="609"/>
                  <a:pt x="4572" y="6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8" name="Freeform 23"/>
          <p:cNvSpPr>
            <a:spLocks/>
          </p:cNvSpPr>
          <p:nvPr/>
        </p:nvSpPr>
        <p:spPr bwMode="auto">
          <a:xfrm>
            <a:off x="2524259" y="3055334"/>
            <a:ext cx="6805613" cy="1752600"/>
          </a:xfrm>
          <a:custGeom>
            <a:avLst/>
            <a:gdLst>
              <a:gd name="T0" fmla="*/ 0 w 4572"/>
              <a:gd name="T1" fmla="*/ 0 h 612"/>
              <a:gd name="T2" fmla="*/ 2147483646 w 4572"/>
              <a:gd name="T3" fmla="*/ 2147483646 h 612"/>
              <a:gd name="T4" fmla="*/ 2147483646 w 4572"/>
              <a:gd name="T5" fmla="*/ 2147483646 h 612"/>
              <a:gd name="T6" fmla="*/ 2147483646 w 4572"/>
              <a:gd name="T7" fmla="*/ 2147483646 h 612"/>
              <a:gd name="T8" fmla="*/ 2147483646 w 4572"/>
              <a:gd name="T9" fmla="*/ 2147483646 h 612"/>
              <a:gd name="T10" fmla="*/ 0 60000 65536"/>
              <a:gd name="T11" fmla="*/ 0 60000 65536"/>
              <a:gd name="T12" fmla="*/ 0 60000 65536"/>
              <a:gd name="T13" fmla="*/ 0 60000 65536"/>
              <a:gd name="T14" fmla="*/ 0 60000 65536"/>
              <a:gd name="T15" fmla="*/ 0 w 4572"/>
              <a:gd name="T16" fmla="*/ 0 h 612"/>
              <a:gd name="T17" fmla="*/ 4572 w 4572"/>
              <a:gd name="T18" fmla="*/ 612 h 612"/>
            </a:gdLst>
            <a:ahLst/>
            <a:cxnLst>
              <a:cxn ang="T10">
                <a:pos x="T0" y="T1"/>
              </a:cxn>
              <a:cxn ang="T11">
                <a:pos x="T2" y="T3"/>
              </a:cxn>
              <a:cxn ang="T12">
                <a:pos x="T4" y="T5"/>
              </a:cxn>
              <a:cxn ang="T13">
                <a:pos x="T6" y="T7"/>
              </a:cxn>
              <a:cxn ang="T14">
                <a:pos x="T8" y="T9"/>
              </a:cxn>
            </a:cxnLst>
            <a:rect l="T15" t="T16" r="T17" b="T18"/>
            <a:pathLst>
              <a:path w="4572" h="612">
                <a:moveTo>
                  <a:pt x="0" y="0"/>
                </a:moveTo>
                <a:cubicBezTo>
                  <a:pt x="570" y="48"/>
                  <a:pt x="1140" y="96"/>
                  <a:pt x="1560" y="168"/>
                </a:cubicBezTo>
                <a:cubicBezTo>
                  <a:pt x="1980" y="240"/>
                  <a:pt x="2244" y="364"/>
                  <a:pt x="2520" y="432"/>
                </a:cubicBezTo>
                <a:cubicBezTo>
                  <a:pt x="2796" y="500"/>
                  <a:pt x="2874" y="546"/>
                  <a:pt x="3216" y="576"/>
                </a:cubicBezTo>
                <a:cubicBezTo>
                  <a:pt x="3558" y="606"/>
                  <a:pt x="4065" y="609"/>
                  <a:pt x="4572" y="6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 name="Rectangle 5"/>
          <p:cNvSpPr>
            <a:spLocks noChangeArrowheads="1"/>
          </p:cNvSpPr>
          <p:nvPr/>
        </p:nvSpPr>
        <p:spPr bwMode="auto">
          <a:xfrm rot="-5400000">
            <a:off x="951170" y="356046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None/>
            </a:pPr>
            <a:r>
              <a:rPr lang="zh-CN" altLang="en-US" sz="2400" dirty="0"/>
              <a:t>公路通行能力</a:t>
            </a:r>
            <a:endParaRPr lang="en-US" altLang="zh-CN" sz="2400" dirty="0">
              <a:ea typeface="宋体" panose="02010600030101010101" pitchFamily="2" charset="-122"/>
            </a:endParaRPr>
          </a:p>
        </p:txBody>
      </p:sp>
    </p:spTree>
    <p:extLst>
      <p:ext uri="{BB962C8B-B14F-4D97-AF65-F5344CB8AC3E}">
        <p14:creationId xmlns:p14="http://schemas.microsoft.com/office/powerpoint/2010/main" val="1601844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8"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l="32543" t="29415" r="1156" b="4322"/>
          <a:stretch/>
        </p:blipFill>
        <p:spPr bwMode="auto">
          <a:xfrm>
            <a:off x="536426" y="1315870"/>
            <a:ext cx="7281949" cy="48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1003" name="Picture 11" descr="513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934" y="2822575"/>
            <a:ext cx="2713038" cy="2033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1001" name="Picture 9" descr="cctvCong"/>
          <p:cNvPicPr>
            <a:picLocks noChangeAspect="1" noChangeArrowheads="1"/>
          </p:cNvPicPr>
          <p:nvPr/>
        </p:nvPicPr>
        <p:blipFill rotWithShape="1">
          <a:blip r:embed="rId5">
            <a:extLst>
              <a:ext uri="{28A0092B-C50C-407E-A947-70E740481C1C}">
                <a14:useLocalDpi xmlns:a14="http://schemas.microsoft.com/office/drawing/2010/main" val="0"/>
              </a:ext>
            </a:extLst>
          </a:blip>
          <a:srcRect l="1462" r="1633" b="9598"/>
          <a:stretch/>
        </p:blipFill>
        <p:spPr bwMode="auto">
          <a:xfrm>
            <a:off x="1318779" y="1908156"/>
            <a:ext cx="2879835" cy="2014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a:bodyPr>
          <a:lstStyle/>
          <a:p>
            <a:r>
              <a:rPr lang="zh-CN" altLang="en-US" dirty="0"/>
              <a:t>我们需要交通信息</a:t>
            </a:r>
            <a:endParaRPr lang="en-US" dirty="0"/>
          </a:p>
        </p:txBody>
      </p:sp>
      <p:sp>
        <p:nvSpPr>
          <p:cNvPr id="7" name="Date Placeholder 6"/>
          <p:cNvSpPr>
            <a:spLocks noGrp="1"/>
          </p:cNvSpPr>
          <p:nvPr>
            <p:ph type="dt" sz="half" idx="10"/>
          </p:nvPr>
        </p:nvSpPr>
        <p:spPr/>
        <p:txBody>
          <a:bodyPr/>
          <a:lstStyle/>
          <a:p>
            <a:fld id="{44EE0A31-6DCE-4F8A-A62A-54541EC5A35E}"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 name="Picture 1"/>
          <p:cNvPicPr>
            <a:picLocks noChangeAspect="1"/>
          </p:cNvPicPr>
          <p:nvPr/>
        </p:nvPicPr>
        <p:blipFill rotWithShape="1">
          <a:blip r:embed="rId6"/>
          <a:srcRect r="12262"/>
          <a:stretch/>
        </p:blipFill>
        <p:spPr>
          <a:xfrm>
            <a:off x="8342736" y="1315870"/>
            <a:ext cx="3411462" cy="4800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2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pic>
        <p:nvPicPr>
          <p:cNvPr id="27652" name="Picture 5" descr="j02857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285" y="2893464"/>
            <a:ext cx="20574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descr="j038867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750" y="1647276"/>
            <a:ext cx="37274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8" descr="j02956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9683" y="4611412"/>
            <a:ext cx="33528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9" descr="j039852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750" y="4716188"/>
            <a:ext cx="28956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0" descr="j031191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2083" y="1329495"/>
            <a:ext cx="32004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12"/>
          <p:cNvSpPr txBox="1">
            <a:spLocks noChangeArrowheads="1"/>
          </p:cNvSpPr>
          <p:nvPr/>
        </p:nvSpPr>
        <p:spPr bwMode="auto">
          <a:xfrm>
            <a:off x="5235812" y="425183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2400" dirty="0">
                <a:solidFill>
                  <a:schemeClr val="tx1">
                    <a:lumMod val="75000"/>
                    <a:lumOff val="25000"/>
                  </a:schemeClr>
                </a:solidFill>
                <a:latin typeface="+mn-lt"/>
              </a:rPr>
              <a:t>交通数据库</a:t>
            </a:r>
            <a:endParaRPr lang="en-US" altLang="en-US" sz="2400" dirty="0">
              <a:solidFill>
                <a:schemeClr val="tx1">
                  <a:lumMod val="75000"/>
                  <a:lumOff val="25000"/>
                </a:schemeClr>
              </a:solidFill>
              <a:latin typeface="+mn-lt"/>
            </a:endParaRPr>
          </a:p>
        </p:txBody>
      </p:sp>
      <p:sp>
        <p:nvSpPr>
          <p:cNvPr id="6" name="Date Placeholder 5"/>
          <p:cNvSpPr>
            <a:spLocks noGrp="1"/>
          </p:cNvSpPr>
          <p:nvPr>
            <p:ph type="dt" sz="half" idx="10"/>
          </p:nvPr>
        </p:nvSpPr>
        <p:spPr/>
        <p:txBody>
          <a:bodyPr/>
          <a:lstStyle/>
          <a:p>
            <a:fld id="{7D397909-00CA-49A1-A8A8-B0156926DA18}"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44591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a:bodyPr>
          <a:lstStyle/>
          <a:p>
            <a:pPr eaLnBrk="1" hangingPunct="1"/>
            <a:r>
              <a:rPr lang="zh-CN" altLang="en-US" dirty="0">
                <a:solidFill>
                  <a:schemeClr val="tx1"/>
                </a:solidFill>
              </a:rPr>
              <a:t>教学团队</a:t>
            </a:r>
            <a:endParaRPr lang="en-US" altLang="en-US" dirty="0">
              <a:solidFill>
                <a:schemeClr val="tx1"/>
              </a:solidFill>
            </a:endParaRPr>
          </a:p>
        </p:txBody>
      </p:sp>
      <p:sp>
        <p:nvSpPr>
          <p:cNvPr id="2" name="Content Placeholder 1"/>
          <p:cNvSpPr>
            <a:spLocks noGrp="1"/>
          </p:cNvSpPr>
          <p:nvPr>
            <p:ph idx="1"/>
          </p:nvPr>
        </p:nvSpPr>
        <p:spPr/>
        <p:txBody>
          <a:bodyPr>
            <a:normAutofit/>
          </a:bodyPr>
          <a:lstStyle/>
          <a:p>
            <a:r>
              <a:rPr lang="zh-CN" altLang="en-US" sz="2600" b="1" dirty="0"/>
              <a:t>教师</a:t>
            </a:r>
            <a:r>
              <a:rPr lang="en-US" sz="2600" b="1" dirty="0"/>
              <a:t>:</a:t>
            </a:r>
            <a:endParaRPr lang="en-US" b="1" dirty="0"/>
          </a:p>
          <a:p>
            <a:pPr>
              <a:lnSpc>
                <a:spcPct val="150000"/>
              </a:lnSpc>
            </a:pPr>
            <a:r>
              <a:rPr lang="zh-CN" altLang="en-US" sz="2400"/>
              <a:t>马晓磊，教授</a:t>
            </a:r>
            <a:r>
              <a:rPr lang="zh-CN" altLang="en-US" sz="2400" dirty="0"/>
              <a:t>，交通科学与工程学院</a:t>
            </a:r>
            <a:endParaRPr lang="en-US" altLang="zh-CN" sz="2400" dirty="0"/>
          </a:p>
          <a:p>
            <a:pPr>
              <a:lnSpc>
                <a:spcPct val="150000"/>
              </a:lnSpc>
            </a:pPr>
            <a:r>
              <a:rPr lang="zh-CN" altLang="en-US" sz="2400" dirty="0"/>
              <a:t>办公室：沙河校区</a:t>
            </a:r>
            <a:r>
              <a:rPr lang="en-US" altLang="zh-CN" sz="2400" dirty="0"/>
              <a:t>B</a:t>
            </a:r>
            <a:r>
              <a:rPr lang="zh-CN" altLang="en-US" sz="2400" dirty="0"/>
              <a:t>座</a:t>
            </a:r>
            <a:r>
              <a:rPr lang="en-US" altLang="zh-CN" sz="2400" dirty="0"/>
              <a:t>807-4</a:t>
            </a:r>
          </a:p>
          <a:p>
            <a:pPr>
              <a:lnSpc>
                <a:spcPct val="150000"/>
              </a:lnSpc>
            </a:pPr>
            <a:r>
              <a:rPr lang="zh-CN" altLang="en-US" sz="2400" dirty="0"/>
              <a:t>电子邮箱：</a:t>
            </a:r>
            <a:r>
              <a:rPr lang="en-US" sz="2400" dirty="0"/>
              <a:t>xiaolei@buaa.edu.cn </a:t>
            </a:r>
          </a:p>
          <a:p>
            <a:pPr>
              <a:lnSpc>
                <a:spcPct val="150000"/>
              </a:lnSpc>
            </a:pPr>
            <a:r>
              <a:rPr lang="zh-CN" altLang="en-US" sz="2400" dirty="0"/>
              <a:t>工作时间：预约</a:t>
            </a:r>
            <a:endParaRPr lang="en-US" altLang="zh-CN" sz="2400" dirty="0"/>
          </a:p>
          <a:p>
            <a:pPr>
              <a:lnSpc>
                <a:spcPct val="150000"/>
              </a:lnSpc>
            </a:pPr>
            <a:r>
              <a:rPr lang="zh-CN" altLang="en-US" sz="2400" dirty="0"/>
              <a:t>授课时间：每周三上午</a:t>
            </a:r>
            <a:r>
              <a:rPr lang="en-US" sz="2400" dirty="0"/>
              <a:t>10:40 - 12:15</a:t>
            </a:r>
            <a:r>
              <a:rPr lang="zh-CN" altLang="en-US" sz="2400" dirty="0"/>
              <a:t>，</a:t>
            </a:r>
            <a:r>
              <a:rPr lang="en-US" altLang="zh-CN" sz="2400" dirty="0"/>
              <a:t>J3-308</a:t>
            </a:r>
            <a:endParaRPr lang="en-US" sz="2400" dirty="0"/>
          </a:p>
          <a:p>
            <a:pPr>
              <a:lnSpc>
                <a:spcPct val="150000"/>
              </a:lnSpc>
            </a:pPr>
            <a:r>
              <a:rPr lang="zh-CN" altLang="en-US" sz="2400" dirty="0"/>
              <a:t>研究领域：公共交通，交通数据挖掘</a:t>
            </a:r>
            <a:endParaRPr lang="en-US" sz="2400" dirty="0"/>
          </a:p>
        </p:txBody>
      </p:sp>
      <p:sp>
        <p:nvSpPr>
          <p:cNvPr id="6" name="Date Placeholder 5"/>
          <p:cNvSpPr>
            <a:spLocks noGrp="1"/>
          </p:cNvSpPr>
          <p:nvPr>
            <p:ph type="dt" sz="half" idx="10"/>
          </p:nvPr>
        </p:nvSpPr>
        <p:spPr/>
        <p:txBody>
          <a:bodyPr/>
          <a:lstStyle/>
          <a:p>
            <a:fld id="{FD56D23D-B3F6-4718-8874-5FE5B57D7584}"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889870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2057400" y="304800"/>
            <a:ext cx="845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3600">
              <a:solidFill>
                <a:srgbClr val="FFFF00"/>
              </a:solidFill>
              <a:latin typeface="Times New Roman" panose="02020603050405020304" pitchFamily="18" charset="0"/>
            </a:endParaRPr>
          </a:p>
        </p:txBody>
      </p:sp>
      <p:grpSp>
        <p:nvGrpSpPr>
          <p:cNvPr id="6" name="Group 5"/>
          <p:cNvGrpSpPr/>
          <p:nvPr/>
        </p:nvGrpSpPr>
        <p:grpSpPr>
          <a:xfrm>
            <a:off x="1097280" y="2025054"/>
            <a:ext cx="10058400" cy="3836781"/>
            <a:chOff x="1439984" y="2285999"/>
            <a:chExt cx="9915312" cy="3782200"/>
          </a:xfrm>
        </p:grpSpPr>
        <p:sp>
          <p:nvSpPr>
            <p:cNvPr id="33798" name="Rectangle 14"/>
            <p:cNvSpPr>
              <a:spLocks noChangeArrowheads="1"/>
            </p:cNvSpPr>
            <p:nvPr/>
          </p:nvSpPr>
          <p:spPr bwMode="auto">
            <a:xfrm>
              <a:off x="1439984" y="5791200"/>
              <a:ext cx="3515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dirty="0"/>
                <a:t>Source: </a:t>
              </a:r>
              <a:r>
                <a:rPr lang="en-US" altLang="en-US" sz="1200" dirty="0">
                  <a:hlinkClick r:id="rId3"/>
                </a:rPr>
                <a:t>http://www.msnbc.msn.com/id/9444059/</a:t>
              </a:r>
              <a:r>
                <a:rPr lang="en-US" altLang="en-US" sz="1200" dirty="0"/>
                <a:t> </a:t>
              </a:r>
            </a:p>
          </p:txBody>
        </p:sp>
        <p:grpSp>
          <p:nvGrpSpPr>
            <p:cNvPr id="5" name="Group 4"/>
            <p:cNvGrpSpPr/>
            <p:nvPr/>
          </p:nvGrpSpPr>
          <p:grpSpPr>
            <a:xfrm>
              <a:off x="1439984" y="2285999"/>
              <a:ext cx="9915312" cy="3433677"/>
              <a:chOff x="1439984" y="2285999"/>
              <a:chExt cx="9915312" cy="3433677"/>
            </a:xfrm>
          </p:grpSpPr>
          <p:pic>
            <p:nvPicPr>
              <p:cNvPr id="3379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984" y="2285999"/>
                <a:ext cx="4770438" cy="3433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422" y="2285999"/>
                <a:ext cx="5144874" cy="3433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14"/>
            <p:cNvSpPr>
              <a:spLocks noChangeArrowheads="1"/>
            </p:cNvSpPr>
            <p:nvPr/>
          </p:nvSpPr>
          <p:spPr bwMode="auto">
            <a:xfrm>
              <a:off x="6210422" y="5793561"/>
              <a:ext cx="3729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dirty="0"/>
                <a:t>Source: </a:t>
              </a:r>
              <a:r>
                <a:rPr lang="en-US" altLang="en-US" sz="1200" dirty="0">
                  <a:hlinkClick r:id="rId6"/>
                </a:rPr>
                <a:t>http://en.wikipedia.org/wiki/Hurricane_Rita</a:t>
              </a:r>
              <a:r>
                <a:rPr lang="en-US" altLang="en-US" sz="1200" dirty="0"/>
                <a:t> </a:t>
              </a:r>
            </a:p>
          </p:txBody>
        </p:sp>
      </p:grpSp>
      <p:sp>
        <p:nvSpPr>
          <p:cNvPr id="7" name="Title 6"/>
          <p:cNvSpPr>
            <a:spLocks noGrp="1"/>
          </p:cNvSpPr>
          <p:nvPr>
            <p:ph type="title"/>
          </p:nvPr>
        </p:nvSpPr>
        <p:spPr/>
        <p:txBody>
          <a:bodyPr>
            <a:normAutofit/>
          </a:bodyPr>
          <a:lstStyle/>
          <a:p>
            <a:r>
              <a:rPr lang="zh-CN" altLang="en-US" dirty="0"/>
              <a:t>紧急疏散</a:t>
            </a:r>
            <a:endParaRPr lang="en-US" dirty="0"/>
          </a:p>
        </p:txBody>
      </p:sp>
      <p:sp>
        <p:nvSpPr>
          <p:cNvPr id="8" name="Content Placeholder 7"/>
          <p:cNvSpPr>
            <a:spLocks noGrp="1"/>
          </p:cNvSpPr>
          <p:nvPr>
            <p:ph idx="1"/>
          </p:nvPr>
        </p:nvSpPr>
        <p:spPr>
          <a:xfrm>
            <a:off x="1097280" y="1240778"/>
            <a:ext cx="10058400" cy="666307"/>
          </a:xfrm>
        </p:spPr>
        <p:txBody>
          <a:bodyPr/>
          <a:lstStyle/>
          <a:p>
            <a:r>
              <a:rPr lang="zh-CN" altLang="en-US" dirty="0"/>
              <a:t>丽塔飓风，</a:t>
            </a:r>
            <a:r>
              <a:rPr lang="en-US" altLang="zh-CN" dirty="0"/>
              <a:t>2005</a:t>
            </a:r>
            <a:r>
              <a:rPr lang="zh-CN" altLang="en-US" dirty="0"/>
              <a:t>年</a:t>
            </a:r>
            <a:r>
              <a:rPr lang="en-US" altLang="zh-CN" dirty="0"/>
              <a:t>9</a:t>
            </a:r>
            <a:r>
              <a:rPr lang="zh-CN" altLang="en-US" dirty="0"/>
              <a:t>月</a:t>
            </a:r>
            <a:r>
              <a:rPr lang="en-US" altLang="zh-CN" dirty="0"/>
              <a:t>22</a:t>
            </a:r>
            <a:r>
              <a:rPr lang="zh-CN" altLang="en-US" dirty="0"/>
              <a:t>日</a:t>
            </a:r>
            <a:endParaRPr lang="en-US" dirty="0"/>
          </a:p>
        </p:txBody>
      </p:sp>
      <p:sp>
        <p:nvSpPr>
          <p:cNvPr id="9" name="Date Placeholder 8"/>
          <p:cNvSpPr>
            <a:spLocks noGrp="1"/>
          </p:cNvSpPr>
          <p:nvPr>
            <p:ph type="dt" sz="half" idx="10"/>
          </p:nvPr>
        </p:nvSpPr>
        <p:spPr/>
        <p:txBody>
          <a:bodyPr/>
          <a:lstStyle/>
          <a:p>
            <a:fld id="{E7B23550-CA3B-4479-9FD2-623C23764DFC}" type="datetime1">
              <a:rPr lang="en-US" smtClean="0"/>
              <a:t>1/24/2021</a:t>
            </a:fld>
            <a:endParaRPr lang="en-US" dirty="0"/>
          </a:p>
        </p:txBody>
      </p:sp>
      <p:sp>
        <p:nvSpPr>
          <p:cNvPr id="11" name="Footer Placeholder 10"/>
          <p:cNvSpPr>
            <a:spLocks noGrp="1"/>
          </p:cNvSpPr>
          <p:nvPr>
            <p:ph type="ftr" sz="quarter" idx="11"/>
          </p:nvPr>
        </p:nvSpPr>
        <p:spPr/>
        <p:txBody>
          <a:bodyPr/>
          <a:lstStyle/>
          <a:p>
            <a:r>
              <a:rPr lang="en-US" dirty="0"/>
              <a:t>Transportation Big Data Analytics</a:t>
            </a:r>
          </a:p>
        </p:txBody>
      </p:sp>
      <p:sp>
        <p:nvSpPr>
          <p:cNvPr id="12" name="Slide Number Placeholder 11"/>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269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zh-CN" altLang="en-US" dirty="0"/>
              <a:t>先进的出行者信息系统</a:t>
            </a:r>
            <a:endParaRPr lang="en-US" dirty="0"/>
          </a:p>
        </p:txBody>
      </p:sp>
      <p:sp>
        <p:nvSpPr>
          <p:cNvPr id="3" name="Content Placeholder 2"/>
          <p:cNvSpPr>
            <a:spLocks noGrp="1"/>
          </p:cNvSpPr>
          <p:nvPr>
            <p:ph idx="1"/>
          </p:nvPr>
        </p:nvSpPr>
        <p:spPr>
          <a:xfrm>
            <a:off x="4473146" y="1240778"/>
            <a:ext cx="3410465" cy="4944697"/>
          </a:xfrm>
        </p:spPr>
        <p:txBody>
          <a:bodyPr>
            <a:normAutofit/>
          </a:bodyPr>
          <a:lstStyle/>
          <a:p>
            <a:endParaRPr lang="en-US" altLang="en-US" dirty="0"/>
          </a:p>
          <a:p>
            <a:r>
              <a:rPr lang="zh-CN" altLang="en-US" dirty="0"/>
              <a:t>华盛顿交通局</a:t>
            </a:r>
            <a:endParaRPr lang="en-US" altLang="zh-CN" dirty="0"/>
          </a:p>
          <a:p>
            <a:r>
              <a:rPr lang="zh-CN" altLang="en-US" dirty="0"/>
              <a:t>交通地图</a:t>
            </a:r>
            <a:r>
              <a:rPr lang="en-US" altLang="en-US" sz="1800" dirty="0">
                <a:hlinkClick r:id="rId3"/>
              </a:rPr>
              <a:t>http://www.wsdot.com/traffic/seattle/default.aspx</a:t>
            </a:r>
            <a:endParaRPr lang="en-US" altLang="en-US" sz="1800" dirty="0"/>
          </a:p>
          <a:p>
            <a:endParaRPr lang="en-US" altLang="en-US" dirty="0"/>
          </a:p>
          <a:p>
            <a:r>
              <a:rPr lang="zh-CN" altLang="en-US" dirty="0"/>
              <a:t>贝尔维尤交通摄像机</a:t>
            </a:r>
            <a:r>
              <a:rPr lang="en-US" altLang="en-US" sz="1800" dirty="0">
                <a:hlinkClick r:id="rId4"/>
              </a:rPr>
              <a:t>http://www.cityofbellevue.org/trafficcam/</a:t>
            </a:r>
            <a:endParaRPr lang="en-US" altLang="en-US" sz="1800" dirty="0"/>
          </a:p>
          <a:p>
            <a:endParaRPr lang="en-US" altLang="en-US" dirty="0"/>
          </a:p>
          <a:p>
            <a:r>
              <a:rPr lang="zh-CN" altLang="en-US" dirty="0"/>
              <a:t>谷歌交通地图</a:t>
            </a:r>
            <a:endParaRPr lang="en-US" altLang="en-US" dirty="0"/>
          </a:p>
        </p:txBody>
      </p:sp>
      <p:pic>
        <p:nvPicPr>
          <p:cNvPr id="6" name="Picture 5"/>
          <p:cNvPicPr>
            <a:picLocks noChangeAspect="1"/>
          </p:cNvPicPr>
          <p:nvPr/>
        </p:nvPicPr>
        <p:blipFill>
          <a:blip r:embed="rId5"/>
          <a:stretch>
            <a:fillRect/>
          </a:stretch>
        </p:blipFill>
        <p:spPr>
          <a:xfrm>
            <a:off x="1097280" y="1281369"/>
            <a:ext cx="3228606" cy="490410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6"/>
          <a:srcRect l="21565" t="2107"/>
          <a:stretch/>
        </p:blipFill>
        <p:spPr>
          <a:xfrm>
            <a:off x="8097721" y="1277847"/>
            <a:ext cx="3055674" cy="4907628"/>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H="1">
            <a:off x="3686185" y="1951375"/>
            <a:ext cx="790832" cy="2604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006280" y="4819135"/>
            <a:ext cx="1371601" cy="48981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Date Placeholder 18"/>
          <p:cNvSpPr>
            <a:spLocks noGrp="1"/>
          </p:cNvSpPr>
          <p:nvPr>
            <p:ph type="dt" sz="half" idx="10"/>
          </p:nvPr>
        </p:nvSpPr>
        <p:spPr/>
        <p:txBody>
          <a:bodyPr/>
          <a:lstStyle/>
          <a:p>
            <a:fld id="{BF4BF9D9-C522-4165-A581-33AB362C42DD}" type="datetime1">
              <a:rPr lang="en-US" smtClean="0"/>
              <a:t>1/24/2021</a:t>
            </a:fld>
            <a:endParaRPr lang="en-US" dirty="0"/>
          </a:p>
        </p:txBody>
      </p:sp>
      <p:sp>
        <p:nvSpPr>
          <p:cNvPr id="20" name="Footer Placeholder 19"/>
          <p:cNvSpPr>
            <a:spLocks noGrp="1"/>
          </p:cNvSpPr>
          <p:nvPr>
            <p:ph type="ftr" sz="quarter" idx="11"/>
          </p:nvPr>
        </p:nvSpPr>
        <p:spPr/>
        <p:txBody>
          <a:bodyPr/>
          <a:lstStyle/>
          <a:p>
            <a:r>
              <a:rPr lang="en-US" dirty="0"/>
              <a:t>Transportation Big Data Analytics</a:t>
            </a:r>
          </a:p>
        </p:txBody>
      </p:sp>
      <p:sp>
        <p:nvSpPr>
          <p:cNvPr id="21" name="Slide Number Placeholder 20"/>
          <p:cNvSpPr>
            <a:spLocks noGrp="1"/>
          </p:cNvSpPr>
          <p:nvPr>
            <p:ph type="sldNum" sz="quarter" idx="12"/>
          </p:nvPr>
        </p:nvSpPr>
        <p:spPr/>
        <p:txBody>
          <a:bodyPr/>
          <a:lstStyle/>
          <a:p>
            <a:fld id="{D57F1E4F-1CFF-5643-939E-217C01CDF565}" type="slidenum">
              <a:rPr lang="en-US" smtClean="0"/>
              <a:pPr/>
              <a:t>21</a:t>
            </a:fld>
            <a:endParaRPr lang="en-US" dirty="0"/>
          </a:p>
        </p:txBody>
      </p:sp>
      <p:sp>
        <p:nvSpPr>
          <p:cNvPr id="2" name="矩形 1"/>
          <p:cNvSpPr/>
          <p:nvPr/>
        </p:nvSpPr>
        <p:spPr>
          <a:xfrm>
            <a:off x="-1027980" y="155059"/>
            <a:ext cx="474810" cy="369332"/>
          </a:xfrm>
          <a:prstGeom prst="rect">
            <a:avLst/>
          </a:prstGeom>
        </p:spPr>
        <p:txBody>
          <a:bodyPr wrap="none">
            <a:spAutoFit/>
          </a:bodyPr>
          <a:lstStyle/>
          <a:p>
            <a:r>
              <a:rPr lang="zh-CN" altLang="en-US" dirty="0"/>
              <a:t>ue </a:t>
            </a:r>
          </a:p>
        </p:txBody>
      </p:sp>
    </p:spTree>
    <p:extLst>
      <p:ext uri="{BB962C8B-B14F-4D97-AF65-F5344CB8AC3E}">
        <p14:creationId xmlns:p14="http://schemas.microsoft.com/office/powerpoint/2010/main" val="398819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3031" b="9091"/>
          <a:stretch/>
        </p:blipFill>
        <p:spPr bwMode="auto">
          <a:xfrm>
            <a:off x="1217595" y="1535500"/>
            <a:ext cx="2764269" cy="242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zh-CN" altLang="en-US" dirty="0">
                <a:solidFill>
                  <a:schemeClr val="tx1"/>
                </a:solidFill>
              </a:rPr>
              <a:t>交通数据的重要性</a:t>
            </a:r>
            <a:endParaRPr lang="en-US" dirty="0"/>
          </a:p>
        </p:txBody>
      </p:sp>
      <p:pic>
        <p:nvPicPr>
          <p:cNvPr id="1028" name="Picture 4" descr="Image result for google navigation iphone"/>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3" b="99337" l="65917" r="99750">
                        <a14:foregroundMark x1="70917" y1="94828" x2="70917" y2="94828"/>
                        <a14:foregroundMark x1="70917" y1="94695" x2="70917" y2="94695"/>
                        <a14:foregroundMark x1="70750" y1="94562" x2="70750" y2="94562"/>
                        <a14:foregroundMark x1="71167" y1="95225" x2="71167" y2="95225"/>
                        <a14:foregroundMark x1="96500" y1="93236" x2="96500" y2="93236"/>
                        <a14:foregroundMark x1="96250" y1="93767" x2="96250" y2="93767"/>
                        <a14:foregroundMark x1="96250" y1="94032" x2="96250" y2="94032"/>
                        <a14:foregroundMark x1="96500" y1="93899" x2="96500" y2="93899"/>
                        <a14:foregroundMark x1="70917" y1="4642" x2="70917" y2="4642"/>
                        <a14:foregroundMark x1="96083" y1="5438" x2="96083" y2="5438"/>
                        <a14:foregroundMark x1="96333" y1="6366" x2="96333" y2="6366"/>
                        <a14:foregroundMark x1="69250" y1="16578" x2="69250" y2="16578"/>
                        <a14:foregroundMark x1="69333" y1="17374" x2="69333" y2="17374"/>
                        <a14:foregroundMark x1="88917" y1="13263" x2="88917" y2="13263"/>
                        <a14:foregroundMark x1="89583" y1="12599" x2="89583" y2="12599"/>
                        <a14:foregroundMark x1="92000" y1="11406" x2="92000" y2="11406"/>
                        <a14:foregroundMark x1="92167" y1="11406" x2="92583" y2="12334"/>
                        <a14:foregroundMark x1="77917" y1="81034" x2="77917" y2="81034"/>
                        <a14:foregroundMark x1="80167" y1="81034" x2="80167" y2="81034"/>
                        <a14:foregroundMark x1="76917" y1="81034" x2="76917" y2="81034"/>
                        <a14:foregroundMark x1="88750" y1="81167" x2="88750" y2="81167"/>
                        <a14:foregroundMark x1="88750" y1="81167" x2="88750" y2="81167"/>
                        <a14:foregroundMark x1="90083" y1="81167" x2="90083" y2="81167"/>
                        <a14:foregroundMark x1="93333" y1="81034" x2="93333" y2="81034"/>
                        <a14:foregroundMark x1="71917" y1="96021" x2="71917" y2="96021"/>
                        <a14:foregroundMark x1="71917" y1="96286" x2="71917" y2="96286"/>
                        <a14:foregroundMark x1="71917" y1="96286" x2="71917" y2="96286"/>
                        <a14:foregroundMark x1="72333" y1="96552" x2="72333" y2="96552"/>
                        <a14:foregroundMark x1="72333" y1="96552" x2="72333" y2="96552"/>
                        <a14:foregroundMark x1="72667" y1="96552" x2="72667" y2="96552"/>
                        <a14:foregroundMark x1="71250" y1="95623" x2="71250" y2="95623"/>
                        <a14:foregroundMark x1="71333" y1="95889" x2="71333" y2="95889"/>
                        <a14:foregroundMark x1="71417" y1="95889" x2="71417" y2="95889"/>
                        <a14:foregroundMark x1="71417" y1="95889" x2="71417" y2="95889"/>
                        <a14:foregroundMark x1="71917" y1="96021" x2="71917" y2="96021"/>
                        <a14:foregroundMark x1="71917" y1="96021" x2="71917" y2="96021"/>
                        <a14:foregroundMark x1="71417" y1="95889" x2="71417" y2="95889"/>
                        <a14:foregroundMark x1="81917" y1="65252" x2="81917" y2="65252"/>
                        <a14:foregroundMark x1="82917" y1="65782" x2="82917" y2="65782"/>
                        <a14:foregroundMark x1="82583" y1="66976" x2="82583" y2="66976"/>
                        <a14:backgroundMark x1="72333" y1="96950" x2="72333" y2="96950"/>
                        <a14:backgroundMark x1="72333" y1="96950" x2="72333" y2="96950"/>
                        <a14:backgroundMark x1="72500" y1="96950" x2="72500" y2="96950"/>
                        <a14:backgroundMark x1="72500" y1="97082" x2="72500" y2="97082"/>
                        <a14:backgroundMark x1="72167" y1="96817" x2="72167" y2="96817"/>
                        <a14:backgroundMark x1="71250" y1="96154" x2="71250" y2="96154"/>
                        <a14:backgroundMark x1="71417" y1="96286" x2="71417" y2="96286"/>
                        <a14:backgroundMark x1="71417" y1="96286" x2="71417" y2="96286"/>
                        <a14:backgroundMark x1="71417" y1="96286" x2="71417" y2="96286"/>
                        <a14:backgroundMark x1="71333" y1="96154" x2="71333" y2="96154"/>
                        <a14:backgroundMark x1="71167" y1="96021" x2="71167" y2="96021"/>
                      </a14:backgroundRemoval>
                    </a14:imgEffect>
                  </a14:imgLayer>
                </a14:imgProps>
              </a:ext>
              <a:ext uri="{28A0092B-C50C-407E-A947-70E740481C1C}">
                <a14:useLocalDpi xmlns:a14="http://schemas.microsoft.com/office/drawing/2010/main" val="0"/>
              </a:ext>
            </a:extLst>
          </a:blip>
          <a:srcRect l="68967" t="1962" r="2619" b="3120"/>
          <a:stretch/>
        </p:blipFill>
        <p:spPr bwMode="auto">
          <a:xfrm>
            <a:off x="9085437" y="1267541"/>
            <a:ext cx="2127046" cy="44646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garmin navig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962" y="3617888"/>
            <a:ext cx="4642874" cy="2560214"/>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35D223B7-C43C-424D-9D5A-8B590B9F5B1A}" type="datetime1">
              <a:rPr lang="en-US" smtClean="0"/>
              <a:t>1/24/2021</a:t>
            </a:fld>
            <a:endParaRPr lang="en-US" dirty="0"/>
          </a:p>
        </p:txBody>
      </p:sp>
      <p:sp>
        <p:nvSpPr>
          <p:cNvPr id="9" name="Footer Placeholder 8"/>
          <p:cNvSpPr>
            <a:spLocks noGrp="1"/>
          </p:cNvSpPr>
          <p:nvPr>
            <p:ph type="ftr" sz="quarter" idx="11"/>
          </p:nvPr>
        </p:nvSpPr>
        <p:spPr/>
        <p:txBody>
          <a:bodyPr/>
          <a:lstStyle/>
          <a:p>
            <a:r>
              <a:rPr lang="en-US" dirty="0"/>
              <a:t>Transportation Big Data Analytics</a:t>
            </a:r>
          </a:p>
        </p:txBody>
      </p:sp>
      <p:sp>
        <p:nvSpPr>
          <p:cNvPr id="10" name="Slide Number Placeholder 9"/>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979566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pic>
        <p:nvPicPr>
          <p:cNvPr id="378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91" y="2910632"/>
            <a:ext cx="4463220" cy="305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687" y="1397620"/>
            <a:ext cx="4495800" cy="25343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830" y="3331451"/>
            <a:ext cx="4298980" cy="2636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C515CB1A-DC7D-472D-9AD5-F9046AF02E73}"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7343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sp>
        <p:nvSpPr>
          <p:cNvPr id="6" name="Content Placeholder 5"/>
          <p:cNvSpPr>
            <a:spLocks noGrp="1"/>
          </p:cNvSpPr>
          <p:nvPr>
            <p:ph idx="1"/>
          </p:nvPr>
        </p:nvSpPr>
        <p:spPr>
          <a:xfrm>
            <a:off x="8118213" y="1453228"/>
            <a:ext cx="3037466" cy="4598655"/>
          </a:xfrm>
        </p:spPr>
        <p:txBody>
          <a:bodyPr>
            <a:normAutofit/>
          </a:bodyPr>
          <a:lstStyle/>
          <a:p>
            <a:pPr marL="0" indent="0">
              <a:buNone/>
            </a:pPr>
            <a:r>
              <a:rPr lang="en-US" altLang="zh-CN" sz="2000" dirty="0"/>
              <a:t>STAR </a:t>
            </a:r>
            <a:r>
              <a:rPr lang="zh-CN" altLang="en-US" sz="2000" dirty="0"/>
              <a:t>实验室基于谷歌地图的主路交通性能系统</a:t>
            </a:r>
            <a:endParaRPr lang="en-US" altLang="zh-CN" sz="2000" dirty="0"/>
          </a:p>
          <a:p>
            <a:pPr marL="0" indent="0">
              <a:buNone/>
            </a:pPr>
            <a:endParaRPr lang="en-US" sz="2000" dirty="0"/>
          </a:p>
          <a:p>
            <a:r>
              <a:rPr lang="zh-CN" altLang="en-US" sz="2000" dirty="0"/>
              <a:t>第一代</a:t>
            </a:r>
            <a:endParaRPr lang="en-US" sz="2000" dirty="0"/>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453228"/>
            <a:ext cx="7020933" cy="45986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A1D641F3-DE38-47DA-8CE9-575A04646EE9}"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4517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sp>
        <p:nvSpPr>
          <p:cNvPr id="41988" name="Rectangle 5"/>
          <p:cNvSpPr>
            <a:spLocks noChangeArrowheads="1"/>
          </p:cNvSpPr>
          <p:nvPr/>
        </p:nvSpPr>
        <p:spPr bwMode="auto">
          <a:xfrm>
            <a:off x="1097280" y="5981346"/>
            <a:ext cx="2380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dirty="0"/>
              <a:t>Source: </a:t>
            </a:r>
            <a:r>
              <a:rPr lang="en-US" altLang="en-US" sz="1200" dirty="0">
                <a:hlinkClick r:id="rId3"/>
              </a:rPr>
              <a:t>http://www.uwdrive.net/</a:t>
            </a:r>
            <a:r>
              <a:rPr lang="en-US" altLang="en-US" sz="1200" dirty="0"/>
              <a:t> </a:t>
            </a:r>
          </a:p>
        </p:txBody>
      </p:sp>
      <p:pic>
        <p:nvPicPr>
          <p:cNvPr id="41989"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2327" b="2965"/>
          <a:stretch/>
        </p:blipFill>
        <p:spPr bwMode="auto">
          <a:xfrm>
            <a:off x="1097280" y="1128228"/>
            <a:ext cx="10059958" cy="4853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6"/>
          <p:cNvSpPr>
            <a:spLocks noGrp="1"/>
          </p:cNvSpPr>
          <p:nvPr>
            <p:ph type="dt" sz="half" idx="10"/>
          </p:nvPr>
        </p:nvSpPr>
        <p:spPr/>
        <p:txBody>
          <a:bodyPr/>
          <a:lstStyle/>
          <a:p>
            <a:fld id="{94009845-F2B9-4197-84C6-668DF5C673AA}"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87688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solidFill>
                  <a:schemeClr val="tx1"/>
                </a:solidFill>
              </a:rPr>
              <a:t>交通数据的重要性</a:t>
            </a:r>
            <a:endParaRPr lang="en-US" dirty="0"/>
          </a:p>
        </p:txBody>
      </p:sp>
      <p:sp>
        <p:nvSpPr>
          <p:cNvPr id="3" name="Date Placeholder 2"/>
          <p:cNvSpPr>
            <a:spLocks noGrp="1"/>
          </p:cNvSpPr>
          <p:nvPr>
            <p:ph type="dt" sz="half" idx="10"/>
          </p:nvPr>
        </p:nvSpPr>
        <p:spPr/>
        <p:txBody>
          <a:bodyPr/>
          <a:lstStyle/>
          <a:p>
            <a:r>
              <a:rPr lang="en-US"/>
              <a:t>1/8/2020</a:t>
            </a:r>
            <a:endParaRPr lang="en-US" dirty="0"/>
          </a:p>
        </p:txBody>
      </p:sp>
      <p:sp>
        <p:nvSpPr>
          <p:cNvPr id="4" name="Footer Placeholder 3"/>
          <p:cNvSpPr>
            <a:spLocks noGrp="1"/>
          </p:cNvSpPr>
          <p:nvPr>
            <p:ph type="ftr" sz="quarter" idx="11"/>
          </p:nvPr>
        </p:nvSpPr>
        <p:spPr/>
        <p:txBody>
          <a:bodyPr/>
          <a:lstStyle/>
          <a:p>
            <a:r>
              <a:rPr lang="en-US"/>
              <a:t>Cee 412 / CET 522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Picture 5">
            <a:extLst>
              <a:ext uri="{FF2B5EF4-FFF2-40B4-BE49-F238E27FC236}">
                <a16:creationId xmlns:a16="http://schemas.microsoft.com/office/drawing/2014/main" id="{632E00FC-4B11-40E0-B8A1-F4472B5B8030}"/>
              </a:ext>
            </a:extLst>
          </p:cNvPr>
          <p:cNvPicPr>
            <a:picLocks noChangeAspect="1"/>
          </p:cNvPicPr>
          <p:nvPr/>
        </p:nvPicPr>
        <p:blipFill>
          <a:blip r:embed="rId3"/>
          <a:stretch>
            <a:fillRect/>
          </a:stretch>
        </p:blipFill>
        <p:spPr>
          <a:xfrm>
            <a:off x="5346699" y="1383384"/>
            <a:ext cx="6546681" cy="4858547"/>
          </a:xfrm>
          <a:prstGeom prst="rect">
            <a:avLst/>
          </a:prstGeom>
        </p:spPr>
      </p:pic>
      <p:sp>
        <p:nvSpPr>
          <p:cNvPr id="8" name="Content Placeholder 2"/>
          <p:cNvSpPr txBox="1">
            <a:spLocks/>
          </p:cNvSpPr>
          <p:nvPr/>
        </p:nvSpPr>
        <p:spPr>
          <a:xfrm>
            <a:off x="1097279" y="1878036"/>
            <a:ext cx="4539245" cy="382652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b="1" dirty="0"/>
              <a:t>人工智能</a:t>
            </a:r>
            <a:endParaRPr lang="en-US" altLang="zh-CN" b="1" dirty="0"/>
          </a:p>
          <a:p>
            <a:pPr marL="0" indent="0">
              <a:buNone/>
            </a:pPr>
            <a:r>
              <a:rPr lang="zh-CN" altLang="en-US" dirty="0"/>
              <a:t>交通平台</a:t>
            </a:r>
            <a:endParaRPr lang="en-US" altLang="zh-CN" dirty="0"/>
          </a:p>
          <a:p>
            <a:pPr>
              <a:buFont typeface="Wingdings" panose="05000000000000000000" pitchFamily="2" charset="2"/>
              <a:buChar char="§"/>
            </a:pPr>
            <a:r>
              <a:rPr lang="zh-CN" altLang="en-US" dirty="0"/>
              <a:t>手机</a:t>
            </a:r>
            <a:endParaRPr lang="en-US" altLang="zh-CN" dirty="0"/>
          </a:p>
          <a:p>
            <a:pPr>
              <a:buFont typeface="Wingdings" panose="05000000000000000000" pitchFamily="2" charset="2"/>
              <a:buChar char="§"/>
            </a:pPr>
            <a:r>
              <a:rPr lang="zh-CN" altLang="en-US" dirty="0"/>
              <a:t>处理</a:t>
            </a:r>
            <a:endParaRPr lang="en-US" altLang="zh-CN" dirty="0"/>
          </a:p>
          <a:p>
            <a:pPr>
              <a:buFont typeface="Wingdings" panose="05000000000000000000" pitchFamily="2" charset="2"/>
              <a:buChar char="§"/>
            </a:pPr>
            <a:r>
              <a:rPr lang="zh-CN" altLang="en-US" dirty="0"/>
              <a:t>输入数据至合适的</a:t>
            </a:r>
            <a:r>
              <a:rPr lang="en-US" altLang="zh-CN" dirty="0"/>
              <a:t>AI</a:t>
            </a:r>
            <a:r>
              <a:rPr lang="zh-CN" altLang="en-US" dirty="0"/>
              <a:t>模型</a:t>
            </a:r>
            <a:endParaRPr lang="en-US" altLang="zh-CN" dirty="0"/>
          </a:p>
          <a:p>
            <a:pPr>
              <a:buFont typeface="Wingdings" panose="05000000000000000000" pitchFamily="2" charset="2"/>
              <a:buChar char="§"/>
            </a:pPr>
            <a:r>
              <a:rPr lang="zh-CN" altLang="en-US" dirty="0"/>
              <a:t>可视化</a:t>
            </a:r>
            <a:endParaRPr lang="en-US" dirty="0"/>
          </a:p>
        </p:txBody>
      </p:sp>
    </p:spTree>
    <p:extLst>
      <p:ext uri="{BB962C8B-B14F-4D97-AF65-F5344CB8AC3E}">
        <p14:creationId xmlns:p14="http://schemas.microsoft.com/office/powerpoint/2010/main" val="392442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pic>
        <p:nvPicPr>
          <p:cNvPr id="44038"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834" b="4081"/>
          <a:stretch/>
        </p:blipFill>
        <p:spPr bwMode="auto">
          <a:xfrm>
            <a:off x="1097280" y="1182969"/>
            <a:ext cx="10058400" cy="4833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4B1C9687-599A-429A-A711-D32A890A89F4}"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178879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grpSp>
        <p:nvGrpSpPr>
          <p:cNvPr id="46084" name="Group 6"/>
          <p:cNvGrpSpPr>
            <a:grpSpLocks/>
          </p:cNvGrpSpPr>
          <p:nvPr/>
        </p:nvGrpSpPr>
        <p:grpSpPr bwMode="auto">
          <a:xfrm>
            <a:off x="2315419" y="1233934"/>
            <a:ext cx="8094564" cy="2278964"/>
            <a:chOff x="816" y="1248"/>
            <a:chExt cx="4486" cy="1263"/>
          </a:xfrm>
        </p:grpSpPr>
        <p:sp>
          <p:nvSpPr>
            <p:cNvPr id="46105" name="Rectangle 7"/>
            <p:cNvSpPr>
              <a:spLocks noChangeArrowheads="1"/>
            </p:cNvSpPr>
            <p:nvPr/>
          </p:nvSpPr>
          <p:spPr bwMode="auto">
            <a:xfrm>
              <a:off x="2261" y="1962"/>
              <a:ext cx="157" cy="1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06" name="Rectangle 8"/>
            <p:cNvSpPr>
              <a:spLocks noChangeArrowheads="1"/>
            </p:cNvSpPr>
            <p:nvPr/>
          </p:nvSpPr>
          <p:spPr bwMode="auto">
            <a:xfrm>
              <a:off x="1285" y="1962"/>
              <a:ext cx="156" cy="137"/>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07" name="Line 9"/>
            <p:cNvSpPr>
              <a:spLocks noChangeShapeType="1"/>
            </p:cNvSpPr>
            <p:nvPr/>
          </p:nvSpPr>
          <p:spPr bwMode="auto">
            <a:xfrm>
              <a:off x="3355" y="1893"/>
              <a:ext cx="0" cy="30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08" name="Group 10"/>
            <p:cNvGrpSpPr>
              <a:grpSpLocks/>
            </p:cNvGrpSpPr>
            <p:nvPr/>
          </p:nvGrpSpPr>
          <p:grpSpPr bwMode="auto">
            <a:xfrm rot="-5400000">
              <a:off x="2609" y="1860"/>
              <a:ext cx="126" cy="351"/>
              <a:chOff x="2523" y="2182"/>
              <a:chExt cx="149" cy="309"/>
            </a:xfrm>
          </p:grpSpPr>
          <p:sp>
            <p:nvSpPr>
              <p:cNvPr id="46179" name="AutoShape 11"/>
              <p:cNvSpPr>
                <a:spLocks noChangeArrowheads="1"/>
              </p:cNvSpPr>
              <p:nvPr/>
            </p:nvSpPr>
            <p:spPr bwMode="auto">
              <a:xfrm>
                <a:off x="2527" y="2182"/>
                <a:ext cx="145" cy="309"/>
              </a:xfrm>
              <a:prstGeom prst="roundRect">
                <a:avLst>
                  <a:gd name="adj" fmla="val 35861"/>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80" name="Rectangle 12"/>
              <p:cNvSpPr>
                <a:spLocks noChangeArrowheads="1"/>
              </p:cNvSpPr>
              <p:nvPr/>
            </p:nvSpPr>
            <p:spPr bwMode="auto">
              <a:xfrm>
                <a:off x="2523" y="2270"/>
                <a:ext cx="137" cy="145"/>
              </a:xfrm>
              <a:prstGeom prst="rect">
                <a:avLst/>
              </a:prstGeom>
              <a:solidFill>
                <a:schemeClr val="fo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81" name="Rectangle 13"/>
              <p:cNvSpPr>
                <a:spLocks noChangeArrowheads="1"/>
              </p:cNvSpPr>
              <p:nvPr/>
            </p:nvSpPr>
            <p:spPr bwMode="auto">
              <a:xfrm>
                <a:off x="2526" y="2300"/>
                <a:ext cx="137" cy="100"/>
              </a:xfrm>
              <a:prstGeom prst="rect">
                <a:avLst/>
              </a:prstGeom>
              <a:solidFill>
                <a:schemeClr val="fo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09" name="Group 14"/>
            <p:cNvGrpSpPr>
              <a:grpSpLocks/>
            </p:cNvGrpSpPr>
            <p:nvPr/>
          </p:nvGrpSpPr>
          <p:grpSpPr bwMode="auto">
            <a:xfrm rot="-5400000">
              <a:off x="2140" y="1860"/>
              <a:ext cx="126" cy="352"/>
              <a:chOff x="2523" y="2182"/>
              <a:chExt cx="149" cy="309"/>
            </a:xfrm>
          </p:grpSpPr>
          <p:sp>
            <p:nvSpPr>
              <p:cNvPr id="46176" name="AutoShape 15"/>
              <p:cNvSpPr>
                <a:spLocks noChangeArrowheads="1"/>
              </p:cNvSpPr>
              <p:nvPr/>
            </p:nvSpPr>
            <p:spPr bwMode="auto">
              <a:xfrm>
                <a:off x="2527" y="2182"/>
                <a:ext cx="145" cy="309"/>
              </a:xfrm>
              <a:prstGeom prst="roundRect">
                <a:avLst>
                  <a:gd name="adj" fmla="val 35861"/>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7" name="Rectangle 16"/>
              <p:cNvSpPr>
                <a:spLocks noChangeArrowheads="1"/>
              </p:cNvSpPr>
              <p:nvPr/>
            </p:nvSpPr>
            <p:spPr bwMode="auto">
              <a:xfrm>
                <a:off x="2523" y="2270"/>
                <a:ext cx="137" cy="145"/>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8" name="Rectangle 17"/>
              <p:cNvSpPr>
                <a:spLocks noChangeArrowheads="1"/>
              </p:cNvSpPr>
              <p:nvPr/>
            </p:nvSpPr>
            <p:spPr bwMode="auto">
              <a:xfrm>
                <a:off x="2526" y="2300"/>
                <a:ext cx="137" cy="100"/>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10" name="Group 18"/>
            <p:cNvGrpSpPr>
              <a:grpSpLocks/>
            </p:cNvGrpSpPr>
            <p:nvPr/>
          </p:nvGrpSpPr>
          <p:grpSpPr bwMode="auto">
            <a:xfrm rot="-5400000">
              <a:off x="1749" y="1861"/>
              <a:ext cx="126" cy="350"/>
              <a:chOff x="2523" y="2182"/>
              <a:chExt cx="149" cy="309"/>
            </a:xfrm>
          </p:grpSpPr>
          <p:sp>
            <p:nvSpPr>
              <p:cNvPr id="46173" name="AutoShape 19"/>
              <p:cNvSpPr>
                <a:spLocks noChangeArrowheads="1"/>
              </p:cNvSpPr>
              <p:nvPr/>
            </p:nvSpPr>
            <p:spPr bwMode="auto">
              <a:xfrm>
                <a:off x="2527" y="2182"/>
                <a:ext cx="145" cy="309"/>
              </a:xfrm>
              <a:prstGeom prst="roundRect">
                <a:avLst>
                  <a:gd name="adj" fmla="val 35861"/>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4" name="Rectangle 20"/>
              <p:cNvSpPr>
                <a:spLocks noChangeArrowheads="1"/>
              </p:cNvSpPr>
              <p:nvPr/>
            </p:nvSpPr>
            <p:spPr bwMode="auto">
              <a:xfrm>
                <a:off x="2523" y="2270"/>
                <a:ext cx="137" cy="145"/>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5" name="Rectangle 21"/>
              <p:cNvSpPr>
                <a:spLocks noChangeArrowheads="1"/>
              </p:cNvSpPr>
              <p:nvPr/>
            </p:nvSpPr>
            <p:spPr bwMode="auto">
              <a:xfrm>
                <a:off x="2526" y="2300"/>
                <a:ext cx="137" cy="100"/>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11" name="Group 22"/>
            <p:cNvGrpSpPr>
              <a:grpSpLocks/>
            </p:cNvGrpSpPr>
            <p:nvPr/>
          </p:nvGrpSpPr>
          <p:grpSpPr bwMode="auto">
            <a:xfrm rot="-5400000">
              <a:off x="1358" y="1860"/>
              <a:ext cx="126" cy="352"/>
              <a:chOff x="2523" y="2182"/>
              <a:chExt cx="149" cy="309"/>
            </a:xfrm>
          </p:grpSpPr>
          <p:sp>
            <p:nvSpPr>
              <p:cNvPr id="46170" name="AutoShape 23"/>
              <p:cNvSpPr>
                <a:spLocks noChangeArrowheads="1"/>
              </p:cNvSpPr>
              <p:nvPr/>
            </p:nvSpPr>
            <p:spPr bwMode="auto">
              <a:xfrm>
                <a:off x="2527" y="2182"/>
                <a:ext cx="145" cy="309"/>
              </a:xfrm>
              <a:prstGeom prst="roundRect">
                <a:avLst>
                  <a:gd name="adj" fmla="val 35861"/>
                </a:avLst>
              </a:prstGeom>
              <a:solidFill>
                <a:srgbClr val="0080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1" name="Rectangle 24"/>
              <p:cNvSpPr>
                <a:spLocks noChangeArrowheads="1"/>
              </p:cNvSpPr>
              <p:nvPr/>
            </p:nvSpPr>
            <p:spPr bwMode="auto">
              <a:xfrm>
                <a:off x="2523" y="2270"/>
                <a:ext cx="137" cy="145"/>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72" name="Rectangle 25"/>
              <p:cNvSpPr>
                <a:spLocks noChangeArrowheads="1"/>
              </p:cNvSpPr>
              <p:nvPr/>
            </p:nvSpPr>
            <p:spPr bwMode="auto">
              <a:xfrm>
                <a:off x="2526" y="2300"/>
                <a:ext cx="137" cy="100"/>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12" name="Group 26"/>
            <p:cNvGrpSpPr>
              <a:grpSpLocks/>
            </p:cNvGrpSpPr>
            <p:nvPr/>
          </p:nvGrpSpPr>
          <p:grpSpPr bwMode="auto">
            <a:xfrm rot="-5400000">
              <a:off x="968" y="1860"/>
              <a:ext cx="126" cy="351"/>
              <a:chOff x="2523" y="2182"/>
              <a:chExt cx="149" cy="309"/>
            </a:xfrm>
          </p:grpSpPr>
          <p:sp>
            <p:nvSpPr>
              <p:cNvPr id="46167" name="AutoShape 27"/>
              <p:cNvSpPr>
                <a:spLocks noChangeArrowheads="1"/>
              </p:cNvSpPr>
              <p:nvPr/>
            </p:nvSpPr>
            <p:spPr bwMode="auto">
              <a:xfrm>
                <a:off x="2527" y="2182"/>
                <a:ext cx="145" cy="309"/>
              </a:xfrm>
              <a:prstGeom prst="roundRect">
                <a:avLst>
                  <a:gd name="adj" fmla="val 35861"/>
                </a:avLst>
              </a:prstGeom>
              <a:solidFill>
                <a:srgbClr val="FF66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8" name="Rectangle 28"/>
              <p:cNvSpPr>
                <a:spLocks noChangeArrowheads="1"/>
              </p:cNvSpPr>
              <p:nvPr/>
            </p:nvSpPr>
            <p:spPr bwMode="auto">
              <a:xfrm>
                <a:off x="2523" y="2270"/>
                <a:ext cx="137" cy="14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9" name="Rectangle 29"/>
              <p:cNvSpPr>
                <a:spLocks noChangeArrowheads="1"/>
              </p:cNvSpPr>
              <p:nvPr/>
            </p:nvSpPr>
            <p:spPr bwMode="auto">
              <a:xfrm>
                <a:off x="2526" y="2300"/>
                <a:ext cx="137" cy="100"/>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sp>
          <p:nvSpPr>
            <p:cNvPr id="46113" name="Line 30"/>
            <p:cNvSpPr>
              <a:spLocks noChangeShapeType="1"/>
            </p:cNvSpPr>
            <p:nvPr/>
          </p:nvSpPr>
          <p:spPr bwMode="auto">
            <a:xfrm>
              <a:off x="816" y="2133"/>
              <a:ext cx="41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4" name="Line 31"/>
            <p:cNvSpPr>
              <a:spLocks noChangeShapeType="1"/>
            </p:cNvSpPr>
            <p:nvPr/>
          </p:nvSpPr>
          <p:spPr bwMode="auto">
            <a:xfrm>
              <a:off x="816" y="1928"/>
              <a:ext cx="414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15" name="Line 32"/>
            <p:cNvSpPr>
              <a:spLocks noChangeShapeType="1"/>
            </p:cNvSpPr>
            <p:nvPr/>
          </p:nvSpPr>
          <p:spPr bwMode="auto">
            <a:xfrm>
              <a:off x="816" y="1722"/>
              <a:ext cx="414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16" name="Line 33"/>
            <p:cNvSpPr>
              <a:spLocks noChangeShapeType="1"/>
            </p:cNvSpPr>
            <p:nvPr/>
          </p:nvSpPr>
          <p:spPr bwMode="auto">
            <a:xfrm>
              <a:off x="816" y="1517"/>
              <a:ext cx="41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17" name="Group 34"/>
            <p:cNvGrpSpPr>
              <a:grpSpLocks/>
            </p:cNvGrpSpPr>
            <p:nvPr/>
          </p:nvGrpSpPr>
          <p:grpSpPr bwMode="auto">
            <a:xfrm rot="-6652262">
              <a:off x="3078" y="1780"/>
              <a:ext cx="126" cy="351"/>
              <a:chOff x="2523" y="2182"/>
              <a:chExt cx="149" cy="309"/>
            </a:xfrm>
          </p:grpSpPr>
          <p:sp>
            <p:nvSpPr>
              <p:cNvPr id="46164" name="AutoShape 35"/>
              <p:cNvSpPr>
                <a:spLocks noChangeArrowheads="1"/>
              </p:cNvSpPr>
              <p:nvPr/>
            </p:nvSpPr>
            <p:spPr bwMode="auto">
              <a:xfrm>
                <a:off x="2527" y="2182"/>
                <a:ext cx="145" cy="309"/>
              </a:xfrm>
              <a:prstGeom prst="roundRect">
                <a:avLst>
                  <a:gd name="adj" fmla="val 35861"/>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5" name="Rectangle 36"/>
              <p:cNvSpPr>
                <a:spLocks noChangeArrowheads="1"/>
              </p:cNvSpPr>
              <p:nvPr/>
            </p:nvSpPr>
            <p:spPr bwMode="auto">
              <a:xfrm>
                <a:off x="2523" y="2270"/>
                <a:ext cx="137" cy="145"/>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6" name="Rectangle 37"/>
              <p:cNvSpPr>
                <a:spLocks noChangeArrowheads="1"/>
              </p:cNvSpPr>
              <p:nvPr/>
            </p:nvSpPr>
            <p:spPr bwMode="auto">
              <a:xfrm>
                <a:off x="2526" y="2300"/>
                <a:ext cx="137" cy="100"/>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sp>
          <p:nvSpPr>
            <p:cNvPr id="46118" name="Rectangle 38"/>
            <p:cNvSpPr>
              <a:spLocks noChangeArrowheads="1"/>
            </p:cNvSpPr>
            <p:nvPr/>
          </p:nvSpPr>
          <p:spPr bwMode="auto">
            <a:xfrm>
              <a:off x="2261" y="1758"/>
              <a:ext cx="157" cy="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nvGrpSpPr>
            <p:cNvPr id="46119" name="Group 39"/>
            <p:cNvGrpSpPr>
              <a:grpSpLocks/>
            </p:cNvGrpSpPr>
            <p:nvPr/>
          </p:nvGrpSpPr>
          <p:grpSpPr bwMode="auto">
            <a:xfrm rot="-5400000">
              <a:off x="1515" y="1437"/>
              <a:ext cx="126" cy="351"/>
              <a:chOff x="2523" y="2182"/>
              <a:chExt cx="149" cy="309"/>
            </a:xfrm>
          </p:grpSpPr>
          <p:sp>
            <p:nvSpPr>
              <p:cNvPr id="46161" name="AutoShape 40"/>
              <p:cNvSpPr>
                <a:spLocks noChangeArrowheads="1"/>
              </p:cNvSpPr>
              <p:nvPr/>
            </p:nvSpPr>
            <p:spPr bwMode="auto">
              <a:xfrm>
                <a:off x="2527" y="2182"/>
                <a:ext cx="145" cy="309"/>
              </a:xfrm>
              <a:prstGeom prst="roundRect">
                <a:avLst>
                  <a:gd name="adj" fmla="val 35861"/>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2" name="Rectangle 41"/>
              <p:cNvSpPr>
                <a:spLocks noChangeArrowheads="1"/>
              </p:cNvSpPr>
              <p:nvPr/>
            </p:nvSpPr>
            <p:spPr bwMode="auto">
              <a:xfrm>
                <a:off x="2523" y="2270"/>
                <a:ext cx="137" cy="145"/>
              </a:xfrm>
              <a:prstGeom prst="rect">
                <a:avLst/>
              </a:prstGeom>
              <a:solidFill>
                <a:schemeClr val="fo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3" name="Rectangle 42"/>
              <p:cNvSpPr>
                <a:spLocks noChangeArrowheads="1"/>
              </p:cNvSpPr>
              <p:nvPr/>
            </p:nvSpPr>
            <p:spPr bwMode="auto">
              <a:xfrm>
                <a:off x="2526" y="2300"/>
                <a:ext cx="137" cy="100"/>
              </a:xfrm>
              <a:prstGeom prst="rect">
                <a:avLst/>
              </a:prstGeom>
              <a:solidFill>
                <a:schemeClr val="fo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20" name="Group 43"/>
            <p:cNvGrpSpPr>
              <a:grpSpLocks/>
            </p:cNvGrpSpPr>
            <p:nvPr/>
          </p:nvGrpSpPr>
          <p:grpSpPr bwMode="auto">
            <a:xfrm rot="-5400000">
              <a:off x="2765" y="1657"/>
              <a:ext cx="126" cy="352"/>
              <a:chOff x="2523" y="2182"/>
              <a:chExt cx="149" cy="309"/>
            </a:xfrm>
          </p:grpSpPr>
          <p:sp>
            <p:nvSpPr>
              <p:cNvPr id="46158" name="AutoShape 44"/>
              <p:cNvSpPr>
                <a:spLocks noChangeArrowheads="1"/>
              </p:cNvSpPr>
              <p:nvPr/>
            </p:nvSpPr>
            <p:spPr bwMode="auto">
              <a:xfrm>
                <a:off x="2527" y="2182"/>
                <a:ext cx="145" cy="309"/>
              </a:xfrm>
              <a:prstGeom prst="roundRect">
                <a:avLst>
                  <a:gd name="adj" fmla="val 35861"/>
                </a:avLst>
              </a:prstGeom>
              <a:solidFill>
                <a:schemeClr va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9" name="Rectangle 45"/>
              <p:cNvSpPr>
                <a:spLocks noChangeArrowheads="1"/>
              </p:cNvSpPr>
              <p:nvPr/>
            </p:nvSpPr>
            <p:spPr bwMode="auto">
              <a:xfrm>
                <a:off x="2523" y="2270"/>
                <a:ext cx="137" cy="145"/>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60" name="Rectangle 46"/>
              <p:cNvSpPr>
                <a:spLocks noChangeArrowheads="1"/>
              </p:cNvSpPr>
              <p:nvPr/>
            </p:nvSpPr>
            <p:spPr bwMode="auto">
              <a:xfrm>
                <a:off x="2526" y="2300"/>
                <a:ext cx="137" cy="100"/>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21" name="Group 47"/>
            <p:cNvGrpSpPr>
              <a:grpSpLocks/>
            </p:cNvGrpSpPr>
            <p:nvPr/>
          </p:nvGrpSpPr>
          <p:grpSpPr bwMode="auto">
            <a:xfrm rot="-5400000">
              <a:off x="2531" y="1437"/>
              <a:ext cx="126" cy="351"/>
              <a:chOff x="2523" y="2182"/>
              <a:chExt cx="149" cy="309"/>
            </a:xfrm>
          </p:grpSpPr>
          <p:sp>
            <p:nvSpPr>
              <p:cNvPr id="46155" name="AutoShape 48"/>
              <p:cNvSpPr>
                <a:spLocks noChangeArrowheads="1"/>
              </p:cNvSpPr>
              <p:nvPr/>
            </p:nvSpPr>
            <p:spPr bwMode="auto">
              <a:xfrm>
                <a:off x="2527" y="2182"/>
                <a:ext cx="145" cy="309"/>
              </a:xfrm>
              <a:prstGeom prst="roundRect">
                <a:avLst>
                  <a:gd name="adj" fmla="val 35861"/>
                </a:avLst>
              </a:prstGeom>
              <a:solidFill>
                <a:srgbClr val="0080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6" name="Rectangle 49"/>
              <p:cNvSpPr>
                <a:spLocks noChangeArrowheads="1"/>
              </p:cNvSpPr>
              <p:nvPr/>
            </p:nvSpPr>
            <p:spPr bwMode="auto">
              <a:xfrm>
                <a:off x="2523" y="2270"/>
                <a:ext cx="137" cy="145"/>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7" name="Rectangle 50"/>
              <p:cNvSpPr>
                <a:spLocks noChangeArrowheads="1"/>
              </p:cNvSpPr>
              <p:nvPr/>
            </p:nvSpPr>
            <p:spPr bwMode="auto">
              <a:xfrm>
                <a:off x="2526" y="2300"/>
                <a:ext cx="137" cy="100"/>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22" name="Group 51"/>
            <p:cNvGrpSpPr>
              <a:grpSpLocks/>
            </p:cNvGrpSpPr>
            <p:nvPr/>
          </p:nvGrpSpPr>
          <p:grpSpPr bwMode="auto">
            <a:xfrm rot="-5400000">
              <a:off x="1905" y="1657"/>
              <a:ext cx="126" cy="352"/>
              <a:chOff x="2523" y="2182"/>
              <a:chExt cx="149" cy="309"/>
            </a:xfrm>
          </p:grpSpPr>
          <p:sp>
            <p:nvSpPr>
              <p:cNvPr id="46152" name="AutoShape 52"/>
              <p:cNvSpPr>
                <a:spLocks noChangeArrowheads="1"/>
              </p:cNvSpPr>
              <p:nvPr/>
            </p:nvSpPr>
            <p:spPr bwMode="auto">
              <a:xfrm>
                <a:off x="2527" y="2182"/>
                <a:ext cx="145" cy="309"/>
              </a:xfrm>
              <a:prstGeom prst="roundRect">
                <a:avLst>
                  <a:gd name="adj" fmla="val 35861"/>
                </a:avLst>
              </a:prstGeom>
              <a:solidFill>
                <a:srgbClr val="FFFF99"/>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3" name="Rectangle 53"/>
              <p:cNvSpPr>
                <a:spLocks noChangeArrowheads="1"/>
              </p:cNvSpPr>
              <p:nvPr/>
            </p:nvSpPr>
            <p:spPr bwMode="auto">
              <a:xfrm>
                <a:off x="2523" y="2270"/>
                <a:ext cx="137" cy="145"/>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4" name="Rectangle 54"/>
              <p:cNvSpPr>
                <a:spLocks noChangeArrowheads="1"/>
              </p:cNvSpPr>
              <p:nvPr/>
            </p:nvSpPr>
            <p:spPr bwMode="auto">
              <a:xfrm>
                <a:off x="2526" y="2300"/>
                <a:ext cx="137" cy="1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23" name="Group 55"/>
            <p:cNvGrpSpPr>
              <a:grpSpLocks/>
            </p:cNvGrpSpPr>
            <p:nvPr/>
          </p:nvGrpSpPr>
          <p:grpSpPr bwMode="auto">
            <a:xfrm rot="-5400000">
              <a:off x="1124" y="1655"/>
              <a:ext cx="125" cy="352"/>
              <a:chOff x="2523" y="2182"/>
              <a:chExt cx="149" cy="309"/>
            </a:xfrm>
          </p:grpSpPr>
          <p:sp>
            <p:nvSpPr>
              <p:cNvPr id="46149" name="AutoShape 56"/>
              <p:cNvSpPr>
                <a:spLocks noChangeArrowheads="1"/>
              </p:cNvSpPr>
              <p:nvPr/>
            </p:nvSpPr>
            <p:spPr bwMode="auto">
              <a:xfrm>
                <a:off x="2527" y="2182"/>
                <a:ext cx="145" cy="309"/>
              </a:xfrm>
              <a:prstGeom prst="roundRect">
                <a:avLst>
                  <a:gd name="adj" fmla="val 35861"/>
                </a:avLst>
              </a:prstGeom>
              <a:solidFill>
                <a:srgbClr val="6600FF"/>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0" name="Rectangle 57"/>
              <p:cNvSpPr>
                <a:spLocks noChangeArrowheads="1"/>
              </p:cNvSpPr>
              <p:nvPr/>
            </p:nvSpPr>
            <p:spPr bwMode="auto">
              <a:xfrm>
                <a:off x="2523" y="2270"/>
                <a:ext cx="137" cy="145"/>
              </a:xfrm>
              <a:prstGeom prst="rect">
                <a:avLst/>
              </a:prstGeom>
              <a:solidFill>
                <a:srgbClr val="6600FF"/>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51" name="Rectangle 58"/>
              <p:cNvSpPr>
                <a:spLocks noChangeArrowheads="1"/>
              </p:cNvSpPr>
              <p:nvPr/>
            </p:nvSpPr>
            <p:spPr bwMode="auto">
              <a:xfrm>
                <a:off x="2526" y="2300"/>
                <a:ext cx="137" cy="100"/>
              </a:xfrm>
              <a:prstGeom prst="rect">
                <a:avLst/>
              </a:prstGeom>
              <a:solidFill>
                <a:srgbClr val="6600FF"/>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sp>
          <p:nvSpPr>
            <p:cNvPr id="46124" name="Rectangle 59"/>
            <p:cNvSpPr>
              <a:spLocks noChangeArrowheads="1"/>
            </p:cNvSpPr>
            <p:nvPr/>
          </p:nvSpPr>
          <p:spPr bwMode="auto">
            <a:xfrm>
              <a:off x="2261" y="1550"/>
              <a:ext cx="157" cy="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25" name="Rectangle 60"/>
            <p:cNvSpPr>
              <a:spLocks noChangeArrowheads="1"/>
            </p:cNvSpPr>
            <p:nvPr/>
          </p:nvSpPr>
          <p:spPr bwMode="auto">
            <a:xfrm>
              <a:off x="4020" y="1962"/>
              <a:ext cx="156" cy="1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26" name="Rectangle 61"/>
            <p:cNvSpPr>
              <a:spLocks noChangeArrowheads="1"/>
            </p:cNvSpPr>
            <p:nvPr/>
          </p:nvSpPr>
          <p:spPr bwMode="auto">
            <a:xfrm>
              <a:off x="4020" y="1758"/>
              <a:ext cx="156" cy="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27" name="Rectangle 62"/>
            <p:cNvSpPr>
              <a:spLocks noChangeArrowheads="1"/>
            </p:cNvSpPr>
            <p:nvPr/>
          </p:nvSpPr>
          <p:spPr bwMode="auto">
            <a:xfrm>
              <a:off x="4020" y="1550"/>
              <a:ext cx="156" cy="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nvGrpSpPr>
            <p:cNvPr id="46128" name="Group 63"/>
            <p:cNvGrpSpPr>
              <a:grpSpLocks/>
            </p:cNvGrpSpPr>
            <p:nvPr/>
          </p:nvGrpSpPr>
          <p:grpSpPr bwMode="auto">
            <a:xfrm>
              <a:off x="3473" y="1962"/>
              <a:ext cx="156" cy="137"/>
              <a:chOff x="3600" y="2208"/>
              <a:chExt cx="192" cy="192"/>
            </a:xfrm>
          </p:grpSpPr>
          <p:sp>
            <p:nvSpPr>
              <p:cNvPr id="46146" name="Oval 64"/>
              <p:cNvSpPr>
                <a:spLocks noChangeArrowheads="1"/>
              </p:cNvSpPr>
              <p:nvPr/>
            </p:nvSpPr>
            <p:spPr bwMode="auto">
              <a:xfrm>
                <a:off x="3600" y="2208"/>
                <a:ext cx="192" cy="19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47" name="Line 65"/>
              <p:cNvSpPr>
                <a:spLocks noChangeShapeType="1"/>
              </p:cNvSpPr>
              <p:nvPr/>
            </p:nvSpPr>
            <p:spPr bwMode="auto">
              <a:xfrm flipH="1">
                <a:off x="3648" y="2256"/>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48" name="Line 66"/>
              <p:cNvSpPr>
                <a:spLocks noChangeShapeType="1"/>
              </p:cNvSpPr>
              <p:nvPr/>
            </p:nvSpPr>
            <p:spPr bwMode="auto">
              <a:xfrm flipH="1" flipV="1">
                <a:off x="3600" y="2256"/>
                <a:ext cx="144"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29" name="Group 67"/>
            <p:cNvGrpSpPr>
              <a:grpSpLocks/>
            </p:cNvGrpSpPr>
            <p:nvPr/>
          </p:nvGrpSpPr>
          <p:grpSpPr bwMode="auto">
            <a:xfrm rot="-5400000">
              <a:off x="3898" y="1643"/>
              <a:ext cx="126" cy="351"/>
              <a:chOff x="2523" y="2182"/>
              <a:chExt cx="149" cy="309"/>
            </a:xfrm>
          </p:grpSpPr>
          <p:sp>
            <p:nvSpPr>
              <p:cNvPr id="46143" name="AutoShape 68"/>
              <p:cNvSpPr>
                <a:spLocks noChangeArrowheads="1"/>
              </p:cNvSpPr>
              <p:nvPr/>
            </p:nvSpPr>
            <p:spPr bwMode="auto">
              <a:xfrm>
                <a:off x="2527" y="2182"/>
                <a:ext cx="145" cy="309"/>
              </a:xfrm>
              <a:prstGeom prst="roundRect">
                <a:avLst>
                  <a:gd name="adj" fmla="val 35861"/>
                </a:avLst>
              </a:prstGeom>
              <a:solidFill>
                <a:srgbClr val="0080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44" name="Rectangle 69"/>
              <p:cNvSpPr>
                <a:spLocks noChangeArrowheads="1"/>
              </p:cNvSpPr>
              <p:nvPr/>
            </p:nvSpPr>
            <p:spPr bwMode="auto">
              <a:xfrm>
                <a:off x="2523" y="2270"/>
                <a:ext cx="137" cy="145"/>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45" name="Rectangle 70"/>
              <p:cNvSpPr>
                <a:spLocks noChangeArrowheads="1"/>
              </p:cNvSpPr>
              <p:nvPr/>
            </p:nvSpPr>
            <p:spPr bwMode="auto">
              <a:xfrm>
                <a:off x="2526" y="2300"/>
                <a:ext cx="137" cy="100"/>
              </a:xfrm>
              <a:prstGeom prst="rect">
                <a:avLst/>
              </a:prstGeom>
              <a:solidFill>
                <a:srgbClr val="0080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grpSp>
          <p:nvGrpSpPr>
            <p:cNvPr id="46130" name="Group 71"/>
            <p:cNvGrpSpPr>
              <a:grpSpLocks/>
            </p:cNvGrpSpPr>
            <p:nvPr/>
          </p:nvGrpSpPr>
          <p:grpSpPr bwMode="auto">
            <a:xfrm rot="-5400000">
              <a:off x="4249" y="1437"/>
              <a:ext cx="126" cy="352"/>
              <a:chOff x="2523" y="2182"/>
              <a:chExt cx="149" cy="309"/>
            </a:xfrm>
          </p:grpSpPr>
          <p:sp>
            <p:nvSpPr>
              <p:cNvPr id="46140" name="AutoShape 72"/>
              <p:cNvSpPr>
                <a:spLocks noChangeArrowheads="1"/>
              </p:cNvSpPr>
              <p:nvPr/>
            </p:nvSpPr>
            <p:spPr bwMode="auto">
              <a:xfrm>
                <a:off x="2527" y="2182"/>
                <a:ext cx="145" cy="309"/>
              </a:xfrm>
              <a:prstGeom prst="roundRect">
                <a:avLst>
                  <a:gd name="adj" fmla="val 35861"/>
                </a:avLst>
              </a:prstGeom>
              <a:solidFill>
                <a:srgbClr val="FF660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41" name="Rectangle 73"/>
              <p:cNvSpPr>
                <a:spLocks noChangeArrowheads="1"/>
              </p:cNvSpPr>
              <p:nvPr/>
            </p:nvSpPr>
            <p:spPr bwMode="auto">
              <a:xfrm>
                <a:off x="2523" y="2270"/>
                <a:ext cx="137" cy="14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42" name="Rectangle 74"/>
              <p:cNvSpPr>
                <a:spLocks noChangeArrowheads="1"/>
              </p:cNvSpPr>
              <p:nvPr/>
            </p:nvSpPr>
            <p:spPr bwMode="auto">
              <a:xfrm>
                <a:off x="2526" y="2300"/>
                <a:ext cx="137" cy="100"/>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grpSp>
        <p:sp>
          <p:nvSpPr>
            <p:cNvPr id="46131" name="Line 75"/>
            <p:cNvSpPr>
              <a:spLocks noChangeShapeType="1"/>
            </p:cNvSpPr>
            <p:nvPr/>
          </p:nvSpPr>
          <p:spPr bwMode="auto">
            <a:xfrm>
              <a:off x="3545" y="2073"/>
              <a:ext cx="94"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2" name="Text Box 76"/>
            <p:cNvSpPr txBox="1">
              <a:spLocks noChangeArrowheads="1"/>
            </p:cNvSpPr>
            <p:nvPr/>
          </p:nvSpPr>
          <p:spPr bwMode="auto">
            <a:xfrm>
              <a:off x="3263" y="2190"/>
              <a:ext cx="55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1600" dirty="0">
                  <a:latin typeface="+mn-lt"/>
                </a:rPr>
                <a:t>车道阻塞</a:t>
              </a:r>
              <a:endParaRPr lang="en-US" altLang="en-US" sz="1600" dirty="0">
                <a:latin typeface="+mn-lt"/>
              </a:endParaRPr>
            </a:p>
          </p:txBody>
        </p:sp>
        <p:sp>
          <p:nvSpPr>
            <p:cNvPr id="46133" name="Text Box 77"/>
            <p:cNvSpPr txBox="1">
              <a:spLocks noChangeArrowheads="1"/>
            </p:cNvSpPr>
            <p:nvPr/>
          </p:nvSpPr>
          <p:spPr bwMode="auto">
            <a:xfrm>
              <a:off x="1983" y="1248"/>
              <a:ext cx="671"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1600" dirty="0">
                  <a:latin typeface="+mn-lt"/>
                </a:rPr>
                <a:t>上游检测站</a:t>
              </a:r>
              <a:endParaRPr lang="en-US" altLang="en-US" sz="1600" dirty="0">
                <a:latin typeface="+mn-lt"/>
              </a:endParaRPr>
            </a:p>
          </p:txBody>
        </p:sp>
        <p:sp>
          <p:nvSpPr>
            <p:cNvPr id="46134" name="Text Box 78"/>
            <p:cNvSpPr txBox="1">
              <a:spLocks noChangeArrowheads="1"/>
            </p:cNvSpPr>
            <p:nvPr/>
          </p:nvSpPr>
          <p:spPr bwMode="auto">
            <a:xfrm>
              <a:off x="3793" y="1278"/>
              <a:ext cx="84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1600" dirty="0">
                  <a:latin typeface="+mn-lt"/>
                </a:rPr>
                <a:t>下游检测站</a:t>
              </a:r>
              <a:endParaRPr lang="en-US" altLang="en-US" sz="1600" dirty="0">
                <a:latin typeface="+mn-lt"/>
              </a:endParaRPr>
            </a:p>
          </p:txBody>
        </p:sp>
        <p:sp>
          <p:nvSpPr>
            <p:cNvPr id="46135" name="Line 79"/>
            <p:cNvSpPr>
              <a:spLocks noChangeShapeType="1"/>
            </p:cNvSpPr>
            <p:nvPr/>
          </p:nvSpPr>
          <p:spPr bwMode="auto">
            <a:xfrm flipV="1">
              <a:off x="2322" y="1431"/>
              <a:ext cx="0" cy="77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36" name="Line 80"/>
            <p:cNvSpPr>
              <a:spLocks noChangeShapeType="1"/>
            </p:cNvSpPr>
            <p:nvPr/>
          </p:nvSpPr>
          <p:spPr bwMode="auto">
            <a:xfrm flipV="1">
              <a:off x="4110" y="1431"/>
              <a:ext cx="0" cy="77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37" name="Text Box 81"/>
            <p:cNvSpPr txBox="1">
              <a:spLocks noChangeArrowheads="1"/>
            </p:cNvSpPr>
            <p:nvPr/>
          </p:nvSpPr>
          <p:spPr bwMode="auto">
            <a:xfrm>
              <a:off x="816" y="2323"/>
              <a:ext cx="448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None/>
              </a:pPr>
              <a:r>
                <a:rPr lang="zh-CN" altLang="en-US" sz="1600" b="1" dirty="0">
                  <a:latin typeface="+mn-lt"/>
                </a:rPr>
                <a:t>车道阻塞导致的车辆排队</a:t>
              </a:r>
              <a:endParaRPr lang="en-US" altLang="en-US" sz="1600" b="1" dirty="0">
                <a:latin typeface="+mn-lt"/>
              </a:endParaRPr>
            </a:p>
          </p:txBody>
        </p:sp>
        <p:sp>
          <p:nvSpPr>
            <p:cNvPr id="46138" name="AutoShape 82"/>
            <p:cNvSpPr>
              <a:spLocks noChangeArrowheads="1"/>
            </p:cNvSpPr>
            <p:nvPr/>
          </p:nvSpPr>
          <p:spPr bwMode="auto">
            <a:xfrm>
              <a:off x="4486" y="1773"/>
              <a:ext cx="330" cy="86"/>
            </a:xfrm>
            <a:prstGeom prst="rightArrow">
              <a:avLst>
                <a:gd name="adj1" fmla="val 50000"/>
                <a:gd name="adj2" fmla="val 9593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46139" name="Text Box 83"/>
            <p:cNvSpPr txBox="1">
              <a:spLocks noChangeArrowheads="1"/>
            </p:cNvSpPr>
            <p:nvPr/>
          </p:nvSpPr>
          <p:spPr bwMode="auto">
            <a:xfrm>
              <a:off x="4298" y="1894"/>
              <a:ext cx="55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1600" dirty="0">
                  <a:latin typeface="+mn-lt"/>
                </a:rPr>
                <a:t>行驶方向</a:t>
              </a:r>
              <a:endParaRPr lang="en-US" altLang="en-US" sz="1600" dirty="0">
                <a:latin typeface="+mn-lt"/>
              </a:endParaRPr>
            </a:p>
          </p:txBody>
        </p:sp>
      </p:grpSp>
      <p:grpSp>
        <p:nvGrpSpPr>
          <p:cNvPr id="46085" name="Group 84"/>
          <p:cNvGrpSpPr>
            <a:grpSpLocks/>
          </p:cNvGrpSpPr>
          <p:nvPr/>
        </p:nvGrpSpPr>
        <p:grpSpPr bwMode="auto">
          <a:xfrm>
            <a:off x="2521156" y="3801605"/>
            <a:ext cx="7888828" cy="2404271"/>
            <a:chOff x="554" y="2718"/>
            <a:chExt cx="4678" cy="1364"/>
          </a:xfrm>
        </p:grpSpPr>
        <p:sp>
          <p:nvSpPr>
            <p:cNvPr id="46086" name="Line 85"/>
            <p:cNvSpPr>
              <a:spLocks noChangeShapeType="1"/>
            </p:cNvSpPr>
            <p:nvPr/>
          </p:nvSpPr>
          <p:spPr bwMode="auto">
            <a:xfrm>
              <a:off x="860" y="2755"/>
              <a:ext cx="1" cy="9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6087" name="Line 86"/>
            <p:cNvSpPr>
              <a:spLocks noChangeShapeType="1"/>
            </p:cNvSpPr>
            <p:nvPr/>
          </p:nvSpPr>
          <p:spPr bwMode="auto">
            <a:xfrm>
              <a:off x="864" y="3720"/>
              <a:ext cx="0" cy="16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6088" name="Text Box 87"/>
            <p:cNvSpPr txBox="1">
              <a:spLocks noChangeArrowheads="1"/>
            </p:cNvSpPr>
            <p:nvPr/>
          </p:nvSpPr>
          <p:spPr bwMode="auto">
            <a:xfrm>
              <a:off x="2108" y="3808"/>
              <a:ext cx="161"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zh-CN" sz="1600">
                  <a:solidFill>
                    <a:srgbClr val="000000"/>
                  </a:solidFill>
                  <a:latin typeface="+mn-lt"/>
                  <a:ea typeface="SimSun" panose="02010600030101010101" pitchFamily="2" charset="-122"/>
                </a:rPr>
                <a:t>T</a:t>
              </a:r>
              <a:r>
                <a:rPr lang="en-US" altLang="zh-CN" sz="1600" baseline="-25000">
                  <a:solidFill>
                    <a:srgbClr val="000000"/>
                  </a:solidFill>
                  <a:latin typeface="+mn-lt"/>
                  <a:ea typeface="SimSun" panose="02010600030101010101" pitchFamily="2" charset="-122"/>
                </a:rPr>
                <a:t>d</a:t>
              </a:r>
              <a:endParaRPr lang="en-US" altLang="en-US" sz="1600" baseline="-25000">
                <a:latin typeface="+mn-lt"/>
              </a:endParaRPr>
            </a:p>
          </p:txBody>
        </p:sp>
        <p:sp>
          <p:nvSpPr>
            <p:cNvPr id="46089" name="Line 88"/>
            <p:cNvSpPr>
              <a:spLocks noChangeShapeType="1"/>
            </p:cNvSpPr>
            <p:nvPr/>
          </p:nvSpPr>
          <p:spPr bwMode="auto">
            <a:xfrm flipH="1">
              <a:off x="848" y="3849"/>
              <a:ext cx="107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0" name="Line 89"/>
            <p:cNvSpPr>
              <a:spLocks noChangeShapeType="1"/>
            </p:cNvSpPr>
            <p:nvPr/>
          </p:nvSpPr>
          <p:spPr bwMode="auto">
            <a:xfrm>
              <a:off x="608" y="3689"/>
              <a:ext cx="45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1" name="Line 90"/>
            <p:cNvSpPr>
              <a:spLocks noChangeShapeType="1"/>
            </p:cNvSpPr>
            <p:nvPr/>
          </p:nvSpPr>
          <p:spPr bwMode="auto">
            <a:xfrm>
              <a:off x="3485" y="3422"/>
              <a:ext cx="1" cy="46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6092" name="Text Box 91"/>
            <p:cNvSpPr txBox="1">
              <a:spLocks noChangeArrowheads="1"/>
            </p:cNvSpPr>
            <p:nvPr/>
          </p:nvSpPr>
          <p:spPr bwMode="auto">
            <a:xfrm>
              <a:off x="4774" y="3716"/>
              <a:ext cx="45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1600" dirty="0">
                  <a:solidFill>
                    <a:srgbClr val="000000"/>
                  </a:solidFill>
                  <a:latin typeface="+mn-lt"/>
                  <a:ea typeface="SimSun" panose="02010600030101010101" pitchFamily="2" charset="-122"/>
                </a:rPr>
                <a:t>时间</a:t>
              </a:r>
              <a:endParaRPr lang="en-US" altLang="en-US" sz="1600" dirty="0">
                <a:latin typeface="+mn-lt"/>
              </a:endParaRPr>
            </a:p>
          </p:txBody>
        </p:sp>
        <p:sp>
          <p:nvSpPr>
            <p:cNvPr id="46093" name="Text Box 92"/>
            <p:cNvSpPr txBox="1">
              <a:spLocks noChangeArrowheads="1"/>
            </p:cNvSpPr>
            <p:nvPr/>
          </p:nvSpPr>
          <p:spPr bwMode="auto">
            <a:xfrm>
              <a:off x="2638" y="3504"/>
              <a:ext cx="38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1600">
                  <a:solidFill>
                    <a:srgbClr val="000000"/>
                  </a:solidFill>
                  <a:latin typeface="+mn-lt"/>
                  <a:ea typeface="SimSun" panose="02010600030101010101" pitchFamily="2" charset="-122"/>
                </a:rPr>
                <a:t>V</a:t>
              </a:r>
              <a:r>
                <a:rPr lang="en-US" altLang="zh-CN" sz="1600" baseline="-25000">
                  <a:solidFill>
                    <a:srgbClr val="000000"/>
                  </a:solidFill>
                  <a:latin typeface="+mn-lt"/>
                  <a:ea typeface="SimSun" panose="02010600030101010101" pitchFamily="2" charset="-122"/>
                </a:rPr>
                <a:t>3</a:t>
              </a:r>
              <a:endParaRPr lang="en-US" altLang="en-US" sz="1600">
                <a:latin typeface="+mn-lt"/>
              </a:endParaRPr>
            </a:p>
          </p:txBody>
        </p:sp>
        <p:sp>
          <p:nvSpPr>
            <p:cNvPr id="46094" name="Text Box 93"/>
            <p:cNvSpPr txBox="1">
              <a:spLocks noChangeArrowheads="1"/>
            </p:cNvSpPr>
            <p:nvPr/>
          </p:nvSpPr>
          <p:spPr bwMode="auto">
            <a:xfrm>
              <a:off x="3748" y="3192"/>
              <a:ext cx="4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1600">
                  <a:solidFill>
                    <a:srgbClr val="000000"/>
                  </a:solidFill>
                  <a:latin typeface="+mn-lt"/>
                  <a:ea typeface="SimSun" panose="02010600030101010101" pitchFamily="2" charset="-122"/>
                </a:rPr>
                <a:t>V</a:t>
              </a:r>
              <a:r>
                <a:rPr lang="en-US" altLang="zh-CN" sz="1600" baseline="-25000">
                  <a:solidFill>
                    <a:srgbClr val="000000"/>
                  </a:solidFill>
                  <a:latin typeface="+mn-lt"/>
                  <a:ea typeface="SimSun" panose="02010600030101010101" pitchFamily="2" charset="-122"/>
                </a:rPr>
                <a:t>1</a:t>
              </a:r>
              <a:endParaRPr lang="en-US" altLang="en-US" sz="1600">
                <a:latin typeface="+mn-lt"/>
              </a:endParaRPr>
            </a:p>
          </p:txBody>
        </p:sp>
        <p:sp>
          <p:nvSpPr>
            <p:cNvPr id="46095" name="Text Box 94"/>
            <p:cNvSpPr txBox="1">
              <a:spLocks noChangeArrowheads="1"/>
            </p:cNvSpPr>
            <p:nvPr/>
          </p:nvSpPr>
          <p:spPr bwMode="auto">
            <a:xfrm>
              <a:off x="2256" y="3072"/>
              <a:ext cx="38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1600">
                  <a:solidFill>
                    <a:srgbClr val="000000"/>
                  </a:solidFill>
                  <a:latin typeface="+mn-lt"/>
                  <a:ea typeface="SimSun" panose="02010600030101010101" pitchFamily="2" charset="-122"/>
                </a:rPr>
                <a:t>V</a:t>
              </a:r>
              <a:r>
                <a:rPr lang="en-US" altLang="zh-CN" sz="1600" baseline="-25000">
                  <a:solidFill>
                    <a:srgbClr val="000000"/>
                  </a:solidFill>
                  <a:latin typeface="+mn-lt"/>
                  <a:ea typeface="SimSun" panose="02010600030101010101" pitchFamily="2" charset="-122"/>
                </a:rPr>
                <a:t>2</a:t>
              </a:r>
              <a:endParaRPr lang="en-US" altLang="en-US" sz="1600">
                <a:latin typeface="+mn-lt"/>
              </a:endParaRPr>
            </a:p>
          </p:txBody>
        </p:sp>
        <p:sp>
          <p:nvSpPr>
            <p:cNvPr id="46096" name="Freeform 95" descr="Light upward diagonal"/>
            <p:cNvSpPr>
              <a:spLocks/>
            </p:cNvSpPr>
            <p:nvPr/>
          </p:nvSpPr>
          <p:spPr bwMode="auto">
            <a:xfrm>
              <a:off x="851" y="2862"/>
              <a:ext cx="3422" cy="819"/>
            </a:xfrm>
            <a:custGeom>
              <a:avLst/>
              <a:gdLst>
                <a:gd name="T0" fmla="*/ 0 w 2016"/>
                <a:gd name="T1" fmla="*/ 1 h 1440"/>
                <a:gd name="T2" fmla="*/ 16253400 w 2016"/>
                <a:gd name="T3" fmla="*/ 0 h 1440"/>
                <a:gd name="T4" fmla="*/ 12380297 w 2016"/>
                <a:gd name="T5" fmla="*/ 1 h 1440"/>
                <a:gd name="T6" fmla="*/ 0 w 2016"/>
                <a:gd name="T7" fmla="*/ 1 h 1440"/>
                <a:gd name="T8" fmla="*/ 0 60000 65536"/>
                <a:gd name="T9" fmla="*/ 0 60000 65536"/>
                <a:gd name="T10" fmla="*/ 0 60000 65536"/>
                <a:gd name="T11" fmla="*/ 0 60000 65536"/>
                <a:gd name="T12" fmla="*/ 0 w 2016"/>
                <a:gd name="T13" fmla="*/ 0 h 1440"/>
                <a:gd name="T14" fmla="*/ 2016 w 2016"/>
                <a:gd name="T15" fmla="*/ 1440 h 1440"/>
              </a:gdLst>
              <a:ahLst/>
              <a:cxnLst>
                <a:cxn ang="T8">
                  <a:pos x="T0" y="T1"/>
                </a:cxn>
                <a:cxn ang="T9">
                  <a:pos x="T2" y="T3"/>
                </a:cxn>
                <a:cxn ang="T10">
                  <a:pos x="T4" y="T5"/>
                </a:cxn>
                <a:cxn ang="T11">
                  <a:pos x="T6" y="T7"/>
                </a:cxn>
              </a:cxnLst>
              <a:rect l="T12" t="T13" r="T14" b="T15"/>
              <a:pathLst>
                <a:path w="2016" h="1440">
                  <a:moveTo>
                    <a:pt x="0" y="1440"/>
                  </a:moveTo>
                  <a:lnTo>
                    <a:pt x="2016" y="0"/>
                  </a:lnTo>
                  <a:lnTo>
                    <a:pt x="1536" y="1008"/>
                  </a:lnTo>
                  <a:lnTo>
                    <a:pt x="0" y="1440"/>
                  </a:lnTo>
                  <a:close/>
                </a:path>
              </a:pathLst>
            </a:custGeom>
            <a:pattFill prst="ltUpDiag">
              <a:fgClr>
                <a:srgbClr val="000000"/>
              </a:fgClr>
              <a:bgClr>
                <a:srgbClr val="FFFFFF"/>
              </a:bgClr>
            </a:pattFill>
            <a:ln w="12700">
              <a:solidFill>
                <a:srgbClr val="000000"/>
              </a:solidFill>
              <a:round/>
              <a:headEnd/>
              <a:tailEnd/>
            </a:ln>
          </p:spPr>
          <p:txBody>
            <a:bodyPr anchor="ctr"/>
            <a:lstStyle/>
            <a:p>
              <a:endParaRPr lang="en-US"/>
            </a:p>
          </p:txBody>
        </p:sp>
        <p:sp>
          <p:nvSpPr>
            <p:cNvPr id="46097" name="Text Box 96"/>
            <p:cNvSpPr txBox="1">
              <a:spLocks noChangeArrowheads="1"/>
            </p:cNvSpPr>
            <p:nvPr/>
          </p:nvSpPr>
          <p:spPr bwMode="auto">
            <a:xfrm rot="16200000">
              <a:off x="120" y="3152"/>
              <a:ext cx="107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1600" dirty="0">
                  <a:solidFill>
                    <a:srgbClr val="000000"/>
                  </a:solidFill>
                  <a:latin typeface="+mn-lt"/>
                  <a:ea typeface="SimSun" panose="02010600030101010101" pitchFamily="2" charset="-122"/>
                </a:rPr>
                <a:t>累积交通量</a:t>
              </a:r>
              <a:endParaRPr lang="en-US" altLang="en-US" sz="1600" dirty="0">
                <a:latin typeface="+mn-lt"/>
              </a:endParaRPr>
            </a:p>
          </p:txBody>
        </p:sp>
        <p:sp>
          <p:nvSpPr>
            <p:cNvPr id="46098" name="Line 97"/>
            <p:cNvSpPr>
              <a:spLocks noChangeShapeType="1"/>
            </p:cNvSpPr>
            <p:nvPr/>
          </p:nvSpPr>
          <p:spPr bwMode="auto">
            <a:xfrm>
              <a:off x="2407" y="3849"/>
              <a:ext cx="10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9" name="Text Box 98"/>
            <p:cNvSpPr txBox="1">
              <a:spLocks noChangeArrowheads="1"/>
            </p:cNvSpPr>
            <p:nvPr/>
          </p:nvSpPr>
          <p:spPr bwMode="auto">
            <a:xfrm>
              <a:off x="617" y="3986"/>
              <a:ext cx="442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None/>
              </a:pPr>
              <a:r>
                <a:rPr lang="zh-CN" altLang="en-US" sz="1600" b="1" dirty="0">
                  <a:latin typeface="+mn-lt"/>
                  <a:ea typeface="SimSun" panose="02010600030101010101" pitchFamily="2" charset="-122"/>
                </a:rPr>
                <a:t>事故诱因的行程延误排队图</a:t>
              </a:r>
              <a:endParaRPr lang="en-US" altLang="en-US" sz="1600" b="1" dirty="0">
                <a:latin typeface="+mn-lt"/>
              </a:endParaRPr>
            </a:p>
          </p:txBody>
        </p:sp>
        <p:sp>
          <p:nvSpPr>
            <p:cNvPr id="46100" name="Line 99"/>
            <p:cNvSpPr>
              <a:spLocks noChangeShapeType="1"/>
            </p:cNvSpPr>
            <p:nvPr/>
          </p:nvSpPr>
          <p:spPr bwMode="auto">
            <a:xfrm>
              <a:off x="4281" y="2862"/>
              <a:ext cx="0" cy="102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6101" name="Text Box 100"/>
            <p:cNvSpPr txBox="1">
              <a:spLocks noChangeArrowheads="1"/>
            </p:cNvSpPr>
            <p:nvPr/>
          </p:nvSpPr>
          <p:spPr bwMode="auto">
            <a:xfrm>
              <a:off x="3812" y="3808"/>
              <a:ext cx="161"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zh-CN" sz="1600">
                  <a:solidFill>
                    <a:srgbClr val="000000"/>
                  </a:solidFill>
                  <a:latin typeface="+mn-lt"/>
                  <a:ea typeface="SimSun" panose="02010600030101010101" pitchFamily="2" charset="-122"/>
                </a:rPr>
                <a:t>T</a:t>
              </a:r>
              <a:r>
                <a:rPr lang="en-US" altLang="zh-CN" sz="1600" baseline="-25000">
                  <a:solidFill>
                    <a:srgbClr val="000000"/>
                  </a:solidFill>
                  <a:latin typeface="+mn-lt"/>
                  <a:ea typeface="SimSun" panose="02010600030101010101" pitchFamily="2" charset="-122"/>
                </a:rPr>
                <a:t>r</a:t>
              </a:r>
              <a:endParaRPr lang="en-US" altLang="en-US" sz="1600" baseline="-25000">
                <a:latin typeface="+mn-lt"/>
              </a:endParaRPr>
            </a:p>
          </p:txBody>
        </p:sp>
        <p:sp>
          <p:nvSpPr>
            <p:cNvPr id="46102" name="Line 101"/>
            <p:cNvSpPr>
              <a:spLocks noChangeShapeType="1"/>
            </p:cNvSpPr>
            <p:nvPr/>
          </p:nvSpPr>
          <p:spPr bwMode="auto">
            <a:xfrm flipH="1">
              <a:off x="3497" y="3849"/>
              <a:ext cx="24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3" name="Line 102"/>
            <p:cNvSpPr>
              <a:spLocks noChangeShapeType="1"/>
            </p:cNvSpPr>
            <p:nvPr/>
          </p:nvSpPr>
          <p:spPr bwMode="auto">
            <a:xfrm flipV="1">
              <a:off x="4050" y="3849"/>
              <a:ext cx="24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4" name="Line 103"/>
            <p:cNvSpPr>
              <a:spLocks noChangeShapeType="1"/>
            </p:cNvSpPr>
            <p:nvPr/>
          </p:nvSpPr>
          <p:spPr bwMode="auto">
            <a:xfrm flipV="1">
              <a:off x="4272" y="2755"/>
              <a:ext cx="402" cy="1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Date Placeholder 4"/>
          <p:cNvSpPr>
            <a:spLocks noGrp="1"/>
          </p:cNvSpPr>
          <p:nvPr>
            <p:ph type="dt" sz="half" idx="10"/>
          </p:nvPr>
        </p:nvSpPr>
        <p:spPr/>
        <p:txBody>
          <a:bodyPr/>
          <a:lstStyle/>
          <a:p>
            <a:fld id="{B075E480-AA56-459C-9353-395B06FEAAD5}"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720583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noFill/>
        </p:spPr>
        <p:txBody>
          <a:bodyPr>
            <a:normAutofit/>
          </a:bodyPr>
          <a:lstStyle/>
          <a:p>
            <a:r>
              <a:rPr lang="zh-CN" altLang="en-US" dirty="0">
                <a:solidFill>
                  <a:schemeClr val="tx1"/>
                </a:solidFill>
              </a:rPr>
              <a:t>交通数据的重要性</a:t>
            </a:r>
            <a:endParaRPr lang="en-US" altLang="en-US" dirty="0">
              <a:solidFill>
                <a:schemeClr val="tx1"/>
              </a:solidFill>
            </a:endParaRPr>
          </a:p>
        </p:txBody>
      </p:sp>
      <p:sp>
        <p:nvSpPr>
          <p:cNvPr id="48132" name="Rectangle 6"/>
          <p:cNvSpPr>
            <a:spLocks noGrp="1" noChangeArrowheads="1"/>
          </p:cNvSpPr>
          <p:nvPr>
            <p:ph idx="4294967295"/>
          </p:nvPr>
        </p:nvSpPr>
        <p:spPr>
          <a:xfrm>
            <a:off x="1097280" y="5946368"/>
            <a:ext cx="8077200" cy="304800"/>
          </a:xfrm>
          <a:noFill/>
        </p:spPr>
        <p:txBody>
          <a:bodyPr/>
          <a:lstStyle/>
          <a:p>
            <a:pPr marL="0" lvl="1">
              <a:buFontTx/>
              <a:buNone/>
            </a:pPr>
            <a:r>
              <a:rPr lang="en-US" altLang="zh-CN" sz="1200" dirty="0">
                <a:ea typeface="SimSun" panose="02010600030101010101" pitchFamily="2" charset="-122"/>
              </a:rPr>
              <a:t>Image sources: </a:t>
            </a:r>
            <a:r>
              <a:rPr lang="en-US" altLang="zh-CN" sz="1200" dirty="0">
                <a:ea typeface="SimSun" panose="02010600030101010101" pitchFamily="2" charset="-122"/>
                <a:hlinkClick r:id="rId3"/>
              </a:rPr>
              <a:t>http://www.mtc.ca.gov/news/transactions/ta11-1204/vision.htm</a:t>
            </a:r>
            <a:r>
              <a:rPr lang="en-US" altLang="zh-CN" sz="1200" dirty="0">
                <a:ea typeface="SimSun" panose="02010600030101010101" pitchFamily="2" charset="-122"/>
              </a:rPr>
              <a:t> and WSDOT</a:t>
            </a:r>
          </a:p>
        </p:txBody>
      </p:sp>
      <p:pic>
        <p:nvPicPr>
          <p:cNvPr id="481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1316731"/>
            <a:ext cx="2762659" cy="4530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5465" y="1316731"/>
            <a:ext cx="6040215" cy="4530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4078628" y="3389534"/>
            <a:ext cx="818147" cy="385010"/>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8ECD5085-8FC5-45CF-AECC-440866A02B2E}"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238115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6"/>
          <p:cNvSpPr>
            <a:spLocks noGrp="1"/>
          </p:cNvSpPr>
          <p:nvPr>
            <p:ph type="title"/>
          </p:nvPr>
        </p:nvSpPr>
        <p:spPr/>
        <p:txBody>
          <a:bodyPr>
            <a:normAutofit/>
          </a:bodyPr>
          <a:lstStyle/>
          <a:p>
            <a:r>
              <a:rPr lang="zh-CN" altLang="en-US" dirty="0"/>
              <a:t>本节大纲</a:t>
            </a:r>
            <a:endParaRPr lang="en-US" altLang="en-US" dirty="0"/>
          </a:p>
        </p:txBody>
      </p:sp>
      <p:sp>
        <p:nvSpPr>
          <p:cNvPr id="2" name="Content Placeholder 1"/>
          <p:cNvSpPr>
            <a:spLocks noGrp="1"/>
          </p:cNvSpPr>
          <p:nvPr>
            <p:ph idx="1"/>
          </p:nvPr>
        </p:nvSpPr>
        <p:spPr/>
        <p:txBody>
          <a:bodyPr/>
          <a:lstStyle/>
          <a:p>
            <a:endParaRPr lang="en-US" dirty="0"/>
          </a:p>
          <a:p>
            <a:pPr>
              <a:lnSpc>
                <a:spcPct val="150000"/>
              </a:lnSpc>
            </a:pPr>
            <a:r>
              <a:rPr lang="zh-CN" altLang="en-US" dirty="0">
                <a:latin typeface="+mn-ea"/>
              </a:rPr>
              <a:t>为什么开设这门课程？</a:t>
            </a:r>
            <a:endParaRPr lang="en-US" altLang="zh-CN" dirty="0">
              <a:latin typeface="+mn-ea"/>
            </a:endParaRPr>
          </a:p>
          <a:p>
            <a:pPr>
              <a:lnSpc>
                <a:spcPct val="150000"/>
              </a:lnSpc>
            </a:pPr>
            <a:r>
              <a:rPr lang="zh-CN" altLang="en-US" dirty="0">
                <a:latin typeface="+mn-ea"/>
              </a:rPr>
              <a:t>本课程包括哪些内容？</a:t>
            </a:r>
            <a:endParaRPr lang="en-US" altLang="zh-CN" dirty="0">
              <a:latin typeface="+mn-ea"/>
            </a:endParaRPr>
          </a:p>
          <a:p>
            <a:pPr>
              <a:lnSpc>
                <a:spcPct val="150000"/>
              </a:lnSpc>
            </a:pPr>
            <a:r>
              <a:rPr lang="zh-CN" altLang="en-US" dirty="0">
                <a:latin typeface="+mn-ea"/>
              </a:rPr>
              <a:t>本课程是如何组织的？</a:t>
            </a:r>
            <a:endParaRPr lang="en-US" altLang="zh-CN" dirty="0">
              <a:latin typeface="+mn-ea"/>
            </a:endParaRPr>
          </a:p>
          <a:p>
            <a:endParaRPr lang="en-US" dirty="0"/>
          </a:p>
        </p:txBody>
      </p:sp>
      <p:sp>
        <p:nvSpPr>
          <p:cNvPr id="6" name="Date Placeholder 5"/>
          <p:cNvSpPr>
            <a:spLocks noGrp="1"/>
          </p:cNvSpPr>
          <p:nvPr>
            <p:ph type="dt" sz="half" idx="10"/>
          </p:nvPr>
        </p:nvSpPr>
        <p:spPr/>
        <p:txBody>
          <a:bodyPr/>
          <a:lstStyle/>
          <a:p>
            <a:fld id="{7397E90E-2B57-459A-9891-07DF99CB92B9}"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576482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130307" y="1311686"/>
            <a:ext cx="2173384" cy="1446288"/>
          </a:xfrm>
          <a:prstGeom prst="rect">
            <a:avLst/>
          </a:prstGeom>
        </p:spPr>
      </p:pic>
      <p:sp>
        <p:nvSpPr>
          <p:cNvPr id="13" name="Title 12"/>
          <p:cNvSpPr>
            <a:spLocks noGrp="1"/>
          </p:cNvSpPr>
          <p:nvPr>
            <p:ph type="title"/>
          </p:nvPr>
        </p:nvSpPr>
        <p:spPr/>
        <p:txBody>
          <a:bodyPr>
            <a:normAutofit/>
          </a:bodyPr>
          <a:lstStyle/>
          <a:p>
            <a:r>
              <a:rPr lang="zh-CN" altLang="en-US" dirty="0"/>
              <a:t>数据对于</a:t>
            </a:r>
            <a:r>
              <a:rPr lang="en-US" altLang="zh-CN" dirty="0"/>
              <a:t>ITS</a:t>
            </a:r>
            <a:r>
              <a:rPr lang="zh-CN" altLang="en-US" dirty="0"/>
              <a:t>的成功至关重要</a:t>
            </a:r>
            <a:endParaRPr lang="en-US" dirty="0"/>
          </a:p>
        </p:txBody>
      </p:sp>
      <p:pic>
        <p:nvPicPr>
          <p:cNvPr id="2" name="Picture 1"/>
          <p:cNvPicPr>
            <a:picLocks noChangeAspect="1"/>
          </p:cNvPicPr>
          <p:nvPr/>
        </p:nvPicPr>
        <p:blipFill>
          <a:blip r:embed="rId4"/>
          <a:stretch>
            <a:fillRect/>
          </a:stretch>
        </p:blipFill>
        <p:spPr>
          <a:xfrm>
            <a:off x="8612061" y="4633446"/>
            <a:ext cx="1227895" cy="1397911"/>
          </a:xfrm>
          <a:prstGeom prst="rect">
            <a:avLst/>
          </a:prstGeom>
        </p:spPr>
      </p:pic>
      <p:pic>
        <p:nvPicPr>
          <p:cNvPr id="4" name="Picture 3"/>
          <p:cNvPicPr>
            <a:picLocks noChangeAspect="1"/>
          </p:cNvPicPr>
          <p:nvPr/>
        </p:nvPicPr>
        <p:blipFill>
          <a:blip r:embed="rId5"/>
          <a:stretch>
            <a:fillRect/>
          </a:stretch>
        </p:blipFill>
        <p:spPr>
          <a:xfrm>
            <a:off x="8618797" y="3434781"/>
            <a:ext cx="2593686" cy="810527"/>
          </a:xfrm>
          <a:prstGeom prst="rect">
            <a:avLst/>
          </a:prstGeom>
        </p:spPr>
      </p:pic>
      <p:pic>
        <p:nvPicPr>
          <p:cNvPr id="5" name="Picture 4"/>
          <p:cNvPicPr>
            <a:picLocks noChangeAspect="1"/>
          </p:cNvPicPr>
          <p:nvPr/>
        </p:nvPicPr>
        <p:blipFill>
          <a:blip r:embed="rId6"/>
          <a:stretch>
            <a:fillRect/>
          </a:stretch>
        </p:blipFill>
        <p:spPr>
          <a:xfrm>
            <a:off x="7162005" y="1307086"/>
            <a:ext cx="1952215" cy="1889510"/>
          </a:xfrm>
          <a:prstGeom prst="rect">
            <a:avLst/>
          </a:prstGeom>
        </p:spPr>
      </p:pic>
      <p:pic>
        <p:nvPicPr>
          <p:cNvPr id="6" name="Picture 5"/>
          <p:cNvPicPr>
            <a:picLocks noChangeAspect="1"/>
          </p:cNvPicPr>
          <p:nvPr/>
        </p:nvPicPr>
        <p:blipFill>
          <a:blip r:embed="rId7"/>
          <a:stretch>
            <a:fillRect/>
          </a:stretch>
        </p:blipFill>
        <p:spPr>
          <a:xfrm>
            <a:off x="690352" y="1750386"/>
            <a:ext cx="2711570" cy="2163366"/>
          </a:xfrm>
          <a:prstGeom prst="rect">
            <a:avLst/>
          </a:prstGeom>
        </p:spPr>
      </p:pic>
      <p:pic>
        <p:nvPicPr>
          <p:cNvPr id="7" name="Picture 6"/>
          <p:cNvPicPr>
            <a:picLocks noChangeAspect="1"/>
          </p:cNvPicPr>
          <p:nvPr/>
        </p:nvPicPr>
        <p:blipFill>
          <a:blip r:embed="rId8"/>
          <a:stretch>
            <a:fillRect/>
          </a:stretch>
        </p:blipFill>
        <p:spPr>
          <a:xfrm>
            <a:off x="1518611" y="2222272"/>
            <a:ext cx="2079186" cy="915563"/>
          </a:xfrm>
          <a:prstGeom prst="rect">
            <a:avLst/>
          </a:prstGeom>
        </p:spPr>
      </p:pic>
      <p:pic>
        <p:nvPicPr>
          <p:cNvPr id="9" name="Picture 8"/>
          <p:cNvPicPr>
            <a:picLocks noChangeAspect="1"/>
          </p:cNvPicPr>
          <p:nvPr/>
        </p:nvPicPr>
        <p:blipFill>
          <a:blip r:embed="rId9"/>
          <a:stretch>
            <a:fillRect/>
          </a:stretch>
        </p:blipFill>
        <p:spPr>
          <a:xfrm>
            <a:off x="1135376" y="4163734"/>
            <a:ext cx="2466975" cy="1847850"/>
          </a:xfrm>
          <a:prstGeom prst="rect">
            <a:avLst/>
          </a:prstGeom>
        </p:spPr>
      </p:pic>
      <p:pic>
        <p:nvPicPr>
          <p:cNvPr id="10" name="Picture 9"/>
          <p:cNvPicPr>
            <a:picLocks noChangeAspect="1"/>
          </p:cNvPicPr>
          <p:nvPr/>
        </p:nvPicPr>
        <p:blipFill>
          <a:blip r:embed="rId10"/>
          <a:stretch>
            <a:fillRect/>
          </a:stretch>
        </p:blipFill>
        <p:spPr>
          <a:xfrm>
            <a:off x="4226161" y="4239846"/>
            <a:ext cx="3911951" cy="2032381"/>
          </a:xfrm>
          <a:prstGeom prst="rect">
            <a:avLst/>
          </a:prstGeom>
        </p:spPr>
      </p:pic>
      <p:sp>
        <p:nvSpPr>
          <p:cNvPr id="11" name="Quad Arrow 10"/>
          <p:cNvSpPr/>
          <p:nvPr/>
        </p:nvSpPr>
        <p:spPr>
          <a:xfrm>
            <a:off x="3904528" y="2834086"/>
            <a:ext cx="3505200" cy="1329648"/>
          </a:xfrm>
          <a:prstGeom prst="quadArrow">
            <a:avLst>
              <a:gd name="adj1" fmla="val 6711"/>
              <a:gd name="adj2" fmla="val 9238"/>
              <a:gd name="adj3" fmla="val 11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81" name="Rectangle 175"/>
          <p:cNvSpPr>
            <a:spLocks noChangeArrowheads="1"/>
          </p:cNvSpPr>
          <p:nvPr/>
        </p:nvSpPr>
        <p:spPr bwMode="auto">
          <a:xfrm>
            <a:off x="4495800" y="3206181"/>
            <a:ext cx="2416478" cy="533400"/>
          </a:xfrm>
          <a:prstGeom prst="rect">
            <a:avLst/>
          </a:prstGeom>
          <a:solidFill>
            <a:srgbClr val="FFFF99"/>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zh-CN" altLang="en-US" sz="2000" b="1" dirty="0">
                <a:latin typeface="+mn-lt"/>
              </a:rPr>
              <a:t>高质量数据</a:t>
            </a:r>
            <a:endParaRPr lang="en-US" altLang="en-US" sz="2000" b="1" dirty="0">
              <a:latin typeface="+mn-lt"/>
            </a:endParaRPr>
          </a:p>
        </p:txBody>
      </p:sp>
      <p:sp>
        <p:nvSpPr>
          <p:cNvPr id="14" name="Date Placeholder 13"/>
          <p:cNvSpPr>
            <a:spLocks noGrp="1"/>
          </p:cNvSpPr>
          <p:nvPr>
            <p:ph type="dt" sz="half" idx="10"/>
          </p:nvPr>
        </p:nvSpPr>
        <p:spPr/>
        <p:txBody>
          <a:bodyPr/>
          <a:lstStyle/>
          <a:p>
            <a:fld id="{0913ADC1-17B1-4C14-91C2-EF5ECCF3C964}" type="datetime1">
              <a:rPr lang="en-US" smtClean="0"/>
              <a:t>1/24/2021</a:t>
            </a:fld>
            <a:endParaRPr lang="en-US" dirty="0"/>
          </a:p>
        </p:txBody>
      </p:sp>
      <p:sp>
        <p:nvSpPr>
          <p:cNvPr id="15" name="Footer Placeholder 14"/>
          <p:cNvSpPr>
            <a:spLocks noGrp="1"/>
          </p:cNvSpPr>
          <p:nvPr>
            <p:ph type="ftr" sz="quarter" idx="11"/>
          </p:nvPr>
        </p:nvSpPr>
        <p:spPr/>
        <p:txBody>
          <a:bodyPr/>
          <a:lstStyle/>
          <a:p>
            <a:r>
              <a:rPr lang="en-US" dirty="0"/>
              <a:t>Transportation Big Data Analytics</a:t>
            </a:r>
          </a:p>
        </p:txBody>
      </p:sp>
      <p:sp>
        <p:nvSpPr>
          <p:cNvPr id="16" name="Slide Number Placeholder 15"/>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4203597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16"/>
          <p:cNvSpPr>
            <a:spLocks noChangeArrowheads="1"/>
          </p:cNvSpPr>
          <p:nvPr/>
        </p:nvSpPr>
        <p:spPr bwMode="auto">
          <a:xfrm>
            <a:off x="378996" y="3647495"/>
            <a:ext cx="7848600" cy="2568575"/>
          </a:xfrm>
          <a:prstGeom prst="rect">
            <a:avLst/>
          </a:prstGeom>
          <a:noFill/>
          <a:ln w="381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29" name="AutoShape 20"/>
          <p:cNvSpPr>
            <a:spLocks noChangeArrowheads="1"/>
          </p:cNvSpPr>
          <p:nvPr/>
        </p:nvSpPr>
        <p:spPr bwMode="auto">
          <a:xfrm>
            <a:off x="1655284" y="1969311"/>
            <a:ext cx="215900" cy="211138"/>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30" name="Text Box 22"/>
          <p:cNvSpPr txBox="1">
            <a:spLocks noChangeArrowheads="1"/>
          </p:cNvSpPr>
          <p:nvPr/>
        </p:nvSpPr>
        <p:spPr bwMode="auto">
          <a:xfrm>
            <a:off x="1450496" y="2655111"/>
            <a:ext cx="1371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a:latin typeface="+mn-lt"/>
              </a:rPr>
              <a:t>Data Archive</a:t>
            </a:r>
          </a:p>
        </p:txBody>
      </p:sp>
      <p:sp>
        <p:nvSpPr>
          <p:cNvPr id="52231" name="Text Box 23"/>
          <p:cNvSpPr txBox="1">
            <a:spLocks noChangeArrowheads="1"/>
          </p:cNvSpPr>
          <p:nvPr/>
        </p:nvSpPr>
        <p:spPr bwMode="auto">
          <a:xfrm>
            <a:off x="5124337" y="1481003"/>
            <a:ext cx="1658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dirty="0">
                <a:latin typeface="+mn-lt"/>
              </a:rPr>
              <a:t>数据服务器</a:t>
            </a:r>
            <a:endParaRPr lang="en-US" altLang="en-US" sz="1600" dirty="0">
              <a:latin typeface="+mn-lt"/>
            </a:endParaRPr>
          </a:p>
        </p:txBody>
      </p:sp>
      <p:sp>
        <p:nvSpPr>
          <p:cNvPr id="52232" name="Line 25"/>
          <p:cNvSpPr>
            <a:spLocks noChangeShapeType="1"/>
          </p:cNvSpPr>
          <p:nvPr/>
        </p:nvSpPr>
        <p:spPr bwMode="auto">
          <a:xfrm>
            <a:off x="2283935" y="2261411"/>
            <a:ext cx="1747837" cy="4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3" name="Line 26"/>
          <p:cNvSpPr>
            <a:spLocks noChangeShapeType="1"/>
          </p:cNvSpPr>
          <p:nvPr/>
        </p:nvSpPr>
        <p:spPr bwMode="auto">
          <a:xfrm flipH="1">
            <a:off x="4417596" y="3040623"/>
            <a:ext cx="0" cy="606871"/>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2234" name="AutoShape 27"/>
          <p:cNvSpPr>
            <a:spLocks noChangeArrowheads="1"/>
          </p:cNvSpPr>
          <p:nvPr/>
        </p:nvSpPr>
        <p:spPr bwMode="auto">
          <a:xfrm>
            <a:off x="1799746" y="2110599"/>
            <a:ext cx="215900" cy="20955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35" name="AutoShape 28"/>
          <p:cNvSpPr>
            <a:spLocks noChangeArrowheads="1"/>
          </p:cNvSpPr>
          <p:nvPr/>
        </p:nvSpPr>
        <p:spPr bwMode="auto">
          <a:xfrm>
            <a:off x="1944209" y="2250300"/>
            <a:ext cx="215900" cy="211137"/>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36" name="AutoShape 29"/>
          <p:cNvSpPr>
            <a:spLocks noChangeArrowheads="1"/>
          </p:cNvSpPr>
          <p:nvPr/>
        </p:nvSpPr>
        <p:spPr bwMode="auto">
          <a:xfrm>
            <a:off x="2088671" y="2391586"/>
            <a:ext cx="215900" cy="20955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37" name="Line 30"/>
          <p:cNvSpPr>
            <a:spLocks noChangeShapeType="1"/>
          </p:cNvSpPr>
          <p:nvPr/>
        </p:nvSpPr>
        <p:spPr bwMode="auto">
          <a:xfrm>
            <a:off x="1871185" y="2040749"/>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8" name="Line 31"/>
          <p:cNvSpPr>
            <a:spLocks noChangeShapeType="1"/>
          </p:cNvSpPr>
          <p:nvPr/>
        </p:nvSpPr>
        <p:spPr bwMode="auto">
          <a:xfrm>
            <a:off x="2304571" y="2461436"/>
            <a:ext cx="21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9" name="Line 32"/>
          <p:cNvSpPr>
            <a:spLocks noChangeShapeType="1"/>
          </p:cNvSpPr>
          <p:nvPr/>
        </p:nvSpPr>
        <p:spPr bwMode="auto">
          <a:xfrm>
            <a:off x="2088671" y="2040750"/>
            <a:ext cx="431800" cy="42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0" name="Line 33"/>
          <p:cNvSpPr>
            <a:spLocks noChangeShapeType="1"/>
          </p:cNvSpPr>
          <p:nvPr/>
        </p:nvSpPr>
        <p:spPr bwMode="auto">
          <a:xfrm>
            <a:off x="2160109" y="2320149"/>
            <a:ext cx="21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1" name="Line 34"/>
          <p:cNvSpPr>
            <a:spLocks noChangeShapeType="1"/>
          </p:cNvSpPr>
          <p:nvPr/>
        </p:nvSpPr>
        <p:spPr bwMode="auto">
          <a:xfrm>
            <a:off x="2015646" y="2180449"/>
            <a:ext cx="21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2" name="AutoShape 38"/>
          <p:cNvSpPr>
            <a:spLocks noChangeArrowheads="1"/>
          </p:cNvSpPr>
          <p:nvPr/>
        </p:nvSpPr>
        <p:spPr bwMode="auto">
          <a:xfrm>
            <a:off x="1221896" y="1969311"/>
            <a:ext cx="217488" cy="211138"/>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43" name="AutoShape 39"/>
          <p:cNvSpPr>
            <a:spLocks noChangeArrowheads="1"/>
          </p:cNvSpPr>
          <p:nvPr/>
        </p:nvSpPr>
        <p:spPr bwMode="auto">
          <a:xfrm>
            <a:off x="1366359" y="2110599"/>
            <a:ext cx="215900" cy="20955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44" name="AutoShape 40"/>
          <p:cNvSpPr>
            <a:spLocks noChangeArrowheads="1"/>
          </p:cNvSpPr>
          <p:nvPr/>
        </p:nvSpPr>
        <p:spPr bwMode="auto">
          <a:xfrm>
            <a:off x="1510821" y="2250300"/>
            <a:ext cx="215900" cy="211137"/>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45" name="AutoShape 41"/>
          <p:cNvSpPr>
            <a:spLocks noChangeArrowheads="1"/>
          </p:cNvSpPr>
          <p:nvPr/>
        </p:nvSpPr>
        <p:spPr bwMode="auto">
          <a:xfrm>
            <a:off x="1655284" y="2391586"/>
            <a:ext cx="215900" cy="20955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2246" name="Line 42"/>
          <p:cNvSpPr>
            <a:spLocks noChangeShapeType="1"/>
          </p:cNvSpPr>
          <p:nvPr/>
        </p:nvSpPr>
        <p:spPr bwMode="auto">
          <a:xfrm>
            <a:off x="1439384" y="2040749"/>
            <a:ext cx="21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7" name="Line 43"/>
          <p:cNvSpPr>
            <a:spLocks noChangeShapeType="1"/>
          </p:cNvSpPr>
          <p:nvPr/>
        </p:nvSpPr>
        <p:spPr bwMode="auto">
          <a:xfrm>
            <a:off x="1582260" y="2180449"/>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8" name="Line 44"/>
          <p:cNvSpPr>
            <a:spLocks noChangeShapeType="1"/>
          </p:cNvSpPr>
          <p:nvPr/>
        </p:nvSpPr>
        <p:spPr bwMode="auto">
          <a:xfrm>
            <a:off x="1726721" y="2320149"/>
            <a:ext cx="217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9" name="Line 45"/>
          <p:cNvSpPr>
            <a:spLocks noChangeShapeType="1"/>
          </p:cNvSpPr>
          <p:nvPr/>
        </p:nvSpPr>
        <p:spPr bwMode="auto">
          <a:xfrm>
            <a:off x="1871185" y="2461436"/>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0" name="Text Box 68"/>
          <p:cNvSpPr txBox="1">
            <a:spLocks noChangeArrowheads="1"/>
          </p:cNvSpPr>
          <p:nvPr/>
        </p:nvSpPr>
        <p:spPr bwMode="auto">
          <a:xfrm>
            <a:off x="3424779" y="3695127"/>
            <a:ext cx="1991251" cy="40011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None/>
            </a:pPr>
            <a:r>
              <a:rPr lang="zh-CN" altLang="en-US" sz="2000" b="1" dirty="0">
                <a:latin typeface="+mn-lt"/>
              </a:rPr>
              <a:t>交通检测控制器</a:t>
            </a:r>
            <a:endParaRPr lang="en-US" altLang="en-US" sz="2000" b="1" dirty="0">
              <a:latin typeface="+mn-lt"/>
            </a:endParaRPr>
          </a:p>
        </p:txBody>
      </p:sp>
      <p:sp>
        <p:nvSpPr>
          <p:cNvPr id="52251" name="Line 69"/>
          <p:cNvSpPr>
            <a:spLocks noChangeShapeType="1"/>
          </p:cNvSpPr>
          <p:nvPr/>
        </p:nvSpPr>
        <p:spPr bwMode="auto">
          <a:xfrm flipV="1">
            <a:off x="2058572" y="4180894"/>
            <a:ext cx="987425"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2" name="Line 70"/>
          <p:cNvSpPr>
            <a:spLocks noChangeShapeType="1"/>
          </p:cNvSpPr>
          <p:nvPr/>
        </p:nvSpPr>
        <p:spPr bwMode="auto">
          <a:xfrm flipV="1">
            <a:off x="3198396" y="4180894"/>
            <a:ext cx="6096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3" name="Line 71"/>
          <p:cNvSpPr>
            <a:spLocks noChangeShapeType="1"/>
          </p:cNvSpPr>
          <p:nvPr/>
        </p:nvSpPr>
        <p:spPr bwMode="auto">
          <a:xfrm flipH="1" flipV="1">
            <a:off x="4417596" y="4180894"/>
            <a:ext cx="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4" name="Line 72"/>
          <p:cNvSpPr>
            <a:spLocks noChangeShapeType="1"/>
          </p:cNvSpPr>
          <p:nvPr/>
        </p:nvSpPr>
        <p:spPr bwMode="auto">
          <a:xfrm flipH="1" flipV="1">
            <a:off x="5027197" y="4177915"/>
            <a:ext cx="533399" cy="68877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5" name="Line 73"/>
          <p:cNvSpPr>
            <a:spLocks noChangeShapeType="1"/>
          </p:cNvSpPr>
          <p:nvPr/>
        </p:nvSpPr>
        <p:spPr bwMode="auto">
          <a:xfrm flipH="1" flipV="1">
            <a:off x="5560596" y="4177915"/>
            <a:ext cx="924426" cy="68877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6" name="Line 74"/>
          <p:cNvSpPr>
            <a:spLocks noChangeShapeType="1"/>
          </p:cNvSpPr>
          <p:nvPr/>
        </p:nvSpPr>
        <p:spPr bwMode="auto">
          <a:xfrm flipH="1" flipV="1">
            <a:off x="6170196" y="4180894"/>
            <a:ext cx="1325479"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9" name="Text Box 119"/>
          <p:cNvSpPr txBox="1">
            <a:spLocks noChangeArrowheads="1"/>
          </p:cNvSpPr>
          <p:nvPr/>
        </p:nvSpPr>
        <p:spPr bwMode="auto">
          <a:xfrm>
            <a:off x="495193" y="5300321"/>
            <a:ext cx="989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latin typeface="+mn-lt"/>
              </a:rPr>
              <a:t>传感器</a:t>
            </a:r>
            <a:endParaRPr lang="en-US" altLang="en-US" sz="1800" dirty="0">
              <a:latin typeface="+mn-lt"/>
            </a:endParaRPr>
          </a:p>
        </p:txBody>
      </p:sp>
      <p:pic>
        <p:nvPicPr>
          <p:cNvPr id="52260" name="Picture 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295" y="5026477"/>
            <a:ext cx="1064145"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1" name="Picture 121"/>
          <p:cNvPicPr>
            <a:picLocks noChangeAspect="1" noChangeArrowheads="1"/>
          </p:cNvPicPr>
          <p:nvPr/>
        </p:nvPicPr>
        <p:blipFill rotWithShape="1">
          <a:blip r:embed="rId4">
            <a:extLst>
              <a:ext uri="{28A0092B-C50C-407E-A947-70E740481C1C}">
                <a14:useLocalDpi xmlns:a14="http://schemas.microsoft.com/office/drawing/2010/main" val="0"/>
              </a:ext>
            </a:extLst>
          </a:blip>
          <a:srcRect r="7776"/>
          <a:stretch/>
        </p:blipFill>
        <p:spPr bwMode="auto">
          <a:xfrm>
            <a:off x="6951455" y="5026477"/>
            <a:ext cx="1165633"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2" name="Picture 122"/>
          <p:cNvPicPr>
            <a:picLocks noChangeAspect="1" noChangeArrowheads="1"/>
          </p:cNvPicPr>
          <p:nvPr/>
        </p:nvPicPr>
        <p:blipFill rotWithShape="1">
          <a:blip r:embed="rId5">
            <a:extLst>
              <a:ext uri="{28A0092B-C50C-407E-A947-70E740481C1C}">
                <a14:useLocalDpi xmlns:a14="http://schemas.microsoft.com/office/drawing/2010/main" val="0"/>
              </a:ext>
            </a:extLst>
          </a:blip>
          <a:srcRect r="17863"/>
          <a:stretch/>
        </p:blipFill>
        <p:spPr bwMode="auto">
          <a:xfrm>
            <a:off x="1480103" y="5026477"/>
            <a:ext cx="1028184"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263"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456" y="5028815"/>
            <a:ext cx="1265333"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4"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9726" y="5028815"/>
            <a:ext cx="747713"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5" name="Picture 1"/>
          <p:cNvPicPr>
            <a:picLocks noChangeAspect="1"/>
          </p:cNvPicPr>
          <p:nvPr/>
        </p:nvPicPr>
        <p:blipFill>
          <a:blip r:embed="rId8" cstate="print">
            <a:extLst>
              <a:ext uri="{28A0092B-C50C-407E-A947-70E740481C1C}">
                <a14:useLocalDpi xmlns:a14="http://schemas.microsoft.com/office/drawing/2010/main" val="0"/>
              </a:ext>
            </a:extLst>
          </a:blip>
          <a:srcRect l="17999" r="6799"/>
          <a:stretch>
            <a:fillRect/>
          </a:stretch>
        </p:blipFill>
        <p:spPr bwMode="auto">
          <a:xfrm>
            <a:off x="5004671" y="5028815"/>
            <a:ext cx="1091173" cy="91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16"/>
          <p:cNvSpPr>
            <a:spLocks noChangeArrowheads="1"/>
          </p:cNvSpPr>
          <p:nvPr/>
        </p:nvSpPr>
        <p:spPr bwMode="auto">
          <a:xfrm>
            <a:off x="8368178" y="3647495"/>
            <a:ext cx="3476272" cy="2568575"/>
          </a:xfrm>
          <a:prstGeom prst="rect">
            <a:avLst/>
          </a:prstGeom>
          <a:noFill/>
          <a:ln w="381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latin typeface="+mn-lt"/>
            </a:endParaRPr>
          </a:p>
        </p:txBody>
      </p:sp>
      <p:sp>
        <p:nvSpPr>
          <p:cNvPr id="2" name="TextBox 1"/>
          <p:cNvSpPr txBox="1"/>
          <p:nvPr/>
        </p:nvSpPr>
        <p:spPr>
          <a:xfrm>
            <a:off x="8456196" y="3755185"/>
            <a:ext cx="3314700" cy="1477328"/>
          </a:xfrm>
          <a:prstGeom prst="rect">
            <a:avLst/>
          </a:prstGeom>
          <a:noFill/>
        </p:spPr>
        <p:txBody>
          <a:bodyPr wrap="square" rtlCol="0">
            <a:spAutoFit/>
          </a:bodyPr>
          <a:lstStyle/>
          <a:p>
            <a:r>
              <a:rPr lang="zh-CN" altLang="en-US" b="1" dirty="0"/>
              <a:t>非传统来源：</a:t>
            </a:r>
            <a:endParaRPr lang="en-US" b="1" dirty="0"/>
          </a:p>
          <a:p>
            <a:r>
              <a:rPr lang="zh-CN" altLang="en-US" dirty="0"/>
              <a:t>移动设备</a:t>
            </a:r>
          </a:p>
          <a:p>
            <a:r>
              <a:rPr lang="zh-CN" altLang="en-US" dirty="0"/>
              <a:t>商业数据公司</a:t>
            </a:r>
          </a:p>
          <a:p>
            <a:r>
              <a:rPr lang="zh-CN" altLang="en-US" dirty="0"/>
              <a:t>自我报告</a:t>
            </a:r>
          </a:p>
          <a:p>
            <a:r>
              <a:rPr lang="zh-CN" altLang="en-US" dirty="0"/>
              <a:t>遥感</a:t>
            </a:r>
            <a:endParaRPr lang="en-US" dirty="0"/>
          </a:p>
        </p:txBody>
      </p:sp>
      <p:sp>
        <p:nvSpPr>
          <p:cNvPr id="44" name="Line 26"/>
          <p:cNvSpPr>
            <a:spLocks noChangeShapeType="1"/>
          </p:cNvSpPr>
          <p:nvPr/>
        </p:nvSpPr>
        <p:spPr bwMode="auto">
          <a:xfrm>
            <a:off x="5381210" y="2791831"/>
            <a:ext cx="3011662" cy="855664"/>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1772" y="1409120"/>
            <a:ext cx="1174781" cy="1441449"/>
          </a:xfrm>
          <a:prstGeom prst="rect">
            <a:avLst/>
          </a:prstGeom>
        </p:spPr>
      </p:pic>
      <p:sp>
        <p:nvSpPr>
          <p:cNvPr id="45" name="Rectangle 16"/>
          <p:cNvSpPr>
            <a:spLocks noChangeArrowheads="1"/>
          </p:cNvSpPr>
          <p:nvPr/>
        </p:nvSpPr>
        <p:spPr bwMode="auto">
          <a:xfrm>
            <a:off x="8368178" y="934456"/>
            <a:ext cx="3476272" cy="2568575"/>
          </a:xfrm>
          <a:prstGeom prst="rect">
            <a:avLst/>
          </a:prstGeom>
          <a:noFill/>
          <a:ln w="381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latin typeface="+mn-lt"/>
            </a:endParaRPr>
          </a:p>
        </p:txBody>
      </p:sp>
      <p:sp>
        <p:nvSpPr>
          <p:cNvPr id="46" name="TextBox 45"/>
          <p:cNvSpPr txBox="1"/>
          <p:nvPr/>
        </p:nvSpPr>
        <p:spPr>
          <a:xfrm>
            <a:off x="8440321" y="1085064"/>
            <a:ext cx="3314700" cy="1477328"/>
          </a:xfrm>
          <a:prstGeom prst="rect">
            <a:avLst/>
          </a:prstGeom>
          <a:noFill/>
        </p:spPr>
        <p:txBody>
          <a:bodyPr wrap="square" rtlCol="0">
            <a:spAutoFit/>
          </a:bodyPr>
          <a:lstStyle/>
          <a:p>
            <a:r>
              <a:rPr lang="zh-CN" altLang="en-US" b="1" dirty="0"/>
              <a:t>传统来源</a:t>
            </a:r>
            <a:r>
              <a:rPr lang="en-US" b="1" dirty="0" err="1"/>
              <a:t>ources</a:t>
            </a:r>
            <a:endParaRPr lang="en-US" b="1" dirty="0"/>
          </a:p>
          <a:p>
            <a:r>
              <a:rPr lang="zh-CN" altLang="en-US" dirty="0"/>
              <a:t>人工手机</a:t>
            </a:r>
            <a:endParaRPr lang="en-US" altLang="zh-CN" dirty="0"/>
          </a:p>
          <a:p>
            <a:r>
              <a:rPr lang="zh-CN" altLang="en-US" dirty="0"/>
              <a:t>事故记录</a:t>
            </a:r>
            <a:endParaRPr lang="en-US" altLang="zh-CN" dirty="0"/>
          </a:p>
          <a:p>
            <a:r>
              <a:rPr lang="zh-CN" altLang="en-US" dirty="0"/>
              <a:t>施工数据</a:t>
            </a:r>
            <a:endParaRPr lang="en-US" altLang="zh-CN" dirty="0"/>
          </a:p>
          <a:p>
            <a:r>
              <a:rPr lang="en-US" dirty="0"/>
              <a:t>GIS </a:t>
            </a:r>
            <a:r>
              <a:rPr lang="zh-CN" altLang="en-US" dirty="0"/>
              <a:t>数据</a:t>
            </a:r>
            <a:endParaRPr lang="en-US" dirty="0"/>
          </a:p>
        </p:txBody>
      </p:sp>
      <p:sp>
        <p:nvSpPr>
          <p:cNvPr id="47" name="Line 26"/>
          <p:cNvSpPr>
            <a:spLocks noChangeShapeType="1"/>
          </p:cNvSpPr>
          <p:nvPr/>
        </p:nvSpPr>
        <p:spPr bwMode="auto">
          <a:xfrm>
            <a:off x="5543073" y="2258430"/>
            <a:ext cx="2825105" cy="1"/>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 name="Date Placeholder 6"/>
          <p:cNvSpPr>
            <a:spLocks noGrp="1"/>
          </p:cNvSpPr>
          <p:nvPr>
            <p:ph type="dt" sz="half" idx="10"/>
          </p:nvPr>
        </p:nvSpPr>
        <p:spPr/>
        <p:txBody>
          <a:bodyPr/>
          <a:lstStyle/>
          <a:p>
            <a:fld id="{973A33D6-87EC-4F4D-A993-900E571D41EB}"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31</a:t>
            </a:fld>
            <a:endParaRPr lang="en-US" dirty="0"/>
          </a:p>
        </p:txBody>
      </p:sp>
      <p:sp>
        <p:nvSpPr>
          <p:cNvPr id="12" name="Title 11"/>
          <p:cNvSpPr>
            <a:spLocks noGrp="1"/>
          </p:cNvSpPr>
          <p:nvPr>
            <p:ph type="title"/>
          </p:nvPr>
        </p:nvSpPr>
        <p:spPr/>
        <p:txBody>
          <a:bodyPr>
            <a:normAutofit/>
          </a:bodyPr>
          <a:lstStyle/>
          <a:p>
            <a:r>
              <a:rPr lang="zh-CN" altLang="en-US" dirty="0"/>
              <a:t>数据来自哪里？</a:t>
            </a:r>
            <a:endParaRPr lang="en-US" dirty="0"/>
          </a:p>
        </p:txBody>
      </p:sp>
    </p:spTree>
    <p:extLst>
      <p:ext uri="{BB962C8B-B14F-4D97-AF65-F5344CB8AC3E}">
        <p14:creationId xmlns:p14="http://schemas.microsoft.com/office/powerpoint/2010/main" val="4044210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0" name="Text Box 23"/>
          <p:cNvSpPr txBox="1">
            <a:spLocks noChangeArrowheads="1"/>
          </p:cNvSpPr>
          <p:nvPr/>
        </p:nvSpPr>
        <p:spPr bwMode="auto">
          <a:xfrm>
            <a:off x="1355467" y="6053564"/>
            <a:ext cx="22300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100" dirty="0">
                <a:solidFill>
                  <a:schemeClr val="tx1">
                    <a:lumMod val="75000"/>
                    <a:lumOff val="25000"/>
                  </a:schemeClr>
                </a:solidFill>
              </a:rPr>
              <a:t>Source: Christine Johnson, 2001</a:t>
            </a:r>
          </a:p>
        </p:txBody>
      </p:sp>
      <p:sp>
        <p:nvSpPr>
          <p:cNvPr id="5" name="Date Placeholder 4"/>
          <p:cNvSpPr>
            <a:spLocks noGrp="1"/>
          </p:cNvSpPr>
          <p:nvPr>
            <p:ph type="dt" sz="half" idx="10"/>
          </p:nvPr>
        </p:nvSpPr>
        <p:spPr/>
        <p:txBody>
          <a:bodyPr/>
          <a:lstStyle/>
          <a:p>
            <a:fld id="{8787FD23-3B91-467A-8542-3BA1E12EC9BA}"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32</a:t>
            </a:fld>
            <a:endParaRPr lang="en-US" dirty="0"/>
          </a:p>
        </p:txBody>
      </p:sp>
      <p:sp>
        <p:nvSpPr>
          <p:cNvPr id="8" name="Title 7"/>
          <p:cNvSpPr>
            <a:spLocks noGrp="1"/>
          </p:cNvSpPr>
          <p:nvPr>
            <p:ph type="title"/>
          </p:nvPr>
        </p:nvSpPr>
        <p:spPr>
          <a:xfrm>
            <a:off x="1097280" y="123091"/>
            <a:ext cx="10789920" cy="999718"/>
          </a:xfrm>
        </p:spPr>
        <p:txBody>
          <a:bodyPr>
            <a:noAutofit/>
          </a:bodyPr>
          <a:lstStyle/>
          <a:p>
            <a:r>
              <a:rPr lang="zh-CN" altLang="en-US" sz="4000" dirty="0"/>
              <a:t>我们什么时候会拥有完整的设备系统？</a:t>
            </a:r>
            <a:r>
              <a:rPr lang="en-US" sz="4000" dirty="0"/>
              <a:t>?</a:t>
            </a:r>
          </a:p>
        </p:txBody>
      </p:sp>
      <p:grpSp>
        <p:nvGrpSpPr>
          <p:cNvPr id="14" name="Group 13"/>
          <p:cNvGrpSpPr/>
          <p:nvPr/>
        </p:nvGrpSpPr>
        <p:grpSpPr>
          <a:xfrm>
            <a:off x="1770326" y="1349333"/>
            <a:ext cx="8991910" cy="4704231"/>
            <a:chOff x="1425511" y="1349333"/>
            <a:chExt cx="8991910" cy="4704231"/>
          </a:xfrm>
        </p:grpSpPr>
        <p:grpSp>
          <p:nvGrpSpPr>
            <p:cNvPr id="9" name="Group 8"/>
            <p:cNvGrpSpPr/>
            <p:nvPr/>
          </p:nvGrpSpPr>
          <p:grpSpPr>
            <a:xfrm>
              <a:off x="1425511" y="1349333"/>
              <a:ext cx="8991910" cy="4704231"/>
              <a:chOff x="2527356" y="1679753"/>
              <a:chExt cx="7025861" cy="4568649"/>
            </a:xfrm>
          </p:grpSpPr>
          <p:sp>
            <p:nvSpPr>
              <p:cNvPr id="54276" name="Rectangle 22"/>
              <p:cNvSpPr>
                <a:spLocks noChangeArrowheads="1"/>
              </p:cNvSpPr>
              <p:nvPr/>
            </p:nvSpPr>
            <p:spPr bwMode="auto">
              <a:xfrm>
                <a:off x="7342891" y="3760046"/>
                <a:ext cx="221032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mn-lt"/>
                  </a:rPr>
                  <a:t>1990 - 6% </a:t>
                </a:r>
                <a:r>
                  <a:rPr lang="zh-CN" altLang="en-US" sz="1800" dirty="0">
                    <a:latin typeface="+mn-lt"/>
                  </a:rPr>
                  <a:t>设备化</a:t>
                </a:r>
                <a:endParaRPr lang="en-US" altLang="zh-CN" sz="1800" dirty="0">
                  <a:latin typeface="+mn-lt"/>
                </a:endParaRPr>
              </a:p>
              <a:p>
                <a:pPr>
                  <a:spcBef>
                    <a:spcPct val="0"/>
                  </a:spcBef>
                  <a:buClrTx/>
                  <a:buSzTx/>
                  <a:buNone/>
                </a:pPr>
                <a:r>
                  <a:rPr lang="en-US" altLang="en-US" sz="1800" dirty="0">
                    <a:latin typeface="+mn-lt"/>
                  </a:rPr>
                  <a:t>1997 - 16% </a:t>
                </a:r>
                <a:r>
                  <a:rPr lang="zh-CN" altLang="en-US" sz="1800" dirty="0"/>
                  <a:t>设备化</a:t>
                </a:r>
                <a:endParaRPr lang="en-US" altLang="zh-CN" sz="1800" dirty="0"/>
              </a:p>
              <a:p>
                <a:pPr>
                  <a:spcBef>
                    <a:spcPct val="0"/>
                  </a:spcBef>
                  <a:buClrTx/>
                  <a:buSzTx/>
                  <a:buNone/>
                </a:pPr>
                <a:r>
                  <a:rPr lang="en-US" altLang="en-US" sz="1800" dirty="0">
                    <a:latin typeface="+mn-lt"/>
                  </a:rPr>
                  <a:t>1999 - 22% </a:t>
                </a:r>
                <a:r>
                  <a:rPr lang="zh-CN" altLang="en-US" sz="1800" dirty="0"/>
                  <a:t>设备化</a:t>
                </a:r>
                <a:endParaRPr lang="en-US" altLang="zh-CN" sz="1800" dirty="0"/>
              </a:p>
              <a:p>
                <a:pPr>
                  <a:spcBef>
                    <a:spcPct val="0"/>
                  </a:spcBef>
                  <a:buClrTx/>
                  <a:buSzTx/>
                  <a:buNone/>
                </a:pPr>
                <a:r>
                  <a:rPr lang="en-US" altLang="en-US" sz="1800" dirty="0">
                    <a:latin typeface="+mn-lt"/>
                  </a:rPr>
                  <a:t>2025 - 100% </a:t>
                </a:r>
                <a:r>
                  <a:rPr lang="zh-CN" altLang="en-US" sz="1800" dirty="0"/>
                  <a:t>设备化</a:t>
                </a:r>
                <a:r>
                  <a:rPr lang="en-US" altLang="zh-CN" sz="1800" dirty="0"/>
                  <a:t>?</a:t>
                </a:r>
              </a:p>
            </p:txBody>
          </p:sp>
          <p:sp>
            <p:nvSpPr>
              <p:cNvPr id="54278" name="Line 2"/>
              <p:cNvSpPr>
                <a:spLocks noChangeShapeType="1"/>
              </p:cNvSpPr>
              <p:nvPr/>
            </p:nvSpPr>
            <p:spPr bwMode="auto">
              <a:xfrm flipH="1">
                <a:off x="2935289" y="1679754"/>
                <a:ext cx="0" cy="41479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79" name="Line 3"/>
              <p:cNvSpPr>
                <a:spLocks noChangeShapeType="1"/>
              </p:cNvSpPr>
              <p:nvPr/>
            </p:nvSpPr>
            <p:spPr bwMode="auto">
              <a:xfrm>
                <a:off x="2935289" y="5827714"/>
                <a:ext cx="6544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81" name="AutoShape 8"/>
              <p:cNvSpPr>
                <a:spLocks noChangeArrowheads="1"/>
              </p:cNvSpPr>
              <p:nvPr/>
            </p:nvSpPr>
            <p:spPr bwMode="auto">
              <a:xfrm>
                <a:off x="4340227" y="4786168"/>
                <a:ext cx="506588" cy="556789"/>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4282" name="AutoShape 9"/>
              <p:cNvSpPr>
                <a:spLocks noChangeArrowheads="1"/>
              </p:cNvSpPr>
              <p:nvPr/>
            </p:nvSpPr>
            <p:spPr bwMode="auto">
              <a:xfrm>
                <a:off x="5564317" y="3653634"/>
                <a:ext cx="503109" cy="563561"/>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4283" name="AutoShape 10"/>
              <p:cNvSpPr>
                <a:spLocks noChangeArrowheads="1"/>
              </p:cNvSpPr>
              <p:nvPr/>
            </p:nvSpPr>
            <p:spPr bwMode="auto">
              <a:xfrm>
                <a:off x="6850765" y="2351477"/>
                <a:ext cx="492126" cy="541051"/>
              </a:xfrm>
              <a:prstGeom prst="downArrow">
                <a:avLst>
                  <a:gd name="adj1" fmla="val 50000"/>
                  <a:gd name="adj2" fmla="val 28940"/>
                </a:avLst>
              </a:prstGeom>
              <a:solidFill>
                <a:srgbClr val="FF66CC"/>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4284" name="Text Box 11"/>
              <p:cNvSpPr txBox="1">
                <a:spLocks noChangeArrowheads="1"/>
              </p:cNvSpPr>
              <p:nvPr/>
            </p:nvSpPr>
            <p:spPr bwMode="auto">
              <a:xfrm rot="19010323">
                <a:off x="5384579" y="4114364"/>
                <a:ext cx="1949893" cy="38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000" dirty="0">
                    <a:latin typeface="+mn-lt"/>
                  </a:rPr>
                  <a:t>ITS</a:t>
                </a:r>
                <a:r>
                  <a:rPr lang="zh-CN" altLang="en-US" sz="2000" dirty="0">
                    <a:latin typeface="+mn-lt"/>
                  </a:rPr>
                  <a:t>部署曲线</a:t>
                </a:r>
                <a:endParaRPr lang="en-US" altLang="en-US" sz="2000" dirty="0">
                  <a:latin typeface="+mn-lt"/>
                </a:endParaRPr>
              </a:p>
            </p:txBody>
          </p:sp>
          <p:sp>
            <p:nvSpPr>
              <p:cNvPr id="54285" name="Text Box 12"/>
              <p:cNvSpPr txBox="1">
                <a:spLocks noChangeArrowheads="1"/>
              </p:cNvSpPr>
              <p:nvPr/>
            </p:nvSpPr>
            <p:spPr bwMode="auto">
              <a:xfrm rot="16171533">
                <a:off x="790576" y="3566375"/>
                <a:ext cx="3786188" cy="31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None/>
                </a:pPr>
                <a:r>
                  <a:rPr lang="en-US" altLang="zh-CN" sz="2000" dirty="0">
                    <a:latin typeface="+mn-lt"/>
                  </a:rPr>
                  <a:t>ITS</a:t>
                </a:r>
                <a:r>
                  <a:rPr lang="zh-CN" altLang="en-US" sz="2000" dirty="0">
                    <a:latin typeface="+mn-lt"/>
                  </a:rPr>
                  <a:t>基础架构部署</a:t>
                </a:r>
                <a:endParaRPr lang="en-US" altLang="en-US" sz="2000" dirty="0">
                  <a:latin typeface="+mn-lt"/>
                </a:endParaRPr>
              </a:p>
            </p:txBody>
          </p:sp>
          <p:sp>
            <p:nvSpPr>
              <p:cNvPr id="54286" name="Text Box 13"/>
              <p:cNvSpPr txBox="1">
                <a:spLocks noChangeArrowheads="1"/>
              </p:cNvSpPr>
              <p:nvPr/>
            </p:nvSpPr>
            <p:spPr bwMode="auto">
              <a:xfrm>
                <a:off x="5646739" y="5878514"/>
                <a:ext cx="1257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latin typeface="+mn-lt"/>
                  </a:rPr>
                  <a:t>Time</a:t>
                </a:r>
              </a:p>
            </p:txBody>
          </p:sp>
          <p:sp>
            <p:nvSpPr>
              <p:cNvPr id="54287" name="Text Box 14"/>
              <p:cNvSpPr txBox="1">
                <a:spLocks noChangeArrowheads="1"/>
              </p:cNvSpPr>
              <p:nvPr/>
            </p:nvSpPr>
            <p:spPr bwMode="auto">
              <a:xfrm>
                <a:off x="3589339" y="4310838"/>
                <a:ext cx="2057400" cy="38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zh-CN" altLang="en-US" sz="2000" dirty="0">
                    <a:latin typeface="+mn-lt"/>
                  </a:rPr>
                  <a:t>我们现在在哪里</a:t>
                </a:r>
                <a:endParaRPr lang="en-US" altLang="en-US" sz="2000" dirty="0">
                  <a:latin typeface="+mn-lt"/>
                </a:endParaRPr>
              </a:p>
            </p:txBody>
          </p:sp>
          <p:sp>
            <p:nvSpPr>
              <p:cNvPr id="54288" name="Text Box 15"/>
              <p:cNvSpPr txBox="1">
                <a:spLocks noChangeArrowheads="1"/>
              </p:cNvSpPr>
              <p:nvPr/>
            </p:nvSpPr>
            <p:spPr bwMode="auto">
              <a:xfrm>
                <a:off x="4966981" y="2926560"/>
                <a:ext cx="1699331"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None/>
                </a:pPr>
                <a:r>
                  <a:rPr lang="zh-CN" altLang="en-US" sz="2000" dirty="0">
                    <a:latin typeface="+mn-lt"/>
                  </a:rPr>
                  <a:t>现在我们需要去的地方</a:t>
                </a:r>
                <a:endParaRPr lang="en-US" altLang="en-US" sz="2000" dirty="0">
                  <a:latin typeface="+mn-lt"/>
                </a:endParaRPr>
              </a:p>
            </p:txBody>
          </p:sp>
          <p:sp>
            <p:nvSpPr>
              <p:cNvPr id="54289" name="Text Box 16"/>
              <p:cNvSpPr txBox="1">
                <a:spLocks noChangeArrowheads="1"/>
              </p:cNvSpPr>
              <p:nvPr/>
            </p:nvSpPr>
            <p:spPr bwMode="auto">
              <a:xfrm>
                <a:off x="6141430" y="1679753"/>
                <a:ext cx="191079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None/>
                </a:pPr>
                <a:r>
                  <a:rPr lang="zh-CN" altLang="en-US" sz="2000" dirty="0">
                    <a:latin typeface="+mn-lt"/>
                  </a:rPr>
                  <a:t>未来我们需要去的地方</a:t>
                </a:r>
                <a:endParaRPr lang="en-US" altLang="en-US" sz="2000" dirty="0">
                  <a:latin typeface="+mn-lt"/>
                </a:endParaRPr>
              </a:p>
            </p:txBody>
          </p:sp>
        </p:grpSp>
        <p:sp>
          <p:nvSpPr>
            <p:cNvPr id="13" name="Freeform 12"/>
            <p:cNvSpPr/>
            <p:nvPr/>
          </p:nvSpPr>
          <p:spPr>
            <a:xfrm>
              <a:off x="1949116" y="2045368"/>
              <a:ext cx="8037095" cy="3549316"/>
            </a:xfrm>
            <a:custGeom>
              <a:avLst/>
              <a:gdLst>
                <a:gd name="connsiteX0" fmla="*/ 0 w 8037095"/>
                <a:gd name="connsiteY0" fmla="*/ 3549316 h 3549316"/>
                <a:gd name="connsiteX1" fmla="*/ 2779295 w 8037095"/>
                <a:gd name="connsiteY1" fmla="*/ 2959769 h 3549316"/>
                <a:gd name="connsiteX2" fmla="*/ 5546558 w 8037095"/>
                <a:gd name="connsiteY2" fmla="*/ 673769 h 3549316"/>
                <a:gd name="connsiteX3" fmla="*/ 8037095 w 8037095"/>
                <a:gd name="connsiteY3" fmla="*/ 0 h 3549316"/>
              </a:gdLst>
              <a:ahLst/>
              <a:cxnLst>
                <a:cxn ang="0">
                  <a:pos x="connsiteX0" y="connsiteY0"/>
                </a:cxn>
                <a:cxn ang="0">
                  <a:pos x="connsiteX1" y="connsiteY1"/>
                </a:cxn>
                <a:cxn ang="0">
                  <a:pos x="connsiteX2" y="connsiteY2"/>
                </a:cxn>
                <a:cxn ang="0">
                  <a:pos x="connsiteX3" y="connsiteY3"/>
                </a:cxn>
              </a:cxnLst>
              <a:rect l="l" t="t" r="r" b="b"/>
              <a:pathLst>
                <a:path w="8037095" h="3549316">
                  <a:moveTo>
                    <a:pt x="0" y="3549316"/>
                  </a:moveTo>
                  <a:cubicBezTo>
                    <a:pt x="927434" y="3494171"/>
                    <a:pt x="1854869" y="3439027"/>
                    <a:pt x="2779295" y="2959769"/>
                  </a:cubicBezTo>
                  <a:cubicBezTo>
                    <a:pt x="3703721" y="2480511"/>
                    <a:pt x="4670258" y="1167064"/>
                    <a:pt x="5546558" y="673769"/>
                  </a:cubicBezTo>
                  <a:cubicBezTo>
                    <a:pt x="6422858" y="180474"/>
                    <a:pt x="7229976" y="90237"/>
                    <a:pt x="8037095" y="0"/>
                  </a:cubicBezTo>
                </a:path>
              </a:pathLst>
            </a:cu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p:cNvSpPr/>
          <p:nvPr/>
        </p:nvSpPr>
        <p:spPr>
          <a:xfrm>
            <a:off x="-713655" y="456684"/>
            <a:ext cx="474810" cy="369332"/>
          </a:xfrm>
          <a:prstGeom prst="rect">
            <a:avLst/>
          </a:prstGeom>
        </p:spPr>
        <p:txBody>
          <a:bodyPr wrap="none">
            <a:spAutoFit/>
          </a:bodyPr>
          <a:lstStyle/>
          <a:p>
            <a:r>
              <a:rPr lang="zh-CN" altLang="en-US" dirty="0"/>
              <a:t>ue </a:t>
            </a:r>
          </a:p>
        </p:txBody>
      </p:sp>
    </p:spTree>
    <p:extLst>
      <p:ext uri="{BB962C8B-B14F-4D97-AF65-F5344CB8AC3E}">
        <p14:creationId xmlns:p14="http://schemas.microsoft.com/office/powerpoint/2010/main" val="1146282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Text Box 37"/>
          <p:cNvSpPr txBox="1">
            <a:spLocks noChangeArrowheads="1"/>
          </p:cNvSpPr>
          <p:nvPr/>
        </p:nvSpPr>
        <p:spPr bwMode="auto">
          <a:xfrm>
            <a:off x="1097280" y="5222485"/>
            <a:ext cx="792480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None/>
            </a:pPr>
            <a:r>
              <a:rPr lang="zh-CN" altLang="en-US" dirty="0">
                <a:latin typeface="+mn-lt"/>
              </a:rPr>
              <a:t>政府和社会资本合作：</a:t>
            </a:r>
            <a:endParaRPr lang="en-US" altLang="en-US" dirty="0">
              <a:latin typeface="+mn-lt"/>
            </a:endParaRPr>
          </a:p>
          <a:p>
            <a:pPr eaLnBrk="1" hangingPunct="1">
              <a:lnSpc>
                <a:spcPct val="50000"/>
              </a:lnSpc>
              <a:spcBef>
                <a:spcPct val="50000"/>
              </a:spcBef>
              <a:buClrTx/>
              <a:buSzTx/>
              <a:buFontTx/>
              <a:buNone/>
            </a:pPr>
            <a:r>
              <a:rPr lang="zh-CN" altLang="en-US" sz="1800" dirty="0">
                <a:latin typeface="+mn-lt"/>
              </a:rPr>
              <a:t>共担风险       共享利益        共同贡献</a:t>
            </a:r>
            <a:endParaRPr lang="en-US" altLang="en-US" sz="1800" dirty="0">
              <a:latin typeface="+mn-lt"/>
            </a:endParaRPr>
          </a:p>
        </p:txBody>
      </p:sp>
      <p:grpSp>
        <p:nvGrpSpPr>
          <p:cNvPr id="9" name="Group 8"/>
          <p:cNvGrpSpPr/>
          <p:nvPr/>
        </p:nvGrpSpPr>
        <p:grpSpPr>
          <a:xfrm>
            <a:off x="1097280" y="1401316"/>
            <a:ext cx="9520844" cy="3589506"/>
            <a:chOff x="1097280" y="1543699"/>
            <a:chExt cx="9520844" cy="3589506"/>
          </a:xfrm>
        </p:grpSpPr>
        <p:sp>
          <p:nvSpPr>
            <p:cNvPr id="56323" name="Text Box 36"/>
            <p:cNvSpPr txBox="1">
              <a:spLocks noChangeArrowheads="1"/>
            </p:cNvSpPr>
            <p:nvPr/>
          </p:nvSpPr>
          <p:spPr bwMode="auto">
            <a:xfrm>
              <a:off x="6198524" y="1543699"/>
              <a:ext cx="441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None/>
              </a:pPr>
              <a:r>
                <a:rPr lang="zh-CN" altLang="en-US" sz="2000" b="1" dirty="0">
                  <a:latin typeface="+mn-lt"/>
                </a:rPr>
                <a:t>到全国范围的数据网络</a:t>
              </a:r>
              <a:endParaRPr lang="en-US" altLang="en-US" sz="2000" b="1" dirty="0">
                <a:latin typeface="+mn-lt"/>
              </a:endParaRPr>
            </a:p>
          </p:txBody>
        </p:sp>
        <p:sp>
          <p:nvSpPr>
            <p:cNvPr id="56324" name="Text Box 17"/>
            <p:cNvSpPr txBox="1">
              <a:spLocks noChangeArrowheads="1"/>
            </p:cNvSpPr>
            <p:nvPr/>
          </p:nvSpPr>
          <p:spPr bwMode="auto">
            <a:xfrm>
              <a:off x="1097280" y="1546498"/>
              <a:ext cx="3094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None/>
              </a:pPr>
              <a:r>
                <a:rPr lang="zh-CN" altLang="en-US" sz="2000" b="1" dirty="0">
                  <a:latin typeface="+mn-lt"/>
                </a:rPr>
                <a:t>来自数据点</a:t>
              </a:r>
              <a:endParaRPr lang="en-US" altLang="en-US" sz="2000" b="1" dirty="0">
                <a:latin typeface="+mn-lt"/>
              </a:endParaRPr>
            </a:p>
          </p:txBody>
        </p:sp>
        <p:grpSp>
          <p:nvGrpSpPr>
            <p:cNvPr id="56325" name="Group 58"/>
            <p:cNvGrpSpPr>
              <a:grpSpLocks/>
            </p:cNvGrpSpPr>
            <p:nvPr/>
          </p:nvGrpSpPr>
          <p:grpSpPr bwMode="auto">
            <a:xfrm>
              <a:off x="6198524" y="2206952"/>
              <a:ext cx="4233672" cy="2926253"/>
              <a:chOff x="2548" y="893"/>
              <a:chExt cx="3045" cy="2263"/>
            </a:xfrm>
          </p:grpSpPr>
          <p:pic>
            <p:nvPicPr>
              <p:cNvPr id="5634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8" y="893"/>
                <a:ext cx="3045" cy="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6" name="Freeform 18"/>
              <p:cNvSpPr>
                <a:spLocks/>
              </p:cNvSpPr>
              <p:nvPr/>
            </p:nvSpPr>
            <p:spPr bwMode="auto">
              <a:xfrm>
                <a:off x="2949" y="1929"/>
                <a:ext cx="1986" cy="489"/>
              </a:xfrm>
              <a:custGeom>
                <a:avLst/>
                <a:gdLst>
                  <a:gd name="T0" fmla="*/ 0 w 2055"/>
                  <a:gd name="T1" fmla="*/ 19 h 519"/>
                  <a:gd name="T2" fmla="*/ 273 w 2055"/>
                  <a:gd name="T3" fmla="*/ 12 h 519"/>
                  <a:gd name="T4" fmla="*/ 373 w 2055"/>
                  <a:gd name="T5" fmla="*/ 51 h 519"/>
                  <a:gd name="T6" fmla="*/ 562 w 2055"/>
                  <a:gd name="T7" fmla="*/ 77 h 519"/>
                  <a:gd name="T8" fmla="*/ 575 w 2055"/>
                  <a:gd name="T9" fmla="*/ 97 h 519"/>
                  <a:gd name="T10" fmla="*/ 635 w 2055"/>
                  <a:gd name="T11" fmla="*/ 156 h 519"/>
                  <a:gd name="T12" fmla="*/ 867 w 2055"/>
                  <a:gd name="T13" fmla="*/ 163 h 519"/>
                  <a:gd name="T14" fmla="*/ 966 w 2055"/>
                  <a:gd name="T15" fmla="*/ 187 h 519"/>
                  <a:gd name="T16" fmla="*/ 1026 w 2055"/>
                  <a:gd name="T17" fmla="*/ 182 h 519"/>
                  <a:gd name="T18" fmla="*/ 1117 w 2055"/>
                  <a:gd name="T19" fmla="*/ 176 h 519"/>
                  <a:gd name="T20" fmla="*/ 1128 w 2055"/>
                  <a:gd name="T21" fmla="*/ 156 h 519"/>
                  <a:gd name="T22" fmla="*/ 1149 w 2055"/>
                  <a:gd name="T23" fmla="*/ 13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55"/>
                  <a:gd name="T37" fmla="*/ 0 h 519"/>
                  <a:gd name="T38" fmla="*/ 2055 w 2055"/>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55" h="519">
                    <a:moveTo>
                      <a:pt x="0" y="51"/>
                    </a:moveTo>
                    <a:cubicBezTo>
                      <a:pt x="204" y="0"/>
                      <a:pt x="167" y="17"/>
                      <a:pt x="486" y="33"/>
                    </a:cubicBezTo>
                    <a:cubicBezTo>
                      <a:pt x="545" y="72"/>
                      <a:pt x="607" y="102"/>
                      <a:pt x="666" y="141"/>
                    </a:cubicBezTo>
                    <a:cubicBezTo>
                      <a:pt x="722" y="308"/>
                      <a:pt x="646" y="137"/>
                      <a:pt x="1008" y="213"/>
                    </a:cubicBezTo>
                    <a:cubicBezTo>
                      <a:pt x="1027" y="217"/>
                      <a:pt x="1021" y="249"/>
                      <a:pt x="1026" y="267"/>
                    </a:cubicBezTo>
                    <a:cubicBezTo>
                      <a:pt x="1041" y="319"/>
                      <a:pt x="1060" y="420"/>
                      <a:pt x="1134" y="429"/>
                    </a:cubicBezTo>
                    <a:cubicBezTo>
                      <a:pt x="1271" y="445"/>
                      <a:pt x="1410" y="441"/>
                      <a:pt x="1548" y="447"/>
                    </a:cubicBezTo>
                    <a:cubicBezTo>
                      <a:pt x="1610" y="468"/>
                      <a:pt x="1666" y="498"/>
                      <a:pt x="1728" y="519"/>
                    </a:cubicBezTo>
                    <a:cubicBezTo>
                      <a:pt x="1764" y="513"/>
                      <a:pt x="1800" y="506"/>
                      <a:pt x="1836" y="501"/>
                    </a:cubicBezTo>
                    <a:cubicBezTo>
                      <a:pt x="1890" y="494"/>
                      <a:pt x="1948" y="503"/>
                      <a:pt x="1998" y="483"/>
                    </a:cubicBezTo>
                    <a:cubicBezTo>
                      <a:pt x="2016" y="476"/>
                      <a:pt x="2008" y="446"/>
                      <a:pt x="2016" y="429"/>
                    </a:cubicBezTo>
                    <a:cubicBezTo>
                      <a:pt x="2055" y="350"/>
                      <a:pt x="2052" y="402"/>
                      <a:pt x="2052" y="35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47" name="Freeform 19"/>
              <p:cNvSpPr>
                <a:spLocks/>
              </p:cNvSpPr>
              <p:nvPr/>
            </p:nvSpPr>
            <p:spPr bwMode="auto">
              <a:xfrm>
                <a:off x="3012" y="2022"/>
                <a:ext cx="1987" cy="489"/>
              </a:xfrm>
              <a:custGeom>
                <a:avLst/>
                <a:gdLst>
                  <a:gd name="T0" fmla="*/ 0 w 2055"/>
                  <a:gd name="T1" fmla="*/ 19 h 519"/>
                  <a:gd name="T2" fmla="*/ 274 w 2055"/>
                  <a:gd name="T3" fmla="*/ 12 h 519"/>
                  <a:gd name="T4" fmla="*/ 376 w 2055"/>
                  <a:gd name="T5" fmla="*/ 51 h 519"/>
                  <a:gd name="T6" fmla="*/ 570 w 2055"/>
                  <a:gd name="T7" fmla="*/ 77 h 519"/>
                  <a:gd name="T8" fmla="*/ 578 w 2055"/>
                  <a:gd name="T9" fmla="*/ 97 h 519"/>
                  <a:gd name="T10" fmla="*/ 638 w 2055"/>
                  <a:gd name="T11" fmla="*/ 156 h 519"/>
                  <a:gd name="T12" fmla="*/ 874 w 2055"/>
                  <a:gd name="T13" fmla="*/ 163 h 519"/>
                  <a:gd name="T14" fmla="*/ 975 w 2055"/>
                  <a:gd name="T15" fmla="*/ 187 h 519"/>
                  <a:gd name="T16" fmla="*/ 1036 w 2055"/>
                  <a:gd name="T17" fmla="*/ 182 h 519"/>
                  <a:gd name="T18" fmla="*/ 1127 w 2055"/>
                  <a:gd name="T19" fmla="*/ 176 h 519"/>
                  <a:gd name="T20" fmla="*/ 1138 w 2055"/>
                  <a:gd name="T21" fmla="*/ 156 h 519"/>
                  <a:gd name="T22" fmla="*/ 1158 w 2055"/>
                  <a:gd name="T23" fmla="*/ 13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55"/>
                  <a:gd name="T37" fmla="*/ 0 h 519"/>
                  <a:gd name="T38" fmla="*/ 2055 w 2055"/>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55" h="519">
                    <a:moveTo>
                      <a:pt x="0" y="51"/>
                    </a:moveTo>
                    <a:cubicBezTo>
                      <a:pt x="204" y="0"/>
                      <a:pt x="167" y="17"/>
                      <a:pt x="486" y="33"/>
                    </a:cubicBezTo>
                    <a:cubicBezTo>
                      <a:pt x="545" y="72"/>
                      <a:pt x="607" y="102"/>
                      <a:pt x="666" y="141"/>
                    </a:cubicBezTo>
                    <a:cubicBezTo>
                      <a:pt x="722" y="308"/>
                      <a:pt x="646" y="137"/>
                      <a:pt x="1008" y="213"/>
                    </a:cubicBezTo>
                    <a:cubicBezTo>
                      <a:pt x="1027" y="217"/>
                      <a:pt x="1021" y="249"/>
                      <a:pt x="1026" y="267"/>
                    </a:cubicBezTo>
                    <a:cubicBezTo>
                      <a:pt x="1041" y="319"/>
                      <a:pt x="1060" y="420"/>
                      <a:pt x="1134" y="429"/>
                    </a:cubicBezTo>
                    <a:cubicBezTo>
                      <a:pt x="1271" y="445"/>
                      <a:pt x="1410" y="441"/>
                      <a:pt x="1548" y="447"/>
                    </a:cubicBezTo>
                    <a:cubicBezTo>
                      <a:pt x="1610" y="468"/>
                      <a:pt x="1666" y="498"/>
                      <a:pt x="1728" y="519"/>
                    </a:cubicBezTo>
                    <a:cubicBezTo>
                      <a:pt x="1764" y="513"/>
                      <a:pt x="1800" y="506"/>
                      <a:pt x="1836" y="501"/>
                    </a:cubicBezTo>
                    <a:cubicBezTo>
                      <a:pt x="1890" y="494"/>
                      <a:pt x="1948" y="503"/>
                      <a:pt x="1998" y="483"/>
                    </a:cubicBezTo>
                    <a:cubicBezTo>
                      <a:pt x="2016" y="476"/>
                      <a:pt x="2008" y="446"/>
                      <a:pt x="2016" y="429"/>
                    </a:cubicBezTo>
                    <a:cubicBezTo>
                      <a:pt x="2055" y="350"/>
                      <a:pt x="2052" y="402"/>
                      <a:pt x="2052" y="35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48" name="Freeform 20"/>
              <p:cNvSpPr>
                <a:spLocks/>
              </p:cNvSpPr>
              <p:nvPr/>
            </p:nvSpPr>
            <p:spPr bwMode="auto">
              <a:xfrm>
                <a:off x="3105" y="2248"/>
                <a:ext cx="1987" cy="489"/>
              </a:xfrm>
              <a:custGeom>
                <a:avLst/>
                <a:gdLst>
                  <a:gd name="T0" fmla="*/ 0 w 2055"/>
                  <a:gd name="T1" fmla="*/ 19 h 519"/>
                  <a:gd name="T2" fmla="*/ 274 w 2055"/>
                  <a:gd name="T3" fmla="*/ 12 h 519"/>
                  <a:gd name="T4" fmla="*/ 376 w 2055"/>
                  <a:gd name="T5" fmla="*/ 51 h 519"/>
                  <a:gd name="T6" fmla="*/ 570 w 2055"/>
                  <a:gd name="T7" fmla="*/ 77 h 519"/>
                  <a:gd name="T8" fmla="*/ 578 w 2055"/>
                  <a:gd name="T9" fmla="*/ 97 h 519"/>
                  <a:gd name="T10" fmla="*/ 638 w 2055"/>
                  <a:gd name="T11" fmla="*/ 156 h 519"/>
                  <a:gd name="T12" fmla="*/ 874 w 2055"/>
                  <a:gd name="T13" fmla="*/ 163 h 519"/>
                  <a:gd name="T14" fmla="*/ 975 w 2055"/>
                  <a:gd name="T15" fmla="*/ 187 h 519"/>
                  <a:gd name="T16" fmla="*/ 1036 w 2055"/>
                  <a:gd name="T17" fmla="*/ 182 h 519"/>
                  <a:gd name="T18" fmla="*/ 1127 w 2055"/>
                  <a:gd name="T19" fmla="*/ 176 h 519"/>
                  <a:gd name="T20" fmla="*/ 1138 w 2055"/>
                  <a:gd name="T21" fmla="*/ 156 h 519"/>
                  <a:gd name="T22" fmla="*/ 1158 w 2055"/>
                  <a:gd name="T23" fmla="*/ 13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55"/>
                  <a:gd name="T37" fmla="*/ 0 h 519"/>
                  <a:gd name="T38" fmla="*/ 2055 w 2055"/>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55" h="519">
                    <a:moveTo>
                      <a:pt x="0" y="51"/>
                    </a:moveTo>
                    <a:cubicBezTo>
                      <a:pt x="204" y="0"/>
                      <a:pt x="167" y="17"/>
                      <a:pt x="486" y="33"/>
                    </a:cubicBezTo>
                    <a:cubicBezTo>
                      <a:pt x="545" y="72"/>
                      <a:pt x="607" y="102"/>
                      <a:pt x="666" y="141"/>
                    </a:cubicBezTo>
                    <a:cubicBezTo>
                      <a:pt x="722" y="308"/>
                      <a:pt x="646" y="137"/>
                      <a:pt x="1008" y="213"/>
                    </a:cubicBezTo>
                    <a:cubicBezTo>
                      <a:pt x="1027" y="217"/>
                      <a:pt x="1021" y="249"/>
                      <a:pt x="1026" y="267"/>
                    </a:cubicBezTo>
                    <a:cubicBezTo>
                      <a:pt x="1041" y="319"/>
                      <a:pt x="1060" y="420"/>
                      <a:pt x="1134" y="429"/>
                    </a:cubicBezTo>
                    <a:cubicBezTo>
                      <a:pt x="1271" y="445"/>
                      <a:pt x="1410" y="441"/>
                      <a:pt x="1548" y="447"/>
                    </a:cubicBezTo>
                    <a:cubicBezTo>
                      <a:pt x="1610" y="468"/>
                      <a:pt x="1666" y="498"/>
                      <a:pt x="1728" y="519"/>
                    </a:cubicBezTo>
                    <a:cubicBezTo>
                      <a:pt x="1764" y="513"/>
                      <a:pt x="1800" y="506"/>
                      <a:pt x="1836" y="501"/>
                    </a:cubicBezTo>
                    <a:cubicBezTo>
                      <a:pt x="1890" y="494"/>
                      <a:pt x="1948" y="503"/>
                      <a:pt x="1998" y="483"/>
                    </a:cubicBezTo>
                    <a:cubicBezTo>
                      <a:pt x="2016" y="476"/>
                      <a:pt x="2008" y="446"/>
                      <a:pt x="2016" y="429"/>
                    </a:cubicBezTo>
                    <a:cubicBezTo>
                      <a:pt x="2055" y="350"/>
                      <a:pt x="2052" y="402"/>
                      <a:pt x="2052" y="35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49" name="Freeform 21"/>
              <p:cNvSpPr>
                <a:spLocks/>
              </p:cNvSpPr>
              <p:nvPr/>
            </p:nvSpPr>
            <p:spPr bwMode="auto">
              <a:xfrm>
                <a:off x="3152" y="2339"/>
                <a:ext cx="1986" cy="488"/>
              </a:xfrm>
              <a:custGeom>
                <a:avLst/>
                <a:gdLst>
                  <a:gd name="T0" fmla="*/ 0 w 2055"/>
                  <a:gd name="T1" fmla="*/ 19 h 519"/>
                  <a:gd name="T2" fmla="*/ 273 w 2055"/>
                  <a:gd name="T3" fmla="*/ 12 h 519"/>
                  <a:gd name="T4" fmla="*/ 373 w 2055"/>
                  <a:gd name="T5" fmla="*/ 50 h 519"/>
                  <a:gd name="T6" fmla="*/ 562 w 2055"/>
                  <a:gd name="T7" fmla="*/ 75 h 519"/>
                  <a:gd name="T8" fmla="*/ 575 w 2055"/>
                  <a:gd name="T9" fmla="*/ 94 h 519"/>
                  <a:gd name="T10" fmla="*/ 635 w 2055"/>
                  <a:gd name="T11" fmla="*/ 150 h 519"/>
                  <a:gd name="T12" fmla="*/ 867 w 2055"/>
                  <a:gd name="T13" fmla="*/ 157 h 519"/>
                  <a:gd name="T14" fmla="*/ 966 w 2055"/>
                  <a:gd name="T15" fmla="*/ 182 h 519"/>
                  <a:gd name="T16" fmla="*/ 1026 w 2055"/>
                  <a:gd name="T17" fmla="*/ 177 h 519"/>
                  <a:gd name="T18" fmla="*/ 1117 w 2055"/>
                  <a:gd name="T19" fmla="*/ 168 h 519"/>
                  <a:gd name="T20" fmla="*/ 1128 w 2055"/>
                  <a:gd name="T21" fmla="*/ 150 h 519"/>
                  <a:gd name="T22" fmla="*/ 1149 w 2055"/>
                  <a:gd name="T23" fmla="*/ 125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55"/>
                  <a:gd name="T37" fmla="*/ 0 h 519"/>
                  <a:gd name="T38" fmla="*/ 2055 w 2055"/>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55" h="519">
                    <a:moveTo>
                      <a:pt x="0" y="51"/>
                    </a:moveTo>
                    <a:cubicBezTo>
                      <a:pt x="204" y="0"/>
                      <a:pt x="167" y="17"/>
                      <a:pt x="486" y="33"/>
                    </a:cubicBezTo>
                    <a:cubicBezTo>
                      <a:pt x="545" y="72"/>
                      <a:pt x="607" y="102"/>
                      <a:pt x="666" y="141"/>
                    </a:cubicBezTo>
                    <a:cubicBezTo>
                      <a:pt x="722" y="308"/>
                      <a:pt x="646" y="137"/>
                      <a:pt x="1008" y="213"/>
                    </a:cubicBezTo>
                    <a:cubicBezTo>
                      <a:pt x="1027" y="217"/>
                      <a:pt x="1021" y="249"/>
                      <a:pt x="1026" y="267"/>
                    </a:cubicBezTo>
                    <a:cubicBezTo>
                      <a:pt x="1041" y="319"/>
                      <a:pt x="1060" y="420"/>
                      <a:pt x="1134" y="429"/>
                    </a:cubicBezTo>
                    <a:cubicBezTo>
                      <a:pt x="1271" y="445"/>
                      <a:pt x="1410" y="441"/>
                      <a:pt x="1548" y="447"/>
                    </a:cubicBezTo>
                    <a:cubicBezTo>
                      <a:pt x="1610" y="468"/>
                      <a:pt x="1666" y="498"/>
                      <a:pt x="1728" y="519"/>
                    </a:cubicBezTo>
                    <a:cubicBezTo>
                      <a:pt x="1764" y="513"/>
                      <a:pt x="1800" y="506"/>
                      <a:pt x="1836" y="501"/>
                    </a:cubicBezTo>
                    <a:cubicBezTo>
                      <a:pt x="1890" y="494"/>
                      <a:pt x="1948" y="503"/>
                      <a:pt x="1998" y="483"/>
                    </a:cubicBezTo>
                    <a:cubicBezTo>
                      <a:pt x="2016" y="476"/>
                      <a:pt x="2008" y="446"/>
                      <a:pt x="2016" y="429"/>
                    </a:cubicBezTo>
                    <a:cubicBezTo>
                      <a:pt x="2055" y="350"/>
                      <a:pt x="2052" y="402"/>
                      <a:pt x="2052" y="35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0" name="Freeform 22"/>
              <p:cNvSpPr>
                <a:spLocks/>
              </p:cNvSpPr>
              <p:nvPr/>
            </p:nvSpPr>
            <p:spPr bwMode="auto">
              <a:xfrm>
                <a:off x="2734" y="1074"/>
                <a:ext cx="1183" cy="287"/>
              </a:xfrm>
              <a:custGeom>
                <a:avLst/>
                <a:gdLst>
                  <a:gd name="T0" fmla="*/ 0 w 1224"/>
                  <a:gd name="T1" fmla="*/ 32 h 305"/>
                  <a:gd name="T2" fmla="*/ 454 w 1224"/>
                  <a:gd name="T3" fmla="*/ 77 h 305"/>
                  <a:gd name="T4" fmla="*/ 596 w 1224"/>
                  <a:gd name="T5" fmla="*/ 96 h 305"/>
                  <a:gd name="T6" fmla="*/ 687 w 1224"/>
                  <a:gd name="T7" fmla="*/ 108 h 305"/>
                  <a:gd name="T8" fmla="*/ 0 60000 65536"/>
                  <a:gd name="T9" fmla="*/ 0 60000 65536"/>
                  <a:gd name="T10" fmla="*/ 0 60000 65536"/>
                  <a:gd name="T11" fmla="*/ 0 60000 65536"/>
                  <a:gd name="T12" fmla="*/ 0 w 1224"/>
                  <a:gd name="T13" fmla="*/ 0 h 305"/>
                  <a:gd name="T14" fmla="*/ 1224 w 1224"/>
                  <a:gd name="T15" fmla="*/ 305 h 305"/>
                </a:gdLst>
                <a:ahLst/>
                <a:cxnLst>
                  <a:cxn ang="T8">
                    <a:pos x="T0" y="T1"/>
                  </a:cxn>
                  <a:cxn ang="T9">
                    <a:pos x="T2" y="T3"/>
                  </a:cxn>
                  <a:cxn ang="T10">
                    <a:pos x="T4" y="T5"/>
                  </a:cxn>
                  <a:cxn ang="T11">
                    <a:pos x="T6" y="T7"/>
                  </a:cxn>
                </a:cxnLst>
                <a:rect l="T12" t="T13" r="T14" b="T15"/>
                <a:pathLst>
                  <a:path w="1224" h="305">
                    <a:moveTo>
                      <a:pt x="0" y="89"/>
                    </a:moveTo>
                    <a:cubicBezTo>
                      <a:pt x="268" y="0"/>
                      <a:pt x="553" y="151"/>
                      <a:pt x="810" y="215"/>
                    </a:cubicBezTo>
                    <a:cubicBezTo>
                      <a:pt x="893" y="236"/>
                      <a:pt x="981" y="242"/>
                      <a:pt x="1062" y="269"/>
                    </a:cubicBezTo>
                    <a:cubicBezTo>
                      <a:pt x="1116" y="287"/>
                      <a:pt x="1167" y="305"/>
                      <a:pt x="1224" y="305"/>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1" name="Freeform 23"/>
              <p:cNvSpPr>
                <a:spLocks/>
              </p:cNvSpPr>
              <p:nvPr/>
            </p:nvSpPr>
            <p:spPr bwMode="auto">
              <a:xfrm>
                <a:off x="2734" y="1029"/>
                <a:ext cx="2041" cy="435"/>
              </a:xfrm>
              <a:custGeom>
                <a:avLst/>
                <a:gdLst>
                  <a:gd name="T0" fmla="*/ 0 w 2111"/>
                  <a:gd name="T1" fmla="*/ 0 h 463"/>
                  <a:gd name="T2" fmla="*/ 92 w 2111"/>
                  <a:gd name="T3" fmla="*/ 8 h 463"/>
                  <a:gd name="T4" fmla="*/ 334 w 2111"/>
                  <a:gd name="T5" fmla="*/ 43 h 463"/>
                  <a:gd name="T6" fmla="*/ 507 w 2111"/>
                  <a:gd name="T7" fmla="*/ 50 h 463"/>
                  <a:gd name="T8" fmla="*/ 823 w 2111"/>
                  <a:gd name="T9" fmla="*/ 87 h 463"/>
                  <a:gd name="T10" fmla="*/ 1024 w 2111"/>
                  <a:gd name="T11" fmla="*/ 131 h 463"/>
                  <a:gd name="T12" fmla="*/ 1057 w 2111"/>
                  <a:gd name="T13" fmla="*/ 144 h 463"/>
                  <a:gd name="T14" fmla="*/ 1117 w 2111"/>
                  <a:gd name="T15" fmla="*/ 155 h 463"/>
                  <a:gd name="T16" fmla="*/ 1168 w 2111"/>
                  <a:gd name="T17" fmla="*/ 106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2" name="Freeform 24"/>
              <p:cNvSpPr>
                <a:spLocks/>
              </p:cNvSpPr>
              <p:nvPr/>
            </p:nvSpPr>
            <p:spPr bwMode="auto">
              <a:xfrm>
                <a:off x="2780" y="1390"/>
                <a:ext cx="2041" cy="436"/>
              </a:xfrm>
              <a:custGeom>
                <a:avLst/>
                <a:gdLst>
                  <a:gd name="T0" fmla="*/ 0 w 2111"/>
                  <a:gd name="T1" fmla="*/ 0 h 463"/>
                  <a:gd name="T2" fmla="*/ 92 w 2111"/>
                  <a:gd name="T3" fmla="*/ 8 h 463"/>
                  <a:gd name="T4" fmla="*/ 334 w 2111"/>
                  <a:gd name="T5" fmla="*/ 45 h 463"/>
                  <a:gd name="T6" fmla="*/ 507 w 2111"/>
                  <a:gd name="T7" fmla="*/ 52 h 463"/>
                  <a:gd name="T8" fmla="*/ 823 w 2111"/>
                  <a:gd name="T9" fmla="*/ 89 h 463"/>
                  <a:gd name="T10" fmla="*/ 1024 w 2111"/>
                  <a:gd name="T11" fmla="*/ 136 h 463"/>
                  <a:gd name="T12" fmla="*/ 1057 w 2111"/>
                  <a:gd name="T13" fmla="*/ 150 h 463"/>
                  <a:gd name="T14" fmla="*/ 1117 w 2111"/>
                  <a:gd name="T15" fmla="*/ 163 h 463"/>
                  <a:gd name="T16" fmla="*/ 1168 w 2111"/>
                  <a:gd name="T17" fmla="*/ 11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3" name="Freeform 25"/>
              <p:cNvSpPr>
                <a:spLocks/>
              </p:cNvSpPr>
              <p:nvPr/>
            </p:nvSpPr>
            <p:spPr bwMode="auto">
              <a:xfrm>
                <a:off x="2780" y="1616"/>
                <a:ext cx="2041" cy="436"/>
              </a:xfrm>
              <a:custGeom>
                <a:avLst/>
                <a:gdLst>
                  <a:gd name="T0" fmla="*/ 0 w 2111"/>
                  <a:gd name="T1" fmla="*/ 0 h 463"/>
                  <a:gd name="T2" fmla="*/ 92 w 2111"/>
                  <a:gd name="T3" fmla="*/ 8 h 463"/>
                  <a:gd name="T4" fmla="*/ 334 w 2111"/>
                  <a:gd name="T5" fmla="*/ 45 h 463"/>
                  <a:gd name="T6" fmla="*/ 507 w 2111"/>
                  <a:gd name="T7" fmla="*/ 52 h 463"/>
                  <a:gd name="T8" fmla="*/ 823 w 2111"/>
                  <a:gd name="T9" fmla="*/ 89 h 463"/>
                  <a:gd name="T10" fmla="*/ 1024 w 2111"/>
                  <a:gd name="T11" fmla="*/ 136 h 463"/>
                  <a:gd name="T12" fmla="*/ 1057 w 2111"/>
                  <a:gd name="T13" fmla="*/ 150 h 463"/>
                  <a:gd name="T14" fmla="*/ 1117 w 2111"/>
                  <a:gd name="T15" fmla="*/ 163 h 463"/>
                  <a:gd name="T16" fmla="*/ 1168 w 2111"/>
                  <a:gd name="T17" fmla="*/ 11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4" name="Freeform 26"/>
              <p:cNvSpPr>
                <a:spLocks/>
              </p:cNvSpPr>
              <p:nvPr/>
            </p:nvSpPr>
            <p:spPr bwMode="auto">
              <a:xfrm>
                <a:off x="2873" y="1706"/>
                <a:ext cx="2041" cy="436"/>
              </a:xfrm>
              <a:custGeom>
                <a:avLst/>
                <a:gdLst>
                  <a:gd name="T0" fmla="*/ 0 w 2111"/>
                  <a:gd name="T1" fmla="*/ 0 h 463"/>
                  <a:gd name="T2" fmla="*/ 92 w 2111"/>
                  <a:gd name="T3" fmla="*/ 8 h 463"/>
                  <a:gd name="T4" fmla="*/ 334 w 2111"/>
                  <a:gd name="T5" fmla="*/ 45 h 463"/>
                  <a:gd name="T6" fmla="*/ 507 w 2111"/>
                  <a:gd name="T7" fmla="*/ 52 h 463"/>
                  <a:gd name="T8" fmla="*/ 823 w 2111"/>
                  <a:gd name="T9" fmla="*/ 89 h 463"/>
                  <a:gd name="T10" fmla="*/ 1024 w 2111"/>
                  <a:gd name="T11" fmla="*/ 136 h 463"/>
                  <a:gd name="T12" fmla="*/ 1057 w 2111"/>
                  <a:gd name="T13" fmla="*/ 150 h 463"/>
                  <a:gd name="T14" fmla="*/ 1117 w 2111"/>
                  <a:gd name="T15" fmla="*/ 163 h 463"/>
                  <a:gd name="T16" fmla="*/ 1168 w 2111"/>
                  <a:gd name="T17" fmla="*/ 11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5" name="Freeform 27"/>
              <p:cNvSpPr>
                <a:spLocks/>
              </p:cNvSpPr>
              <p:nvPr/>
            </p:nvSpPr>
            <p:spPr bwMode="auto">
              <a:xfrm>
                <a:off x="2966" y="1842"/>
                <a:ext cx="2041" cy="436"/>
              </a:xfrm>
              <a:custGeom>
                <a:avLst/>
                <a:gdLst>
                  <a:gd name="T0" fmla="*/ 0 w 2111"/>
                  <a:gd name="T1" fmla="*/ 0 h 463"/>
                  <a:gd name="T2" fmla="*/ 92 w 2111"/>
                  <a:gd name="T3" fmla="*/ 8 h 463"/>
                  <a:gd name="T4" fmla="*/ 334 w 2111"/>
                  <a:gd name="T5" fmla="*/ 45 h 463"/>
                  <a:gd name="T6" fmla="*/ 507 w 2111"/>
                  <a:gd name="T7" fmla="*/ 52 h 463"/>
                  <a:gd name="T8" fmla="*/ 823 w 2111"/>
                  <a:gd name="T9" fmla="*/ 89 h 463"/>
                  <a:gd name="T10" fmla="*/ 1024 w 2111"/>
                  <a:gd name="T11" fmla="*/ 136 h 463"/>
                  <a:gd name="T12" fmla="*/ 1057 w 2111"/>
                  <a:gd name="T13" fmla="*/ 150 h 463"/>
                  <a:gd name="T14" fmla="*/ 1117 w 2111"/>
                  <a:gd name="T15" fmla="*/ 163 h 463"/>
                  <a:gd name="T16" fmla="*/ 1168 w 2111"/>
                  <a:gd name="T17" fmla="*/ 11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6" name="Freeform 28"/>
              <p:cNvSpPr>
                <a:spLocks/>
              </p:cNvSpPr>
              <p:nvPr/>
            </p:nvSpPr>
            <p:spPr bwMode="auto">
              <a:xfrm>
                <a:off x="2966" y="2068"/>
                <a:ext cx="2041" cy="435"/>
              </a:xfrm>
              <a:custGeom>
                <a:avLst/>
                <a:gdLst>
                  <a:gd name="T0" fmla="*/ 0 w 2111"/>
                  <a:gd name="T1" fmla="*/ 0 h 463"/>
                  <a:gd name="T2" fmla="*/ 92 w 2111"/>
                  <a:gd name="T3" fmla="*/ 8 h 463"/>
                  <a:gd name="T4" fmla="*/ 334 w 2111"/>
                  <a:gd name="T5" fmla="*/ 43 h 463"/>
                  <a:gd name="T6" fmla="*/ 507 w 2111"/>
                  <a:gd name="T7" fmla="*/ 50 h 463"/>
                  <a:gd name="T8" fmla="*/ 823 w 2111"/>
                  <a:gd name="T9" fmla="*/ 87 h 463"/>
                  <a:gd name="T10" fmla="*/ 1024 w 2111"/>
                  <a:gd name="T11" fmla="*/ 131 h 463"/>
                  <a:gd name="T12" fmla="*/ 1057 w 2111"/>
                  <a:gd name="T13" fmla="*/ 144 h 463"/>
                  <a:gd name="T14" fmla="*/ 1117 w 2111"/>
                  <a:gd name="T15" fmla="*/ 155 h 463"/>
                  <a:gd name="T16" fmla="*/ 1168 w 2111"/>
                  <a:gd name="T17" fmla="*/ 106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1"/>
                  <a:gd name="T28" fmla="*/ 0 h 463"/>
                  <a:gd name="T29" fmla="*/ 2111 w 2111"/>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1" h="463">
                    <a:moveTo>
                      <a:pt x="0" y="0"/>
                    </a:moveTo>
                    <a:cubicBezTo>
                      <a:pt x="54" y="6"/>
                      <a:pt x="108" y="9"/>
                      <a:pt x="162" y="18"/>
                    </a:cubicBezTo>
                    <a:cubicBezTo>
                      <a:pt x="307" y="42"/>
                      <a:pt x="446" y="112"/>
                      <a:pt x="594" y="126"/>
                    </a:cubicBezTo>
                    <a:cubicBezTo>
                      <a:pt x="696" y="136"/>
                      <a:pt x="798" y="138"/>
                      <a:pt x="900" y="144"/>
                    </a:cubicBezTo>
                    <a:cubicBezTo>
                      <a:pt x="1092" y="182"/>
                      <a:pt x="1262" y="232"/>
                      <a:pt x="1458" y="252"/>
                    </a:cubicBezTo>
                    <a:cubicBezTo>
                      <a:pt x="1587" y="284"/>
                      <a:pt x="1701" y="319"/>
                      <a:pt x="1818" y="378"/>
                    </a:cubicBezTo>
                    <a:cubicBezTo>
                      <a:pt x="1837" y="388"/>
                      <a:pt x="1852" y="405"/>
                      <a:pt x="1872" y="414"/>
                    </a:cubicBezTo>
                    <a:cubicBezTo>
                      <a:pt x="1907" y="429"/>
                      <a:pt x="1980" y="450"/>
                      <a:pt x="1980" y="450"/>
                    </a:cubicBezTo>
                    <a:cubicBezTo>
                      <a:pt x="2111" y="424"/>
                      <a:pt x="2070" y="463"/>
                      <a:pt x="2070" y="30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7" name="Freeform 29"/>
              <p:cNvSpPr>
                <a:spLocks/>
              </p:cNvSpPr>
              <p:nvPr/>
            </p:nvSpPr>
            <p:spPr bwMode="auto">
              <a:xfrm>
                <a:off x="2827" y="1209"/>
                <a:ext cx="818" cy="1390"/>
              </a:xfrm>
              <a:custGeom>
                <a:avLst/>
                <a:gdLst>
                  <a:gd name="T0" fmla="*/ 0 w 846"/>
                  <a:gd name="T1" fmla="*/ 0 h 1476"/>
                  <a:gd name="T2" fmla="*/ 131 w 846"/>
                  <a:gd name="T3" fmla="*/ 175 h 1476"/>
                  <a:gd name="T4" fmla="*/ 161 w 846"/>
                  <a:gd name="T5" fmla="*/ 213 h 1476"/>
                  <a:gd name="T6" fmla="*/ 203 w 846"/>
                  <a:gd name="T7" fmla="*/ 272 h 1476"/>
                  <a:gd name="T8" fmla="*/ 254 w 846"/>
                  <a:gd name="T9" fmla="*/ 317 h 1476"/>
                  <a:gd name="T10" fmla="*/ 294 w 846"/>
                  <a:gd name="T11" fmla="*/ 377 h 1476"/>
                  <a:gd name="T12" fmla="*/ 314 w 846"/>
                  <a:gd name="T13" fmla="*/ 396 h 1476"/>
                  <a:gd name="T14" fmla="*/ 407 w 846"/>
                  <a:gd name="T15" fmla="*/ 485 h 1476"/>
                  <a:gd name="T16" fmla="*/ 478 w 846"/>
                  <a:gd name="T17" fmla="*/ 533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8" name="Freeform 30"/>
              <p:cNvSpPr>
                <a:spLocks/>
              </p:cNvSpPr>
              <p:nvPr/>
            </p:nvSpPr>
            <p:spPr bwMode="auto">
              <a:xfrm>
                <a:off x="3012" y="1164"/>
                <a:ext cx="818" cy="1389"/>
              </a:xfrm>
              <a:custGeom>
                <a:avLst/>
                <a:gdLst>
                  <a:gd name="T0" fmla="*/ 0 w 846"/>
                  <a:gd name="T1" fmla="*/ 0 h 1476"/>
                  <a:gd name="T2" fmla="*/ 131 w 846"/>
                  <a:gd name="T3" fmla="*/ 172 h 1476"/>
                  <a:gd name="T4" fmla="*/ 161 w 846"/>
                  <a:gd name="T5" fmla="*/ 212 h 1476"/>
                  <a:gd name="T6" fmla="*/ 203 w 846"/>
                  <a:gd name="T7" fmla="*/ 269 h 1476"/>
                  <a:gd name="T8" fmla="*/ 254 w 846"/>
                  <a:gd name="T9" fmla="*/ 314 h 1476"/>
                  <a:gd name="T10" fmla="*/ 294 w 846"/>
                  <a:gd name="T11" fmla="*/ 371 h 1476"/>
                  <a:gd name="T12" fmla="*/ 314 w 846"/>
                  <a:gd name="T13" fmla="*/ 391 h 1476"/>
                  <a:gd name="T14" fmla="*/ 407 w 846"/>
                  <a:gd name="T15" fmla="*/ 482 h 1476"/>
                  <a:gd name="T16" fmla="*/ 478 w 846"/>
                  <a:gd name="T17" fmla="*/ 526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9" name="Freeform 31"/>
              <p:cNvSpPr>
                <a:spLocks/>
              </p:cNvSpPr>
              <p:nvPr/>
            </p:nvSpPr>
            <p:spPr bwMode="auto">
              <a:xfrm>
                <a:off x="3244" y="1254"/>
                <a:ext cx="818" cy="1390"/>
              </a:xfrm>
              <a:custGeom>
                <a:avLst/>
                <a:gdLst>
                  <a:gd name="T0" fmla="*/ 0 w 846"/>
                  <a:gd name="T1" fmla="*/ 0 h 1476"/>
                  <a:gd name="T2" fmla="*/ 131 w 846"/>
                  <a:gd name="T3" fmla="*/ 175 h 1476"/>
                  <a:gd name="T4" fmla="*/ 161 w 846"/>
                  <a:gd name="T5" fmla="*/ 213 h 1476"/>
                  <a:gd name="T6" fmla="*/ 203 w 846"/>
                  <a:gd name="T7" fmla="*/ 272 h 1476"/>
                  <a:gd name="T8" fmla="*/ 254 w 846"/>
                  <a:gd name="T9" fmla="*/ 317 h 1476"/>
                  <a:gd name="T10" fmla="*/ 294 w 846"/>
                  <a:gd name="T11" fmla="*/ 377 h 1476"/>
                  <a:gd name="T12" fmla="*/ 314 w 846"/>
                  <a:gd name="T13" fmla="*/ 396 h 1476"/>
                  <a:gd name="T14" fmla="*/ 407 w 846"/>
                  <a:gd name="T15" fmla="*/ 485 h 1476"/>
                  <a:gd name="T16" fmla="*/ 478 w 846"/>
                  <a:gd name="T17" fmla="*/ 533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0" name="Freeform 32"/>
              <p:cNvSpPr>
                <a:spLocks/>
              </p:cNvSpPr>
              <p:nvPr/>
            </p:nvSpPr>
            <p:spPr bwMode="auto">
              <a:xfrm>
                <a:off x="3430" y="1300"/>
                <a:ext cx="818" cy="1389"/>
              </a:xfrm>
              <a:custGeom>
                <a:avLst/>
                <a:gdLst>
                  <a:gd name="T0" fmla="*/ 0 w 846"/>
                  <a:gd name="T1" fmla="*/ 0 h 1476"/>
                  <a:gd name="T2" fmla="*/ 131 w 846"/>
                  <a:gd name="T3" fmla="*/ 172 h 1476"/>
                  <a:gd name="T4" fmla="*/ 161 w 846"/>
                  <a:gd name="T5" fmla="*/ 212 h 1476"/>
                  <a:gd name="T6" fmla="*/ 203 w 846"/>
                  <a:gd name="T7" fmla="*/ 269 h 1476"/>
                  <a:gd name="T8" fmla="*/ 254 w 846"/>
                  <a:gd name="T9" fmla="*/ 314 h 1476"/>
                  <a:gd name="T10" fmla="*/ 294 w 846"/>
                  <a:gd name="T11" fmla="*/ 371 h 1476"/>
                  <a:gd name="T12" fmla="*/ 314 w 846"/>
                  <a:gd name="T13" fmla="*/ 391 h 1476"/>
                  <a:gd name="T14" fmla="*/ 407 w 846"/>
                  <a:gd name="T15" fmla="*/ 482 h 1476"/>
                  <a:gd name="T16" fmla="*/ 478 w 846"/>
                  <a:gd name="T17" fmla="*/ 526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1" name="Freeform 33"/>
              <p:cNvSpPr>
                <a:spLocks/>
              </p:cNvSpPr>
              <p:nvPr/>
            </p:nvSpPr>
            <p:spPr bwMode="auto">
              <a:xfrm>
                <a:off x="3616" y="1209"/>
                <a:ext cx="817" cy="1390"/>
              </a:xfrm>
              <a:custGeom>
                <a:avLst/>
                <a:gdLst>
                  <a:gd name="T0" fmla="*/ 0 w 846"/>
                  <a:gd name="T1" fmla="*/ 0 h 1476"/>
                  <a:gd name="T2" fmla="*/ 129 w 846"/>
                  <a:gd name="T3" fmla="*/ 175 h 1476"/>
                  <a:gd name="T4" fmla="*/ 159 w 846"/>
                  <a:gd name="T5" fmla="*/ 213 h 1476"/>
                  <a:gd name="T6" fmla="*/ 199 w 846"/>
                  <a:gd name="T7" fmla="*/ 272 h 1476"/>
                  <a:gd name="T8" fmla="*/ 249 w 846"/>
                  <a:gd name="T9" fmla="*/ 317 h 1476"/>
                  <a:gd name="T10" fmla="*/ 288 w 846"/>
                  <a:gd name="T11" fmla="*/ 377 h 1476"/>
                  <a:gd name="T12" fmla="*/ 308 w 846"/>
                  <a:gd name="T13" fmla="*/ 396 h 1476"/>
                  <a:gd name="T14" fmla="*/ 398 w 846"/>
                  <a:gd name="T15" fmla="*/ 485 h 1476"/>
                  <a:gd name="T16" fmla="*/ 468 w 846"/>
                  <a:gd name="T17" fmla="*/ 533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2" name="Freeform 34"/>
              <p:cNvSpPr>
                <a:spLocks/>
              </p:cNvSpPr>
              <p:nvPr/>
            </p:nvSpPr>
            <p:spPr bwMode="auto">
              <a:xfrm>
                <a:off x="3848" y="1435"/>
                <a:ext cx="817" cy="1389"/>
              </a:xfrm>
              <a:custGeom>
                <a:avLst/>
                <a:gdLst>
                  <a:gd name="T0" fmla="*/ 0 w 846"/>
                  <a:gd name="T1" fmla="*/ 0 h 1476"/>
                  <a:gd name="T2" fmla="*/ 129 w 846"/>
                  <a:gd name="T3" fmla="*/ 172 h 1476"/>
                  <a:gd name="T4" fmla="*/ 159 w 846"/>
                  <a:gd name="T5" fmla="*/ 212 h 1476"/>
                  <a:gd name="T6" fmla="*/ 199 w 846"/>
                  <a:gd name="T7" fmla="*/ 269 h 1476"/>
                  <a:gd name="T8" fmla="*/ 249 w 846"/>
                  <a:gd name="T9" fmla="*/ 314 h 1476"/>
                  <a:gd name="T10" fmla="*/ 288 w 846"/>
                  <a:gd name="T11" fmla="*/ 371 h 1476"/>
                  <a:gd name="T12" fmla="*/ 308 w 846"/>
                  <a:gd name="T13" fmla="*/ 391 h 1476"/>
                  <a:gd name="T14" fmla="*/ 398 w 846"/>
                  <a:gd name="T15" fmla="*/ 482 h 1476"/>
                  <a:gd name="T16" fmla="*/ 468 w 846"/>
                  <a:gd name="T17" fmla="*/ 526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3" name="Freeform 35"/>
              <p:cNvSpPr>
                <a:spLocks/>
              </p:cNvSpPr>
              <p:nvPr/>
            </p:nvSpPr>
            <p:spPr bwMode="auto">
              <a:xfrm>
                <a:off x="4172" y="1480"/>
                <a:ext cx="818" cy="1390"/>
              </a:xfrm>
              <a:custGeom>
                <a:avLst/>
                <a:gdLst>
                  <a:gd name="T0" fmla="*/ 0 w 846"/>
                  <a:gd name="T1" fmla="*/ 0 h 1476"/>
                  <a:gd name="T2" fmla="*/ 131 w 846"/>
                  <a:gd name="T3" fmla="*/ 175 h 1476"/>
                  <a:gd name="T4" fmla="*/ 161 w 846"/>
                  <a:gd name="T5" fmla="*/ 213 h 1476"/>
                  <a:gd name="T6" fmla="*/ 203 w 846"/>
                  <a:gd name="T7" fmla="*/ 272 h 1476"/>
                  <a:gd name="T8" fmla="*/ 254 w 846"/>
                  <a:gd name="T9" fmla="*/ 317 h 1476"/>
                  <a:gd name="T10" fmla="*/ 294 w 846"/>
                  <a:gd name="T11" fmla="*/ 377 h 1476"/>
                  <a:gd name="T12" fmla="*/ 314 w 846"/>
                  <a:gd name="T13" fmla="*/ 396 h 1476"/>
                  <a:gd name="T14" fmla="*/ 407 w 846"/>
                  <a:gd name="T15" fmla="*/ 485 h 1476"/>
                  <a:gd name="T16" fmla="*/ 478 w 846"/>
                  <a:gd name="T17" fmla="*/ 533 h 1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6"/>
                  <a:gd name="T28" fmla="*/ 0 h 1476"/>
                  <a:gd name="T29" fmla="*/ 846 w 846"/>
                  <a:gd name="T30" fmla="*/ 1476 h 1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6" h="1476">
                    <a:moveTo>
                      <a:pt x="0" y="0"/>
                    </a:moveTo>
                    <a:cubicBezTo>
                      <a:pt x="41" y="204"/>
                      <a:pt x="106" y="326"/>
                      <a:pt x="234" y="486"/>
                    </a:cubicBezTo>
                    <a:cubicBezTo>
                      <a:pt x="279" y="622"/>
                      <a:pt x="218" y="454"/>
                      <a:pt x="288" y="594"/>
                    </a:cubicBezTo>
                    <a:cubicBezTo>
                      <a:pt x="314" y="646"/>
                      <a:pt x="331" y="706"/>
                      <a:pt x="360" y="756"/>
                    </a:cubicBezTo>
                    <a:cubicBezTo>
                      <a:pt x="386" y="801"/>
                      <a:pt x="424" y="837"/>
                      <a:pt x="450" y="882"/>
                    </a:cubicBezTo>
                    <a:cubicBezTo>
                      <a:pt x="526" y="1016"/>
                      <a:pt x="445" y="890"/>
                      <a:pt x="522" y="1044"/>
                    </a:cubicBezTo>
                    <a:cubicBezTo>
                      <a:pt x="532" y="1063"/>
                      <a:pt x="549" y="1078"/>
                      <a:pt x="558" y="1098"/>
                    </a:cubicBezTo>
                    <a:cubicBezTo>
                      <a:pt x="610" y="1210"/>
                      <a:pt x="603" y="1311"/>
                      <a:pt x="720" y="1350"/>
                    </a:cubicBezTo>
                    <a:cubicBezTo>
                      <a:pt x="760" y="1410"/>
                      <a:pt x="797" y="1427"/>
                      <a:pt x="846" y="147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6328" name="Group 41"/>
            <p:cNvGrpSpPr>
              <a:grpSpLocks noChangeAspect="1"/>
            </p:cNvGrpSpPr>
            <p:nvPr/>
          </p:nvGrpSpPr>
          <p:grpSpPr bwMode="auto">
            <a:xfrm>
              <a:off x="1103151" y="2206952"/>
              <a:ext cx="4235116" cy="2926080"/>
              <a:chOff x="1344" y="1248"/>
              <a:chExt cx="3072" cy="1869"/>
            </a:xfrm>
          </p:grpSpPr>
          <p:pic>
            <p:nvPicPr>
              <p:cNvPr id="56329"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248"/>
                <a:ext cx="3072" cy="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Oval 43"/>
              <p:cNvSpPr>
                <a:spLocks noChangeArrowheads="1"/>
              </p:cNvSpPr>
              <p:nvPr/>
            </p:nvSpPr>
            <p:spPr bwMode="auto">
              <a:xfrm>
                <a:off x="2688" y="235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1" name="Oval 44"/>
              <p:cNvSpPr>
                <a:spLocks noChangeArrowheads="1"/>
              </p:cNvSpPr>
              <p:nvPr/>
            </p:nvSpPr>
            <p:spPr bwMode="auto">
              <a:xfrm>
                <a:off x="2256" y="211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2" name="Oval 45"/>
              <p:cNvSpPr>
                <a:spLocks noChangeArrowheads="1"/>
              </p:cNvSpPr>
              <p:nvPr/>
            </p:nvSpPr>
            <p:spPr bwMode="auto">
              <a:xfrm>
                <a:off x="1680" y="1344"/>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3" name="Oval 46"/>
              <p:cNvSpPr>
                <a:spLocks noChangeArrowheads="1"/>
              </p:cNvSpPr>
              <p:nvPr/>
            </p:nvSpPr>
            <p:spPr bwMode="auto">
              <a:xfrm>
                <a:off x="2640" y="1776"/>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4" name="Oval 47"/>
              <p:cNvSpPr>
                <a:spLocks noChangeArrowheads="1"/>
              </p:cNvSpPr>
              <p:nvPr/>
            </p:nvSpPr>
            <p:spPr bwMode="auto">
              <a:xfrm>
                <a:off x="1968" y="211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5" name="Oval 48"/>
              <p:cNvSpPr>
                <a:spLocks noChangeArrowheads="1"/>
              </p:cNvSpPr>
              <p:nvPr/>
            </p:nvSpPr>
            <p:spPr bwMode="auto">
              <a:xfrm>
                <a:off x="2640" y="2016"/>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6" name="Oval 49"/>
              <p:cNvSpPr>
                <a:spLocks noChangeArrowheads="1"/>
              </p:cNvSpPr>
              <p:nvPr/>
            </p:nvSpPr>
            <p:spPr bwMode="auto">
              <a:xfrm>
                <a:off x="2304" y="2400"/>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7" name="Oval 50"/>
              <p:cNvSpPr>
                <a:spLocks noChangeArrowheads="1"/>
              </p:cNvSpPr>
              <p:nvPr/>
            </p:nvSpPr>
            <p:spPr bwMode="auto">
              <a:xfrm>
                <a:off x="3792" y="1968"/>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8" name="Oval 51"/>
              <p:cNvSpPr>
                <a:spLocks noChangeArrowheads="1"/>
              </p:cNvSpPr>
              <p:nvPr/>
            </p:nvSpPr>
            <p:spPr bwMode="auto">
              <a:xfrm>
                <a:off x="4032" y="2208"/>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39" name="Oval 52"/>
              <p:cNvSpPr>
                <a:spLocks noChangeArrowheads="1"/>
              </p:cNvSpPr>
              <p:nvPr/>
            </p:nvSpPr>
            <p:spPr bwMode="auto">
              <a:xfrm>
                <a:off x="3696" y="2640"/>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40" name="Oval 53"/>
              <p:cNvSpPr>
                <a:spLocks noChangeArrowheads="1"/>
              </p:cNvSpPr>
              <p:nvPr/>
            </p:nvSpPr>
            <p:spPr bwMode="auto">
              <a:xfrm>
                <a:off x="3504" y="259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41" name="Oval 54"/>
              <p:cNvSpPr>
                <a:spLocks noChangeArrowheads="1"/>
              </p:cNvSpPr>
              <p:nvPr/>
            </p:nvSpPr>
            <p:spPr bwMode="auto">
              <a:xfrm>
                <a:off x="3168" y="163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42" name="Oval 55"/>
              <p:cNvSpPr>
                <a:spLocks noChangeArrowheads="1"/>
              </p:cNvSpPr>
              <p:nvPr/>
            </p:nvSpPr>
            <p:spPr bwMode="auto">
              <a:xfrm>
                <a:off x="3552" y="1872"/>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43" name="Oval 56"/>
              <p:cNvSpPr>
                <a:spLocks noChangeArrowheads="1"/>
              </p:cNvSpPr>
              <p:nvPr/>
            </p:nvSpPr>
            <p:spPr bwMode="auto">
              <a:xfrm>
                <a:off x="3840" y="1728"/>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sp>
            <p:nvSpPr>
              <p:cNvPr id="56344" name="Oval 57"/>
              <p:cNvSpPr>
                <a:spLocks noChangeArrowheads="1"/>
              </p:cNvSpPr>
              <p:nvPr/>
            </p:nvSpPr>
            <p:spPr bwMode="auto">
              <a:xfrm>
                <a:off x="3888" y="1776"/>
                <a:ext cx="48" cy="48"/>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a:solidFill>
                    <a:srgbClr val="FF0000"/>
                  </a:solidFill>
                  <a:latin typeface="+mn-lt"/>
                </a:endParaRPr>
              </a:p>
            </p:txBody>
          </p:sp>
        </p:grpSp>
      </p:grpSp>
      <p:sp>
        <p:nvSpPr>
          <p:cNvPr id="5" name="Date Placeholder 4"/>
          <p:cNvSpPr>
            <a:spLocks noGrp="1"/>
          </p:cNvSpPr>
          <p:nvPr>
            <p:ph type="dt" sz="half" idx="10"/>
          </p:nvPr>
        </p:nvSpPr>
        <p:spPr/>
        <p:txBody>
          <a:bodyPr/>
          <a:lstStyle/>
          <a:p>
            <a:fld id="{0E728A8E-D99A-4747-A210-C57467B3ECF6}"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Title 7"/>
          <p:cNvSpPr>
            <a:spLocks noGrp="1"/>
          </p:cNvSpPr>
          <p:nvPr>
            <p:ph type="title"/>
          </p:nvPr>
        </p:nvSpPr>
        <p:spPr/>
        <p:txBody>
          <a:bodyPr>
            <a:normAutofit/>
          </a:bodyPr>
          <a:lstStyle/>
          <a:p>
            <a:r>
              <a:rPr lang="zh-CN" altLang="en-US" dirty="0"/>
              <a:t>全国数据网络</a:t>
            </a:r>
            <a:endParaRPr lang="en-US" dirty="0"/>
          </a:p>
        </p:txBody>
      </p:sp>
    </p:spTree>
    <p:extLst>
      <p:ext uri="{BB962C8B-B14F-4D97-AF65-F5344CB8AC3E}">
        <p14:creationId xmlns:p14="http://schemas.microsoft.com/office/powerpoint/2010/main" val="294449239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4"/>
          <p:cNvSpPr txBox="1">
            <a:spLocks noChangeArrowheads="1"/>
          </p:cNvSpPr>
          <p:nvPr/>
        </p:nvSpPr>
        <p:spPr bwMode="auto">
          <a:xfrm>
            <a:off x="1097280" y="1036228"/>
            <a:ext cx="6533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i="1" dirty="0">
                <a:latin typeface="+mj-lt"/>
              </a:rPr>
              <a:t>ATIS: Advanced Traveler Information System</a:t>
            </a:r>
            <a:r>
              <a:rPr lang="zh-CN" altLang="en-US" sz="1800" i="1" dirty="0">
                <a:latin typeface="+mj-lt"/>
              </a:rPr>
              <a:t>先进的出行者信息系统</a:t>
            </a:r>
            <a:endParaRPr lang="en-US" altLang="en-US" sz="1800" i="1" dirty="0">
              <a:latin typeface="+mj-lt"/>
            </a:endParaRPr>
          </a:p>
        </p:txBody>
      </p:sp>
      <p:grpSp>
        <p:nvGrpSpPr>
          <p:cNvPr id="11" name="Group 10"/>
          <p:cNvGrpSpPr/>
          <p:nvPr/>
        </p:nvGrpSpPr>
        <p:grpSpPr>
          <a:xfrm>
            <a:off x="2151220" y="1452472"/>
            <a:ext cx="7892734" cy="4875062"/>
            <a:chOff x="2082800" y="1157747"/>
            <a:chExt cx="8534400" cy="5271396"/>
          </a:xfrm>
        </p:grpSpPr>
        <p:sp>
          <p:nvSpPr>
            <p:cNvPr id="58372" name="Rectangle 5"/>
            <p:cNvSpPr>
              <a:spLocks noChangeArrowheads="1"/>
            </p:cNvSpPr>
            <p:nvPr/>
          </p:nvSpPr>
          <p:spPr bwMode="auto">
            <a:xfrm>
              <a:off x="2311400" y="3018297"/>
              <a:ext cx="304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73" name="Rectangle 6"/>
            <p:cNvSpPr>
              <a:spLocks noChangeArrowheads="1"/>
            </p:cNvSpPr>
            <p:nvPr/>
          </p:nvSpPr>
          <p:spPr bwMode="auto">
            <a:xfrm>
              <a:off x="2997200" y="3018297"/>
              <a:ext cx="304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74" name="Rectangle 7"/>
            <p:cNvSpPr>
              <a:spLocks noChangeArrowheads="1"/>
            </p:cNvSpPr>
            <p:nvPr/>
          </p:nvSpPr>
          <p:spPr bwMode="auto">
            <a:xfrm>
              <a:off x="2692400" y="3627897"/>
              <a:ext cx="304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75" name="AutoShape 8"/>
            <p:cNvSpPr>
              <a:spLocks noChangeArrowheads="1"/>
            </p:cNvSpPr>
            <p:nvPr/>
          </p:nvSpPr>
          <p:spPr bwMode="auto">
            <a:xfrm>
              <a:off x="5664200" y="4313697"/>
              <a:ext cx="685800" cy="1066800"/>
            </a:xfrm>
            <a:prstGeom prst="cube">
              <a:avLst>
                <a:gd name="adj" fmla="val 25000"/>
              </a:avLst>
            </a:prstGeom>
            <a:solidFill>
              <a:srgbClr val="C0C0C0"/>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76" name="Freeform 10"/>
            <p:cNvSpPr>
              <a:spLocks/>
            </p:cNvSpPr>
            <p:nvPr/>
          </p:nvSpPr>
          <p:spPr bwMode="auto">
            <a:xfrm>
              <a:off x="5359400" y="3018297"/>
              <a:ext cx="1524000" cy="1371600"/>
            </a:xfrm>
            <a:custGeom>
              <a:avLst/>
              <a:gdLst>
                <a:gd name="T0" fmla="*/ 2147483646 w 560"/>
                <a:gd name="T1" fmla="*/ 2147483646 h 1296"/>
                <a:gd name="T2" fmla="*/ 2147483646 w 560"/>
                <a:gd name="T3" fmla="*/ 2147483646 h 1296"/>
                <a:gd name="T4" fmla="*/ 2147483646 w 560"/>
                <a:gd name="T5" fmla="*/ 2147483646 h 1296"/>
                <a:gd name="T6" fmla="*/ 2147483646 w 560"/>
                <a:gd name="T7" fmla="*/ 0 h 1296"/>
                <a:gd name="T8" fmla="*/ 0 60000 65536"/>
                <a:gd name="T9" fmla="*/ 0 60000 65536"/>
                <a:gd name="T10" fmla="*/ 0 60000 65536"/>
                <a:gd name="T11" fmla="*/ 0 60000 65536"/>
                <a:gd name="T12" fmla="*/ 0 w 560"/>
                <a:gd name="T13" fmla="*/ 0 h 1296"/>
                <a:gd name="T14" fmla="*/ 560 w 560"/>
                <a:gd name="T15" fmla="*/ 1296 h 1296"/>
              </a:gdLst>
              <a:ahLst/>
              <a:cxnLst>
                <a:cxn ang="T8">
                  <a:pos x="T0" y="T1"/>
                </a:cxn>
                <a:cxn ang="T9">
                  <a:pos x="T2" y="T3"/>
                </a:cxn>
                <a:cxn ang="T10">
                  <a:pos x="T4" y="T5"/>
                </a:cxn>
                <a:cxn ang="T11">
                  <a:pos x="T6" y="T7"/>
                </a:cxn>
              </a:cxnLst>
              <a:rect l="T12" t="T13" r="T14" b="T15"/>
              <a:pathLst>
                <a:path w="560" h="1296">
                  <a:moveTo>
                    <a:pt x="160" y="1296"/>
                  </a:moveTo>
                  <a:cubicBezTo>
                    <a:pt x="80" y="1204"/>
                    <a:pt x="0" y="1112"/>
                    <a:pt x="64" y="1008"/>
                  </a:cubicBezTo>
                  <a:cubicBezTo>
                    <a:pt x="128" y="904"/>
                    <a:pt x="528" y="840"/>
                    <a:pt x="544" y="672"/>
                  </a:cubicBezTo>
                  <a:cubicBezTo>
                    <a:pt x="560" y="504"/>
                    <a:pt x="224" y="112"/>
                    <a:pt x="16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77" name="Text Box 11"/>
            <p:cNvSpPr txBox="1">
              <a:spLocks noChangeArrowheads="1"/>
            </p:cNvSpPr>
            <p:nvPr/>
          </p:nvSpPr>
          <p:spPr bwMode="auto">
            <a:xfrm>
              <a:off x="2235200" y="5685298"/>
              <a:ext cx="1447800" cy="39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latin typeface="+mn-lt"/>
                </a:rPr>
                <a:t>探测器</a:t>
              </a:r>
              <a:endParaRPr lang="en-US" altLang="en-US" sz="1800" dirty="0">
                <a:latin typeface="+mn-lt"/>
              </a:endParaRPr>
            </a:p>
          </p:txBody>
        </p:sp>
        <p:sp>
          <p:nvSpPr>
            <p:cNvPr id="58378" name="Text Box 12"/>
            <p:cNvSpPr txBox="1">
              <a:spLocks noChangeArrowheads="1"/>
            </p:cNvSpPr>
            <p:nvPr/>
          </p:nvSpPr>
          <p:spPr bwMode="auto">
            <a:xfrm>
              <a:off x="5594350" y="5529722"/>
              <a:ext cx="698877" cy="69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latin typeface="+mn-lt"/>
                </a:rPr>
                <a:t>站点</a:t>
              </a:r>
              <a:endParaRPr lang="en-US" altLang="zh-CN" sz="1800" dirty="0">
                <a:latin typeface="+mn-lt"/>
              </a:endParaRPr>
            </a:p>
            <a:p>
              <a:pPr>
                <a:spcBef>
                  <a:spcPct val="0"/>
                </a:spcBef>
                <a:buClrTx/>
                <a:buSzTx/>
                <a:buFontTx/>
                <a:buNone/>
              </a:pPr>
              <a:r>
                <a:rPr lang="zh-CN" altLang="en-US" sz="1800" dirty="0">
                  <a:latin typeface="+mn-lt"/>
                </a:rPr>
                <a:t>机柜</a:t>
              </a:r>
              <a:endParaRPr lang="en-US" altLang="en-US" sz="1800" dirty="0">
                <a:latin typeface="+mn-lt"/>
              </a:endParaRPr>
            </a:p>
          </p:txBody>
        </p:sp>
        <p:sp>
          <p:nvSpPr>
            <p:cNvPr id="58379" name="Text Box 13"/>
            <p:cNvSpPr txBox="1">
              <a:spLocks noChangeArrowheads="1"/>
            </p:cNvSpPr>
            <p:nvPr/>
          </p:nvSpPr>
          <p:spPr bwMode="auto">
            <a:xfrm>
              <a:off x="5284238" y="3423110"/>
              <a:ext cx="1198074" cy="39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solidFill>
                    <a:schemeClr val="accent2"/>
                  </a:solidFill>
                  <a:latin typeface="+mn-lt"/>
                </a:rPr>
                <a:t>打包数据</a:t>
              </a:r>
              <a:endParaRPr lang="en-US" altLang="en-US" sz="1800" dirty="0">
                <a:solidFill>
                  <a:schemeClr val="accent2"/>
                </a:solidFill>
                <a:latin typeface="+mn-lt"/>
              </a:endParaRPr>
            </a:p>
          </p:txBody>
        </p:sp>
        <p:sp>
          <p:nvSpPr>
            <p:cNvPr id="58380" name="Text Box 14"/>
            <p:cNvSpPr txBox="1">
              <a:spLocks noChangeArrowheads="1"/>
            </p:cNvSpPr>
            <p:nvPr/>
          </p:nvSpPr>
          <p:spPr bwMode="auto">
            <a:xfrm>
              <a:off x="3982489" y="4691522"/>
              <a:ext cx="1198074" cy="39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solidFill>
                    <a:schemeClr val="accent2"/>
                  </a:solidFill>
                  <a:latin typeface="+mn-lt"/>
                </a:rPr>
                <a:t>实时测量</a:t>
              </a:r>
              <a:endParaRPr lang="en-US" altLang="en-US" sz="1800" dirty="0">
                <a:solidFill>
                  <a:schemeClr val="accent2"/>
                </a:solidFill>
                <a:latin typeface="+mn-lt"/>
              </a:endParaRPr>
            </a:p>
          </p:txBody>
        </p:sp>
        <p:sp>
          <p:nvSpPr>
            <p:cNvPr id="58381" name="Text Box 15"/>
            <p:cNvSpPr txBox="1">
              <a:spLocks noChangeArrowheads="1"/>
            </p:cNvSpPr>
            <p:nvPr/>
          </p:nvSpPr>
          <p:spPr bwMode="auto">
            <a:xfrm>
              <a:off x="7835900" y="6029785"/>
              <a:ext cx="1198074" cy="39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latin typeface="+mn-lt"/>
                </a:rPr>
                <a:t>用户媒体</a:t>
              </a:r>
              <a:endParaRPr lang="en-US" altLang="en-US" sz="1800" dirty="0">
                <a:latin typeface="+mn-lt"/>
              </a:endParaRPr>
            </a:p>
          </p:txBody>
        </p:sp>
        <p:sp>
          <p:nvSpPr>
            <p:cNvPr id="58382" name="Rectangle 16"/>
            <p:cNvSpPr>
              <a:spLocks noChangeArrowheads="1"/>
            </p:cNvSpPr>
            <p:nvPr/>
          </p:nvSpPr>
          <p:spPr bwMode="auto">
            <a:xfrm>
              <a:off x="2082800" y="2789697"/>
              <a:ext cx="1447800" cy="2895600"/>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pic>
          <p:nvPicPr>
            <p:cNvPr id="58383" name="Picture 17" descr="1416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4237498"/>
              <a:ext cx="685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4" name="Picture 18" descr="Click Here to Download!">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0" y="4923297"/>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5" name="Picture 19" descr="1668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0800" y="2491247"/>
              <a:ext cx="838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6" name="AutoShape 20"/>
            <p:cNvSpPr>
              <a:spLocks noChangeArrowheads="1"/>
            </p:cNvSpPr>
            <p:nvPr/>
          </p:nvSpPr>
          <p:spPr bwMode="auto">
            <a:xfrm>
              <a:off x="2692400" y="15704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87" name="Line 21"/>
            <p:cNvSpPr>
              <a:spLocks noChangeShapeType="1"/>
            </p:cNvSpPr>
            <p:nvPr/>
          </p:nvSpPr>
          <p:spPr bwMode="auto">
            <a:xfrm>
              <a:off x="3378200" y="1875297"/>
              <a:ext cx="1866899" cy="7508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8" name="Text Box 22"/>
            <p:cNvSpPr txBox="1">
              <a:spLocks noChangeArrowheads="1"/>
            </p:cNvSpPr>
            <p:nvPr/>
          </p:nvSpPr>
          <p:spPr bwMode="auto">
            <a:xfrm>
              <a:off x="2540000" y="2256297"/>
              <a:ext cx="1447800" cy="34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chemeClr val="bg1"/>
                  </a:solidFill>
                  <a:latin typeface="+mn-lt"/>
                </a:rPr>
                <a:t>Data Archive</a:t>
              </a:r>
            </a:p>
          </p:txBody>
        </p:sp>
        <p:sp>
          <p:nvSpPr>
            <p:cNvPr id="58389" name="Text Box 23"/>
            <p:cNvSpPr txBox="1">
              <a:spLocks noChangeArrowheads="1"/>
            </p:cNvSpPr>
            <p:nvPr/>
          </p:nvSpPr>
          <p:spPr bwMode="auto">
            <a:xfrm>
              <a:off x="4749800" y="1157747"/>
              <a:ext cx="1752600" cy="34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dirty="0">
                  <a:latin typeface="+mn-lt"/>
                </a:rPr>
                <a:t>Data Warehouse</a:t>
              </a:r>
            </a:p>
          </p:txBody>
        </p:sp>
        <p:sp>
          <p:nvSpPr>
            <p:cNvPr id="58390" name="AutoShape 24"/>
            <p:cNvSpPr>
              <a:spLocks noChangeArrowheads="1"/>
            </p:cNvSpPr>
            <p:nvPr/>
          </p:nvSpPr>
          <p:spPr bwMode="auto">
            <a:xfrm rot="5400000">
              <a:off x="5359400" y="808497"/>
              <a:ext cx="381000" cy="1752600"/>
            </a:xfrm>
            <a:prstGeom prst="can">
              <a:avLst>
                <a:gd name="adj" fmla="val 57500"/>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91" name="Line 25"/>
            <p:cNvSpPr>
              <a:spLocks noChangeShapeType="1"/>
            </p:cNvSpPr>
            <p:nvPr/>
          </p:nvSpPr>
          <p:spPr bwMode="auto">
            <a:xfrm>
              <a:off x="3225800" y="1722897"/>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2" name="Line 26"/>
            <p:cNvSpPr>
              <a:spLocks noChangeShapeType="1"/>
            </p:cNvSpPr>
            <p:nvPr/>
          </p:nvSpPr>
          <p:spPr bwMode="auto">
            <a:xfrm>
              <a:off x="5511800" y="187529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3" name="AutoShape 27"/>
            <p:cNvSpPr>
              <a:spLocks noChangeArrowheads="1"/>
            </p:cNvSpPr>
            <p:nvPr/>
          </p:nvSpPr>
          <p:spPr bwMode="auto">
            <a:xfrm>
              <a:off x="2844800" y="17228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94" name="AutoShape 28"/>
            <p:cNvSpPr>
              <a:spLocks noChangeArrowheads="1"/>
            </p:cNvSpPr>
            <p:nvPr/>
          </p:nvSpPr>
          <p:spPr bwMode="auto">
            <a:xfrm>
              <a:off x="2997200" y="18752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95" name="AutoShape 29"/>
            <p:cNvSpPr>
              <a:spLocks noChangeArrowheads="1"/>
            </p:cNvSpPr>
            <p:nvPr/>
          </p:nvSpPr>
          <p:spPr bwMode="auto">
            <a:xfrm>
              <a:off x="3149600" y="20276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396" name="Line 30"/>
            <p:cNvSpPr>
              <a:spLocks noChangeShapeType="1"/>
            </p:cNvSpPr>
            <p:nvPr/>
          </p:nvSpPr>
          <p:spPr bwMode="auto">
            <a:xfrm>
              <a:off x="2921000" y="16466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7" name="Line 31"/>
            <p:cNvSpPr>
              <a:spLocks noChangeShapeType="1"/>
            </p:cNvSpPr>
            <p:nvPr/>
          </p:nvSpPr>
          <p:spPr bwMode="auto">
            <a:xfrm>
              <a:off x="3378200" y="21038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8" name="Line 32"/>
            <p:cNvSpPr>
              <a:spLocks noChangeShapeType="1"/>
            </p:cNvSpPr>
            <p:nvPr/>
          </p:nvSpPr>
          <p:spPr bwMode="auto">
            <a:xfrm>
              <a:off x="3149600" y="1646697"/>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9" name="Line 33"/>
            <p:cNvSpPr>
              <a:spLocks noChangeShapeType="1"/>
            </p:cNvSpPr>
            <p:nvPr/>
          </p:nvSpPr>
          <p:spPr bwMode="auto">
            <a:xfrm>
              <a:off x="3225800" y="19514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0" name="Line 34"/>
            <p:cNvSpPr>
              <a:spLocks noChangeShapeType="1"/>
            </p:cNvSpPr>
            <p:nvPr/>
          </p:nvSpPr>
          <p:spPr bwMode="auto">
            <a:xfrm>
              <a:off x="3073400" y="17990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1" name="Rectangle 35"/>
            <p:cNvSpPr>
              <a:spLocks noChangeArrowheads="1"/>
            </p:cNvSpPr>
            <p:nvPr/>
          </p:nvSpPr>
          <p:spPr bwMode="auto">
            <a:xfrm>
              <a:off x="7416801" y="1462615"/>
              <a:ext cx="1676399" cy="457200"/>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latin typeface="+mn-lt"/>
                </a:rPr>
                <a:t>后端服务器</a:t>
              </a:r>
              <a:endParaRPr lang="en-US" altLang="en-US" sz="1800" dirty="0">
                <a:latin typeface="+mn-lt"/>
              </a:endParaRPr>
            </a:p>
          </p:txBody>
        </p:sp>
        <p:pic>
          <p:nvPicPr>
            <p:cNvPr id="58402" name="Picture 36" descr="1668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4000" y="3558047"/>
              <a:ext cx="838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3" name="Line 37"/>
            <p:cNvSpPr>
              <a:spLocks noChangeShapeType="1"/>
            </p:cNvSpPr>
            <p:nvPr/>
          </p:nvSpPr>
          <p:spPr bwMode="auto">
            <a:xfrm>
              <a:off x="6426200" y="1684797"/>
              <a:ext cx="99060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4" name="AutoShape 38"/>
            <p:cNvSpPr>
              <a:spLocks noChangeArrowheads="1"/>
            </p:cNvSpPr>
            <p:nvPr/>
          </p:nvSpPr>
          <p:spPr bwMode="auto">
            <a:xfrm>
              <a:off x="2235200" y="15704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405" name="AutoShape 39"/>
            <p:cNvSpPr>
              <a:spLocks noChangeArrowheads="1"/>
            </p:cNvSpPr>
            <p:nvPr/>
          </p:nvSpPr>
          <p:spPr bwMode="auto">
            <a:xfrm>
              <a:off x="2387600" y="17228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406" name="AutoShape 40"/>
            <p:cNvSpPr>
              <a:spLocks noChangeArrowheads="1"/>
            </p:cNvSpPr>
            <p:nvPr/>
          </p:nvSpPr>
          <p:spPr bwMode="auto">
            <a:xfrm>
              <a:off x="2540000" y="18752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407" name="AutoShape 41"/>
            <p:cNvSpPr>
              <a:spLocks noChangeArrowheads="1"/>
            </p:cNvSpPr>
            <p:nvPr/>
          </p:nvSpPr>
          <p:spPr bwMode="auto">
            <a:xfrm>
              <a:off x="2692400" y="2027697"/>
              <a:ext cx="228600" cy="228600"/>
            </a:xfrm>
            <a:prstGeom prst="can">
              <a:avLst>
                <a:gd name="adj" fmla="val 32708"/>
              </a:avLst>
            </a:prstGeom>
            <a:solidFill>
              <a:schemeClr val="folHlink"/>
            </a:solidFill>
            <a:ln w="9525">
              <a:solidFill>
                <a:schemeClr val="tx1"/>
              </a:solidFill>
              <a:round/>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58408" name="Line 42"/>
            <p:cNvSpPr>
              <a:spLocks noChangeShapeType="1"/>
            </p:cNvSpPr>
            <p:nvPr/>
          </p:nvSpPr>
          <p:spPr bwMode="auto">
            <a:xfrm>
              <a:off x="2463800" y="16466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9" name="Line 43"/>
            <p:cNvSpPr>
              <a:spLocks noChangeShapeType="1"/>
            </p:cNvSpPr>
            <p:nvPr/>
          </p:nvSpPr>
          <p:spPr bwMode="auto">
            <a:xfrm>
              <a:off x="2616200" y="17990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0" name="Line 44"/>
            <p:cNvSpPr>
              <a:spLocks noChangeShapeType="1"/>
            </p:cNvSpPr>
            <p:nvPr/>
          </p:nvSpPr>
          <p:spPr bwMode="auto">
            <a:xfrm>
              <a:off x="2768600" y="19514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1" name="Line 45"/>
            <p:cNvSpPr>
              <a:spLocks noChangeShapeType="1"/>
            </p:cNvSpPr>
            <p:nvPr/>
          </p:nvSpPr>
          <p:spPr bwMode="auto">
            <a:xfrm>
              <a:off x="2921000" y="2103897"/>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2" name="Rectangle 46"/>
            <p:cNvSpPr>
              <a:spLocks noChangeArrowheads="1"/>
            </p:cNvSpPr>
            <p:nvPr/>
          </p:nvSpPr>
          <p:spPr bwMode="auto">
            <a:xfrm>
              <a:off x="6350000" y="2408697"/>
              <a:ext cx="1143000" cy="457200"/>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400" dirty="0">
                  <a:latin typeface="+mn-lt"/>
                </a:rPr>
                <a:t>应用</a:t>
              </a:r>
              <a:endParaRPr lang="en-US" altLang="zh-CN" sz="1400" dirty="0">
                <a:latin typeface="+mn-lt"/>
              </a:endParaRPr>
            </a:p>
            <a:p>
              <a:pPr algn="ctr">
                <a:spcBef>
                  <a:spcPct val="0"/>
                </a:spcBef>
                <a:buClrTx/>
                <a:buSzTx/>
                <a:buFontTx/>
                <a:buNone/>
              </a:pPr>
              <a:r>
                <a:rPr lang="zh-CN" altLang="en-US" sz="1400" dirty="0">
                  <a:latin typeface="+mn-lt"/>
                </a:rPr>
                <a:t>模型</a:t>
              </a:r>
              <a:r>
                <a:rPr lang="en-US" altLang="zh-CN" sz="1400" dirty="0">
                  <a:latin typeface="+mn-lt"/>
                </a:rPr>
                <a:t>1</a:t>
              </a:r>
              <a:endParaRPr lang="en-US" altLang="en-US" sz="1400" dirty="0">
                <a:latin typeface="+mn-lt"/>
              </a:endParaRPr>
            </a:p>
          </p:txBody>
        </p:sp>
        <p:sp>
          <p:nvSpPr>
            <p:cNvPr id="58413" name="Rectangle 47"/>
            <p:cNvSpPr>
              <a:spLocks noChangeArrowheads="1"/>
            </p:cNvSpPr>
            <p:nvPr/>
          </p:nvSpPr>
          <p:spPr bwMode="auto">
            <a:xfrm>
              <a:off x="7683500" y="2408600"/>
              <a:ext cx="1143000" cy="457200"/>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400" dirty="0"/>
                <a:t>应用</a:t>
              </a:r>
              <a:endParaRPr lang="en-US" altLang="zh-CN" sz="1400" dirty="0"/>
            </a:p>
            <a:p>
              <a:pPr algn="ctr">
                <a:spcBef>
                  <a:spcPct val="0"/>
                </a:spcBef>
                <a:buClrTx/>
                <a:buSzTx/>
                <a:buFontTx/>
                <a:buNone/>
              </a:pPr>
              <a:r>
                <a:rPr lang="zh-CN" altLang="en-US" sz="1400" dirty="0"/>
                <a:t>模型</a:t>
              </a:r>
              <a:r>
                <a:rPr lang="en-US" altLang="zh-CN" sz="1400" dirty="0">
                  <a:latin typeface="+mn-lt"/>
                </a:rPr>
                <a:t>2</a:t>
              </a:r>
              <a:endParaRPr lang="en-US" altLang="en-US" sz="1400" dirty="0">
                <a:latin typeface="+mn-lt"/>
              </a:endParaRPr>
            </a:p>
          </p:txBody>
        </p:sp>
        <p:sp>
          <p:nvSpPr>
            <p:cNvPr id="58414" name="Rectangle 48"/>
            <p:cNvSpPr>
              <a:spLocks noChangeArrowheads="1"/>
            </p:cNvSpPr>
            <p:nvPr/>
          </p:nvSpPr>
          <p:spPr bwMode="auto">
            <a:xfrm>
              <a:off x="9017002" y="2408697"/>
              <a:ext cx="1295400" cy="457200"/>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400" dirty="0"/>
                <a:t>应用</a:t>
              </a:r>
              <a:endParaRPr lang="en-US" altLang="zh-CN" sz="1400" dirty="0"/>
            </a:p>
            <a:p>
              <a:pPr algn="ctr">
                <a:spcBef>
                  <a:spcPct val="0"/>
                </a:spcBef>
                <a:buClrTx/>
                <a:buSzTx/>
                <a:buFontTx/>
                <a:buNone/>
              </a:pPr>
              <a:r>
                <a:rPr lang="zh-CN" altLang="en-US" sz="1400" dirty="0"/>
                <a:t>模型</a:t>
              </a:r>
              <a:r>
                <a:rPr lang="en-US" altLang="zh-CN" sz="1400" dirty="0"/>
                <a:t>n</a:t>
              </a:r>
              <a:endParaRPr lang="en-US" altLang="en-US" sz="1400" dirty="0">
                <a:latin typeface="+mn-lt"/>
              </a:endParaRPr>
            </a:p>
          </p:txBody>
        </p:sp>
        <p:sp>
          <p:nvSpPr>
            <p:cNvPr id="58415" name="Line 49"/>
            <p:cNvSpPr>
              <a:spLocks noChangeShapeType="1"/>
            </p:cNvSpPr>
            <p:nvPr/>
          </p:nvSpPr>
          <p:spPr bwMode="auto">
            <a:xfrm flipH="1">
              <a:off x="6959600" y="1907047"/>
              <a:ext cx="990600" cy="501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6" name="Line 50"/>
            <p:cNvSpPr>
              <a:spLocks noChangeShapeType="1"/>
            </p:cNvSpPr>
            <p:nvPr/>
          </p:nvSpPr>
          <p:spPr bwMode="auto">
            <a:xfrm>
              <a:off x="8255000" y="1907047"/>
              <a:ext cx="0" cy="501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7" name="Line 51"/>
            <p:cNvSpPr>
              <a:spLocks noChangeShapeType="1"/>
            </p:cNvSpPr>
            <p:nvPr/>
          </p:nvSpPr>
          <p:spPr bwMode="auto">
            <a:xfrm>
              <a:off x="8483600" y="1907047"/>
              <a:ext cx="1219200" cy="501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8" name="Line 52"/>
            <p:cNvSpPr>
              <a:spLocks noChangeShapeType="1"/>
            </p:cNvSpPr>
            <p:nvPr/>
          </p:nvSpPr>
          <p:spPr bwMode="auto">
            <a:xfrm>
              <a:off x="8255000" y="2865897"/>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9" name="Line 53"/>
            <p:cNvSpPr>
              <a:spLocks noChangeShapeType="1"/>
            </p:cNvSpPr>
            <p:nvPr/>
          </p:nvSpPr>
          <p:spPr bwMode="auto">
            <a:xfrm>
              <a:off x="6959600" y="2865897"/>
              <a:ext cx="1219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0" name="Line 54"/>
            <p:cNvSpPr>
              <a:spLocks noChangeShapeType="1"/>
            </p:cNvSpPr>
            <p:nvPr/>
          </p:nvSpPr>
          <p:spPr bwMode="auto">
            <a:xfrm flipH="1">
              <a:off x="8407400" y="2865897"/>
              <a:ext cx="1371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1" name="Freeform 55"/>
            <p:cNvSpPr>
              <a:spLocks/>
            </p:cNvSpPr>
            <p:nvPr/>
          </p:nvSpPr>
          <p:spPr bwMode="auto">
            <a:xfrm>
              <a:off x="7797800" y="4148597"/>
              <a:ext cx="1600200" cy="1384300"/>
            </a:xfrm>
            <a:custGeom>
              <a:avLst/>
              <a:gdLst>
                <a:gd name="T0" fmla="*/ 2147483646 w 1160"/>
                <a:gd name="T1" fmla="*/ 2147483646 h 872"/>
                <a:gd name="T2" fmla="*/ 2147483646 w 1160"/>
                <a:gd name="T3" fmla="*/ 2147483646 h 872"/>
                <a:gd name="T4" fmla="*/ 2147483646 w 1160"/>
                <a:gd name="T5" fmla="*/ 2147483646 h 872"/>
                <a:gd name="T6" fmla="*/ 2147483646 w 1160"/>
                <a:gd name="T7" fmla="*/ 2147483646 h 872"/>
                <a:gd name="T8" fmla="*/ 2147483646 w 1160"/>
                <a:gd name="T9" fmla="*/ 2147483646 h 872"/>
                <a:gd name="T10" fmla="*/ 0 60000 65536"/>
                <a:gd name="T11" fmla="*/ 0 60000 65536"/>
                <a:gd name="T12" fmla="*/ 0 60000 65536"/>
                <a:gd name="T13" fmla="*/ 0 60000 65536"/>
                <a:gd name="T14" fmla="*/ 0 60000 65536"/>
                <a:gd name="T15" fmla="*/ 0 w 1160"/>
                <a:gd name="T16" fmla="*/ 0 h 872"/>
                <a:gd name="T17" fmla="*/ 1160 w 1160"/>
                <a:gd name="T18" fmla="*/ 872 h 872"/>
              </a:gdLst>
              <a:ahLst/>
              <a:cxnLst>
                <a:cxn ang="T10">
                  <a:pos x="T0" y="T1"/>
                </a:cxn>
                <a:cxn ang="T11">
                  <a:pos x="T2" y="T3"/>
                </a:cxn>
                <a:cxn ang="T12">
                  <a:pos x="T4" y="T5"/>
                </a:cxn>
                <a:cxn ang="T13">
                  <a:pos x="T6" y="T7"/>
                </a:cxn>
                <a:cxn ang="T14">
                  <a:pos x="T8" y="T9"/>
                </a:cxn>
              </a:cxnLst>
              <a:rect l="T15" t="T16" r="T17" b="T18"/>
              <a:pathLst>
                <a:path w="1160" h="872">
                  <a:moveTo>
                    <a:pt x="352" y="8"/>
                  </a:moveTo>
                  <a:cubicBezTo>
                    <a:pt x="372" y="4"/>
                    <a:pt x="392" y="0"/>
                    <a:pt x="352" y="56"/>
                  </a:cubicBezTo>
                  <a:cubicBezTo>
                    <a:pt x="312" y="112"/>
                    <a:pt x="0" y="288"/>
                    <a:pt x="112" y="344"/>
                  </a:cubicBezTo>
                  <a:cubicBezTo>
                    <a:pt x="224" y="400"/>
                    <a:pt x="888" y="304"/>
                    <a:pt x="1024" y="392"/>
                  </a:cubicBezTo>
                  <a:cubicBezTo>
                    <a:pt x="1160" y="480"/>
                    <a:pt x="1044" y="676"/>
                    <a:pt x="928" y="872"/>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422" name="Text Box 57"/>
            <p:cNvSpPr txBox="1">
              <a:spLocks noChangeArrowheads="1"/>
            </p:cNvSpPr>
            <p:nvPr/>
          </p:nvSpPr>
          <p:spPr bwMode="auto">
            <a:xfrm>
              <a:off x="8212562" y="4389897"/>
              <a:ext cx="948475" cy="69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solidFill>
                    <a:schemeClr val="accent2"/>
                  </a:solidFill>
                  <a:latin typeface="+mn-lt"/>
                </a:rPr>
                <a:t>出行者</a:t>
              </a:r>
              <a:endParaRPr lang="en-US" altLang="zh-CN" sz="1800" dirty="0">
                <a:solidFill>
                  <a:schemeClr val="accent2"/>
                </a:solidFill>
                <a:latin typeface="+mn-lt"/>
              </a:endParaRPr>
            </a:p>
            <a:p>
              <a:pPr algn="ctr">
                <a:spcBef>
                  <a:spcPct val="0"/>
                </a:spcBef>
                <a:buClrTx/>
                <a:buSzTx/>
                <a:buFontTx/>
                <a:buNone/>
              </a:pPr>
              <a:r>
                <a:rPr lang="zh-CN" altLang="en-US" sz="1800" dirty="0">
                  <a:solidFill>
                    <a:schemeClr val="accent2"/>
                  </a:solidFill>
                  <a:latin typeface="+mn-lt"/>
                </a:rPr>
                <a:t>信息</a:t>
              </a:r>
              <a:endParaRPr lang="en-US" altLang="en-US" sz="1800" dirty="0">
                <a:solidFill>
                  <a:schemeClr val="accent2"/>
                </a:solidFill>
                <a:latin typeface="+mn-lt"/>
              </a:endParaRPr>
            </a:p>
          </p:txBody>
        </p:sp>
        <p:sp>
          <p:nvSpPr>
            <p:cNvPr id="58423" name="Freeform 58"/>
            <p:cNvSpPr>
              <a:spLocks/>
            </p:cNvSpPr>
            <p:nvPr/>
          </p:nvSpPr>
          <p:spPr bwMode="auto">
            <a:xfrm>
              <a:off x="7353300" y="4694697"/>
              <a:ext cx="596900" cy="685800"/>
            </a:xfrm>
            <a:custGeom>
              <a:avLst/>
              <a:gdLst>
                <a:gd name="T0" fmla="*/ 2147483646 w 376"/>
                <a:gd name="T1" fmla="*/ 0 h 528"/>
                <a:gd name="T2" fmla="*/ 2147483646 w 376"/>
                <a:gd name="T3" fmla="*/ 2147483646 h 528"/>
                <a:gd name="T4" fmla="*/ 2147483646 w 376"/>
                <a:gd name="T5" fmla="*/ 2147483646 h 528"/>
                <a:gd name="T6" fmla="*/ 0 60000 65536"/>
                <a:gd name="T7" fmla="*/ 0 60000 65536"/>
                <a:gd name="T8" fmla="*/ 0 60000 65536"/>
                <a:gd name="T9" fmla="*/ 0 w 376"/>
                <a:gd name="T10" fmla="*/ 0 h 528"/>
                <a:gd name="T11" fmla="*/ 376 w 376"/>
                <a:gd name="T12" fmla="*/ 528 h 528"/>
              </a:gdLst>
              <a:ahLst/>
              <a:cxnLst>
                <a:cxn ang="T6">
                  <a:pos x="T0" y="T1"/>
                </a:cxn>
                <a:cxn ang="T7">
                  <a:pos x="T2" y="T3"/>
                </a:cxn>
                <a:cxn ang="T8">
                  <a:pos x="T4" y="T5"/>
                </a:cxn>
              </a:cxnLst>
              <a:rect l="T9" t="T10" r="T11" b="T12"/>
              <a:pathLst>
                <a:path w="376" h="528">
                  <a:moveTo>
                    <a:pt x="376" y="0"/>
                  </a:moveTo>
                  <a:cubicBezTo>
                    <a:pt x="228" y="76"/>
                    <a:pt x="80" y="152"/>
                    <a:pt x="40" y="240"/>
                  </a:cubicBezTo>
                  <a:cubicBezTo>
                    <a:pt x="0" y="328"/>
                    <a:pt x="68" y="428"/>
                    <a:pt x="136" y="52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424" name="Text Box 62"/>
            <p:cNvSpPr txBox="1">
              <a:spLocks noChangeArrowheads="1"/>
            </p:cNvSpPr>
            <p:nvPr/>
          </p:nvSpPr>
          <p:spPr bwMode="auto">
            <a:xfrm>
              <a:off x="4178299" y="2484897"/>
              <a:ext cx="1066800" cy="6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600" dirty="0">
                  <a:latin typeface="+mn-lt"/>
                </a:rPr>
                <a:t>数据服务器</a:t>
              </a:r>
              <a:endParaRPr lang="en-US" altLang="en-US" sz="1600" dirty="0">
                <a:latin typeface="+mn-lt"/>
              </a:endParaRPr>
            </a:p>
          </p:txBody>
        </p:sp>
        <p:sp>
          <p:nvSpPr>
            <p:cNvPr id="58425" name="Text Box 63"/>
            <p:cNvSpPr txBox="1">
              <a:spLocks noChangeArrowheads="1"/>
            </p:cNvSpPr>
            <p:nvPr/>
          </p:nvSpPr>
          <p:spPr bwMode="auto">
            <a:xfrm>
              <a:off x="8483601" y="3504073"/>
              <a:ext cx="1371600" cy="36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600" dirty="0">
                  <a:latin typeface="+mn-lt"/>
                </a:rPr>
                <a:t>应用服务器</a:t>
              </a:r>
              <a:endParaRPr lang="en-US" altLang="en-US" sz="1600" dirty="0">
                <a:latin typeface="+mn-lt"/>
              </a:endParaRPr>
            </a:p>
          </p:txBody>
        </p:sp>
        <p:sp>
          <p:nvSpPr>
            <p:cNvPr id="3" name="Freeform 2"/>
            <p:cNvSpPr/>
            <p:nvPr/>
          </p:nvSpPr>
          <p:spPr>
            <a:xfrm>
              <a:off x="3487739" y="3997785"/>
              <a:ext cx="2200275" cy="855662"/>
            </a:xfrm>
            <a:custGeom>
              <a:avLst/>
              <a:gdLst>
                <a:gd name="connsiteX0" fmla="*/ 0 w 2200203"/>
                <a:gd name="connsiteY0" fmla="*/ 12401 h 855671"/>
                <a:gd name="connsiteX1" fmla="*/ 872836 w 2200203"/>
                <a:gd name="connsiteY1" fmla="*/ 95528 h 855671"/>
                <a:gd name="connsiteX2" fmla="*/ 1648691 w 2200203"/>
                <a:gd name="connsiteY2" fmla="*/ 718982 h 855671"/>
                <a:gd name="connsiteX3" fmla="*/ 2147455 w 2200203"/>
                <a:gd name="connsiteY3" fmla="*/ 843673 h 855671"/>
                <a:gd name="connsiteX4" fmla="*/ 2161309 w 2200203"/>
                <a:gd name="connsiteY4" fmla="*/ 843673 h 85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03" h="855671">
                  <a:moveTo>
                    <a:pt x="0" y="12401"/>
                  </a:moveTo>
                  <a:cubicBezTo>
                    <a:pt x="299027" y="-4917"/>
                    <a:pt x="598054" y="-22235"/>
                    <a:pt x="872836" y="95528"/>
                  </a:cubicBezTo>
                  <a:cubicBezTo>
                    <a:pt x="1147618" y="213291"/>
                    <a:pt x="1436255" y="594291"/>
                    <a:pt x="1648691" y="718982"/>
                  </a:cubicBezTo>
                  <a:cubicBezTo>
                    <a:pt x="1861128" y="843673"/>
                    <a:pt x="2062019" y="822891"/>
                    <a:pt x="2147455" y="843673"/>
                  </a:cubicBezTo>
                  <a:cubicBezTo>
                    <a:pt x="2232891" y="864455"/>
                    <a:pt x="2197100" y="854064"/>
                    <a:pt x="2161309" y="8436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8427" name="Picture 63" descr="C:\Users\grad_assist\AppData\Local\Microsoft\Windows\Temporary Internet Files\Content.IE5\BA78ZNIQ\MC900432646[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6800" y="511379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28" name="Picture 64" descr="C:\Users\grad_assist\AppData\Local\Microsoft\Windows\Temporary Internet Files\Content.IE5\0KJBJNTB\MC900432517[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5301" y="5255086"/>
              <a:ext cx="10763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9" name="Rectangle 61"/>
            <p:cNvSpPr>
              <a:spLocks noChangeArrowheads="1"/>
            </p:cNvSpPr>
            <p:nvPr/>
          </p:nvSpPr>
          <p:spPr bwMode="auto">
            <a:xfrm>
              <a:off x="7023101" y="5380497"/>
              <a:ext cx="720725" cy="4778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400">
                  <a:solidFill>
                    <a:srgbClr val="FF3300"/>
                  </a:solidFill>
                  <a:latin typeface="+mn-lt"/>
                </a:rPr>
                <a:t>ATIS</a:t>
              </a:r>
            </a:p>
            <a:p>
              <a:pPr algn="ctr">
                <a:spcBef>
                  <a:spcPct val="0"/>
                </a:spcBef>
                <a:buClrTx/>
                <a:buSzTx/>
                <a:buFontTx/>
                <a:buNone/>
              </a:pPr>
              <a:r>
                <a:rPr lang="en-US" altLang="en-US" sz="1400">
                  <a:solidFill>
                    <a:srgbClr val="FF3300"/>
                  </a:solidFill>
                  <a:latin typeface="+mn-lt"/>
                </a:rPr>
                <a:t>On TV</a:t>
              </a:r>
            </a:p>
          </p:txBody>
        </p:sp>
        <p:pic>
          <p:nvPicPr>
            <p:cNvPr id="58430" name="Picture 65" descr="C:\Users\grad_assist\AppData\Local\Microsoft\Windows\Temporary Internet Files\Content.IE5\BA78ZNIQ\MC900433826[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4200" y="397079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3"/>
            <p:cNvSpPr/>
            <p:nvPr/>
          </p:nvSpPr>
          <p:spPr>
            <a:xfrm>
              <a:off x="8208963" y="4156536"/>
              <a:ext cx="1504950" cy="371475"/>
            </a:xfrm>
            <a:custGeom>
              <a:avLst/>
              <a:gdLst>
                <a:gd name="connsiteX0" fmla="*/ 121739 w 1504225"/>
                <a:gd name="connsiteY0" fmla="*/ 0 h 370114"/>
                <a:gd name="connsiteX1" fmla="*/ 1996 w 1504225"/>
                <a:gd name="connsiteY1" fmla="*/ 185057 h 370114"/>
                <a:gd name="connsiteX2" fmla="*/ 208825 w 1504225"/>
                <a:gd name="connsiteY2" fmla="*/ 250371 h 370114"/>
                <a:gd name="connsiteX3" fmla="*/ 611596 w 1504225"/>
                <a:gd name="connsiteY3" fmla="*/ 228600 h 370114"/>
                <a:gd name="connsiteX4" fmla="*/ 949053 w 1504225"/>
                <a:gd name="connsiteY4" fmla="*/ 239486 h 370114"/>
                <a:gd name="connsiteX5" fmla="*/ 1362710 w 1504225"/>
                <a:gd name="connsiteY5" fmla="*/ 326571 h 370114"/>
                <a:gd name="connsiteX6" fmla="*/ 1504225 w 1504225"/>
                <a:gd name="connsiteY6" fmla="*/ 370114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225" h="370114">
                  <a:moveTo>
                    <a:pt x="121739" y="0"/>
                  </a:moveTo>
                  <a:cubicBezTo>
                    <a:pt x="54610" y="71664"/>
                    <a:pt x="-12518" y="143329"/>
                    <a:pt x="1996" y="185057"/>
                  </a:cubicBezTo>
                  <a:cubicBezTo>
                    <a:pt x="16510" y="226785"/>
                    <a:pt x="107225" y="243114"/>
                    <a:pt x="208825" y="250371"/>
                  </a:cubicBezTo>
                  <a:cubicBezTo>
                    <a:pt x="310425" y="257628"/>
                    <a:pt x="488225" y="230414"/>
                    <a:pt x="611596" y="228600"/>
                  </a:cubicBezTo>
                  <a:cubicBezTo>
                    <a:pt x="734967" y="226786"/>
                    <a:pt x="823867" y="223158"/>
                    <a:pt x="949053" y="239486"/>
                  </a:cubicBezTo>
                  <a:cubicBezTo>
                    <a:pt x="1074239" y="255814"/>
                    <a:pt x="1270181" y="304800"/>
                    <a:pt x="1362710" y="326571"/>
                  </a:cubicBezTo>
                  <a:cubicBezTo>
                    <a:pt x="1455239" y="348342"/>
                    <a:pt x="1479732" y="359228"/>
                    <a:pt x="1504225" y="370114"/>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 name="Date Placeholder 6"/>
          <p:cNvSpPr>
            <a:spLocks noGrp="1"/>
          </p:cNvSpPr>
          <p:nvPr>
            <p:ph type="dt" sz="half" idx="10"/>
          </p:nvPr>
        </p:nvSpPr>
        <p:spPr/>
        <p:txBody>
          <a:bodyPr/>
          <a:lstStyle/>
          <a:p>
            <a:fld id="{CEEED692-E167-464F-A046-0E8AFDB39E2C}" type="datetime1">
              <a:rPr lang="en-US" smtClean="0"/>
              <a:t>1/24/2021</a:t>
            </a:fld>
            <a:endParaRPr lang="en-US" dirty="0"/>
          </a:p>
        </p:txBody>
      </p:sp>
      <p:sp>
        <p:nvSpPr>
          <p:cNvPr id="8" name="Footer Placeholder 7"/>
          <p:cNvSpPr>
            <a:spLocks noGrp="1"/>
          </p:cNvSpPr>
          <p:nvPr>
            <p:ph type="ftr" sz="quarter" idx="11"/>
          </p:nvPr>
        </p:nvSpPr>
        <p:spPr/>
        <p:txBody>
          <a:bodyPr/>
          <a:lstStyle/>
          <a:p>
            <a:r>
              <a:rPr lang="en-US" dirty="0"/>
              <a:t>Transportation Big Data Analytics</a:t>
            </a:r>
          </a:p>
        </p:txBody>
      </p:sp>
      <p:sp>
        <p:nvSpPr>
          <p:cNvPr id="9" name="Slide Number Placeholder 8"/>
          <p:cNvSpPr>
            <a:spLocks noGrp="1"/>
          </p:cNvSpPr>
          <p:nvPr>
            <p:ph type="sldNum" sz="quarter" idx="12"/>
          </p:nvPr>
        </p:nvSpPr>
        <p:spPr/>
        <p:txBody>
          <a:bodyPr/>
          <a:lstStyle/>
          <a:p>
            <a:fld id="{D57F1E4F-1CFF-5643-939E-217C01CDF565}" type="slidenum">
              <a:rPr lang="en-US" smtClean="0"/>
              <a:pPr/>
              <a:t>34</a:t>
            </a:fld>
            <a:endParaRPr lang="en-US" dirty="0"/>
          </a:p>
        </p:txBody>
      </p:sp>
      <p:sp>
        <p:nvSpPr>
          <p:cNvPr id="10" name="Title 9"/>
          <p:cNvSpPr>
            <a:spLocks noGrp="1"/>
          </p:cNvSpPr>
          <p:nvPr>
            <p:ph type="title"/>
          </p:nvPr>
        </p:nvSpPr>
        <p:spPr/>
        <p:txBody>
          <a:bodyPr>
            <a:normAutofit/>
          </a:bodyPr>
          <a:lstStyle/>
          <a:p>
            <a:r>
              <a:rPr lang="zh-CN" altLang="en-US" dirty="0"/>
              <a:t>例：</a:t>
            </a:r>
            <a:r>
              <a:rPr lang="en-US" dirty="0"/>
              <a:t>ATIS</a:t>
            </a:r>
            <a:r>
              <a:rPr lang="zh-CN" altLang="en-US" dirty="0"/>
              <a:t>的系统架构</a:t>
            </a:r>
            <a:endParaRPr lang="en-US" dirty="0"/>
          </a:p>
        </p:txBody>
      </p:sp>
    </p:spTree>
    <p:extLst>
      <p:ext uri="{BB962C8B-B14F-4D97-AF65-F5344CB8AC3E}">
        <p14:creationId xmlns:p14="http://schemas.microsoft.com/office/powerpoint/2010/main" val="298236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097280" y="1362484"/>
            <a:ext cx="10058400" cy="1451663"/>
          </a:xfrm>
        </p:spPr>
        <p:txBody>
          <a:bodyPr>
            <a:normAutofit/>
          </a:bodyPr>
          <a:lstStyle/>
          <a:p>
            <a:r>
              <a:rPr lang="zh-CN" altLang="en-US" sz="2400" dirty="0"/>
              <a:t>交通传感器的直接输出可能不容易理解。</a:t>
            </a:r>
            <a:endParaRPr lang="en-US" altLang="zh-CN" sz="2400" dirty="0"/>
          </a:p>
          <a:p>
            <a:r>
              <a:rPr lang="zh-CN" altLang="en-US" sz="2400" dirty="0"/>
              <a:t>例如，线圈检测器通常只输出一系列可以用二进制形式表示的“高”或“低”电压。</a:t>
            </a:r>
            <a:endParaRPr lang="en-US" sz="2400" dirty="0"/>
          </a:p>
          <a:p>
            <a:endParaRPr lang="en-US" dirty="0"/>
          </a:p>
        </p:txBody>
      </p:sp>
      <p:sp>
        <p:nvSpPr>
          <p:cNvPr id="8" name="Title 7"/>
          <p:cNvSpPr>
            <a:spLocks noGrp="1"/>
          </p:cNvSpPr>
          <p:nvPr>
            <p:ph type="title"/>
          </p:nvPr>
        </p:nvSpPr>
        <p:spPr/>
        <p:txBody>
          <a:bodyPr>
            <a:normAutofit/>
          </a:bodyPr>
          <a:lstStyle/>
          <a:p>
            <a:r>
              <a:rPr lang="zh-CN" altLang="en-US" dirty="0"/>
              <a:t>为什么有中间程序？</a:t>
            </a:r>
            <a:endParaRPr lang="en-US" dirty="0"/>
          </a:p>
        </p:txBody>
      </p:sp>
      <p:grpSp>
        <p:nvGrpSpPr>
          <p:cNvPr id="60421" name="Group 36"/>
          <p:cNvGrpSpPr>
            <a:grpSpLocks/>
          </p:cNvGrpSpPr>
          <p:nvPr/>
        </p:nvGrpSpPr>
        <p:grpSpPr bwMode="auto">
          <a:xfrm>
            <a:off x="1657951" y="3217958"/>
            <a:ext cx="8937057" cy="2973271"/>
            <a:chOff x="502" y="2304"/>
            <a:chExt cx="5114" cy="1488"/>
          </a:xfrm>
        </p:grpSpPr>
        <p:sp>
          <p:nvSpPr>
            <p:cNvPr id="60423" name="Rectangle 7"/>
            <p:cNvSpPr>
              <a:spLocks noChangeArrowheads="1"/>
            </p:cNvSpPr>
            <p:nvPr/>
          </p:nvSpPr>
          <p:spPr bwMode="auto">
            <a:xfrm>
              <a:off x="502" y="2304"/>
              <a:ext cx="5114" cy="14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4" name="Line 8"/>
            <p:cNvSpPr>
              <a:spLocks noChangeShapeType="1"/>
            </p:cNvSpPr>
            <p:nvPr/>
          </p:nvSpPr>
          <p:spPr bwMode="auto">
            <a:xfrm>
              <a:off x="995" y="3442"/>
              <a:ext cx="4452" cy="0"/>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5" name="Line 9"/>
            <p:cNvSpPr>
              <a:spLocks noChangeShapeType="1"/>
            </p:cNvSpPr>
            <p:nvPr/>
          </p:nvSpPr>
          <p:spPr bwMode="auto">
            <a:xfrm flipV="1">
              <a:off x="995" y="2523"/>
              <a:ext cx="0" cy="919"/>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6" name="Line 10"/>
            <p:cNvSpPr>
              <a:spLocks noChangeShapeType="1"/>
            </p:cNvSpPr>
            <p:nvPr/>
          </p:nvSpPr>
          <p:spPr bwMode="auto">
            <a:xfrm>
              <a:off x="995" y="2960"/>
              <a:ext cx="484"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7" name="Line 11"/>
            <p:cNvSpPr>
              <a:spLocks noChangeShapeType="1"/>
            </p:cNvSpPr>
            <p:nvPr/>
          </p:nvSpPr>
          <p:spPr bwMode="auto">
            <a:xfrm>
              <a:off x="1479"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8" name="Line 12"/>
            <p:cNvSpPr>
              <a:spLocks noChangeShapeType="1"/>
            </p:cNvSpPr>
            <p:nvPr/>
          </p:nvSpPr>
          <p:spPr bwMode="auto">
            <a:xfrm>
              <a:off x="1479" y="3442"/>
              <a:ext cx="30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29" name="Line 13"/>
            <p:cNvSpPr>
              <a:spLocks noChangeShapeType="1"/>
            </p:cNvSpPr>
            <p:nvPr/>
          </p:nvSpPr>
          <p:spPr bwMode="auto">
            <a:xfrm>
              <a:off x="1787"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0" name="Line 14"/>
            <p:cNvSpPr>
              <a:spLocks noChangeShapeType="1"/>
            </p:cNvSpPr>
            <p:nvPr/>
          </p:nvSpPr>
          <p:spPr bwMode="auto">
            <a:xfrm>
              <a:off x="1787" y="2960"/>
              <a:ext cx="97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1" name="Line 15"/>
            <p:cNvSpPr>
              <a:spLocks noChangeShapeType="1"/>
            </p:cNvSpPr>
            <p:nvPr/>
          </p:nvSpPr>
          <p:spPr bwMode="auto">
            <a:xfrm>
              <a:off x="2757"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2" name="Line 16"/>
            <p:cNvSpPr>
              <a:spLocks noChangeShapeType="1"/>
            </p:cNvSpPr>
            <p:nvPr/>
          </p:nvSpPr>
          <p:spPr bwMode="auto">
            <a:xfrm>
              <a:off x="2757" y="3442"/>
              <a:ext cx="221"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3" name="Line 17"/>
            <p:cNvSpPr>
              <a:spLocks noChangeShapeType="1"/>
            </p:cNvSpPr>
            <p:nvPr/>
          </p:nvSpPr>
          <p:spPr bwMode="auto">
            <a:xfrm>
              <a:off x="2978"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4" name="Line 18"/>
            <p:cNvSpPr>
              <a:spLocks noChangeShapeType="1"/>
            </p:cNvSpPr>
            <p:nvPr/>
          </p:nvSpPr>
          <p:spPr bwMode="auto">
            <a:xfrm>
              <a:off x="2978" y="2960"/>
              <a:ext cx="83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5" name="Line 19"/>
            <p:cNvSpPr>
              <a:spLocks noChangeShapeType="1"/>
            </p:cNvSpPr>
            <p:nvPr/>
          </p:nvSpPr>
          <p:spPr bwMode="auto">
            <a:xfrm>
              <a:off x="3816"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6" name="Line 20"/>
            <p:cNvSpPr>
              <a:spLocks noChangeShapeType="1"/>
            </p:cNvSpPr>
            <p:nvPr/>
          </p:nvSpPr>
          <p:spPr bwMode="auto">
            <a:xfrm>
              <a:off x="3816" y="3442"/>
              <a:ext cx="44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7" name="Line 21"/>
            <p:cNvSpPr>
              <a:spLocks noChangeShapeType="1"/>
            </p:cNvSpPr>
            <p:nvPr/>
          </p:nvSpPr>
          <p:spPr bwMode="auto">
            <a:xfrm>
              <a:off x="4256" y="2960"/>
              <a:ext cx="0" cy="48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8" name="Line 22"/>
            <p:cNvSpPr>
              <a:spLocks noChangeShapeType="1"/>
            </p:cNvSpPr>
            <p:nvPr/>
          </p:nvSpPr>
          <p:spPr bwMode="auto">
            <a:xfrm>
              <a:off x="4256" y="2960"/>
              <a:ext cx="83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39" name="Text Box 23"/>
            <p:cNvSpPr txBox="1">
              <a:spLocks noChangeArrowheads="1"/>
            </p:cNvSpPr>
            <p:nvPr/>
          </p:nvSpPr>
          <p:spPr bwMode="auto">
            <a:xfrm>
              <a:off x="5157" y="3494"/>
              <a:ext cx="370"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solidFill>
                    <a:schemeClr val="tx1">
                      <a:lumMod val="75000"/>
                      <a:lumOff val="25000"/>
                    </a:schemeClr>
                  </a:solidFill>
                  <a:latin typeface="Times New Roman" panose="02020603050405020304" pitchFamily="18" charset="0"/>
                  <a:cs typeface="Times New Roman" panose="02020603050405020304" pitchFamily="18" charset="0"/>
                </a:rPr>
                <a:t>时间</a:t>
              </a:r>
              <a:endPar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40" name="Text Box 24"/>
            <p:cNvSpPr txBox="1">
              <a:spLocks noChangeArrowheads="1"/>
            </p:cNvSpPr>
            <p:nvPr/>
          </p:nvSpPr>
          <p:spPr bwMode="auto">
            <a:xfrm>
              <a:off x="641" y="2304"/>
              <a:ext cx="370"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solidFill>
                    <a:schemeClr val="tx1">
                      <a:lumMod val="75000"/>
                      <a:lumOff val="25000"/>
                    </a:schemeClr>
                  </a:solidFill>
                  <a:latin typeface="Times New Roman" panose="02020603050405020304" pitchFamily="18" charset="0"/>
                  <a:cs typeface="Times New Roman" panose="02020603050405020304" pitchFamily="18" charset="0"/>
                </a:rPr>
                <a:t>电压</a:t>
              </a:r>
              <a:endPar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41" name="Text Box 25"/>
            <p:cNvSpPr txBox="1">
              <a:spLocks noChangeArrowheads="1"/>
            </p:cNvSpPr>
            <p:nvPr/>
          </p:nvSpPr>
          <p:spPr bwMode="auto">
            <a:xfrm>
              <a:off x="756" y="2863"/>
              <a:ext cx="238"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solidFill>
                    <a:schemeClr val="tx1">
                      <a:lumMod val="75000"/>
                      <a:lumOff val="25000"/>
                    </a:schemeClr>
                  </a:solidFill>
                  <a:latin typeface="Times New Roman" panose="02020603050405020304" pitchFamily="18" charset="0"/>
                  <a:cs typeface="Times New Roman" panose="02020603050405020304" pitchFamily="18" charset="0"/>
                </a:rPr>
                <a:t>高</a:t>
              </a:r>
              <a:endPar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42" name="Text Box 26"/>
            <p:cNvSpPr txBox="1">
              <a:spLocks noChangeArrowheads="1"/>
            </p:cNvSpPr>
            <p:nvPr/>
          </p:nvSpPr>
          <p:spPr bwMode="auto">
            <a:xfrm>
              <a:off x="740" y="3283"/>
              <a:ext cx="238"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1800" dirty="0">
                  <a:solidFill>
                    <a:schemeClr val="tx1">
                      <a:lumMod val="75000"/>
                      <a:lumOff val="25000"/>
                    </a:schemeClr>
                  </a:solidFill>
                  <a:latin typeface="Times New Roman" panose="02020603050405020304" pitchFamily="18" charset="0"/>
                  <a:cs typeface="Times New Roman" panose="02020603050405020304" pitchFamily="18" charset="0"/>
                </a:rPr>
                <a:t>低</a:t>
              </a:r>
              <a:endPar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43" name="Text Box 27"/>
            <p:cNvSpPr txBox="1">
              <a:spLocks noChangeArrowheads="1"/>
            </p:cNvSpPr>
            <p:nvPr/>
          </p:nvSpPr>
          <p:spPr bwMode="auto">
            <a:xfrm>
              <a:off x="882" y="3494"/>
              <a:ext cx="205"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tx1">
                      <a:lumMod val="75000"/>
                      <a:lumOff val="25000"/>
                    </a:schemeClr>
                  </a:solidFill>
                  <a:latin typeface="Times New Roman" panose="02020603050405020304" pitchFamily="18" charset="0"/>
                  <a:cs typeface="Times New Roman" panose="02020603050405020304" pitchFamily="18" charset="0"/>
                </a:rPr>
                <a:t>T</a:t>
              </a:r>
              <a:r>
                <a:rPr lang="en-US" altLang="en-US" sz="1800" baseline="-25000">
                  <a:solidFill>
                    <a:schemeClr val="tx1">
                      <a:lumMod val="75000"/>
                      <a:lumOff val="25000"/>
                    </a:schemeClr>
                  </a:solidFill>
                  <a:latin typeface="Times New Roman" panose="02020603050405020304" pitchFamily="18" charset="0"/>
                  <a:cs typeface="Times New Roman" panose="02020603050405020304" pitchFamily="18" charset="0"/>
                </a:rPr>
                <a:t>n</a:t>
              </a:r>
            </a:p>
          </p:txBody>
        </p:sp>
        <p:sp>
          <p:nvSpPr>
            <p:cNvPr id="60444" name="Line 28"/>
            <p:cNvSpPr>
              <a:spLocks noChangeShapeType="1"/>
            </p:cNvSpPr>
            <p:nvPr/>
          </p:nvSpPr>
          <p:spPr bwMode="auto">
            <a:xfrm>
              <a:off x="4786" y="2829"/>
              <a:ext cx="0" cy="657"/>
            </a:xfrm>
            <a:prstGeom prst="line">
              <a:avLst/>
            </a:prstGeom>
            <a:noFill/>
            <a:ln w="9525">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0445" name="Text Box 29"/>
            <p:cNvSpPr txBox="1">
              <a:spLocks noChangeArrowheads="1"/>
            </p:cNvSpPr>
            <p:nvPr/>
          </p:nvSpPr>
          <p:spPr bwMode="auto">
            <a:xfrm>
              <a:off x="4674" y="3494"/>
              <a:ext cx="288"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rPr>
                <a:t>T</a:t>
              </a:r>
              <a:r>
                <a:rPr lang="en-US" altLang="en-US" sz="1800" baseline="-25000" dirty="0">
                  <a:solidFill>
                    <a:schemeClr val="tx1">
                      <a:lumMod val="75000"/>
                      <a:lumOff val="25000"/>
                    </a:schemeClr>
                  </a:solidFill>
                  <a:latin typeface="Times New Roman" panose="02020603050405020304" pitchFamily="18" charset="0"/>
                  <a:cs typeface="Times New Roman" panose="02020603050405020304" pitchFamily="18" charset="0"/>
                </a:rPr>
                <a:t>n+1</a:t>
              </a:r>
            </a:p>
          </p:txBody>
        </p:sp>
        <p:sp>
          <p:nvSpPr>
            <p:cNvPr id="60446" name="Text Box 30"/>
            <p:cNvSpPr txBox="1">
              <a:spLocks noChangeArrowheads="1"/>
            </p:cNvSpPr>
            <p:nvPr/>
          </p:nvSpPr>
          <p:spPr bwMode="auto">
            <a:xfrm>
              <a:off x="1516" y="3494"/>
              <a:ext cx="205"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tx1">
                      <a:lumMod val="75000"/>
                      <a:lumOff val="25000"/>
                    </a:schemeClr>
                  </a:solidFill>
                  <a:latin typeface="Times New Roman" panose="02020603050405020304" pitchFamily="18" charset="0"/>
                  <a:cs typeface="Times New Roman" panose="02020603050405020304" pitchFamily="18" charset="0"/>
                </a:rPr>
                <a:t>t</a:t>
              </a:r>
              <a:r>
                <a:rPr lang="en-US" altLang="en-US" sz="1800" baseline="-25000">
                  <a:solidFill>
                    <a:schemeClr val="tx1">
                      <a:lumMod val="75000"/>
                      <a:lumOff val="25000"/>
                    </a:schemeClr>
                  </a:solidFill>
                  <a:latin typeface="Times New Roman" panose="02020603050405020304" pitchFamily="18" charset="0"/>
                  <a:cs typeface="Times New Roman" panose="02020603050405020304" pitchFamily="18" charset="0"/>
                </a:rPr>
                <a:t>n1</a:t>
              </a:r>
            </a:p>
          </p:txBody>
        </p:sp>
        <p:sp>
          <p:nvSpPr>
            <p:cNvPr id="60447" name="Text Box 31"/>
            <p:cNvSpPr txBox="1">
              <a:spLocks noChangeArrowheads="1"/>
            </p:cNvSpPr>
            <p:nvPr/>
          </p:nvSpPr>
          <p:spPr bwMode="auto">
            <a:xfrm>
              <a:off x="2773" y="3494"/>
              <a:ext cx="205"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tx1">
                      <a:lumMod val="75000"/>
                      <a:lumOff val="25000"/>
                    </a:schemeClr>
                  </a:solidFill>
                  <a:latin typeface="Times New Roman" panose="02020603050405020304" pitchFamily="18" charset="0"/>
                  <a:cs typeface="Times New Roman" panose="02020603050405020304" pitchFamily="18" charset="0"/>
                </a:rPr>
                <a:t>t</a:t>
              </a:r>
              <a:r>
                <a:rPr lang="en-US" altLang="en-US" sz="1800" baseline="-25000">
                  <a:solidFill>
                    <a:schemeClr val="tx1">
                      <a:lumMod val="75000"/>
                      <a:lumOff val="25000"/>
                    </a:schemeClr>
                  </a:solidFill>
                  <a:latin typeface="Times New Roman" panose="02020603050405020304" pitchFamily="18" charset="0"/>
                  <a:cs typeface="Times New Roman" panose="02020603050405020304" pitchFamily="18" charset="0"/>
                </a:rPr>
                <a:t>n2</a:t>
              </a:r>
            </a:p>
          </p:txBody>
        </p:sp>
        <p:sp>
          <p:nvSpPr>
            <p:cNvPr id="60448" name="Text Box 32"/>
            <p:cNvSpPr txBox="1">
              <a:spLocks noChangeArrowheads="1"/>
            </p:cNvSpPr>
            <p:nvPr/>
          </p:nvSpPr>
          <p:spPr bwMode="auto">
            <a:xfrm>
              <a:off x="3963" y="3494"/>
              <a:ext cx="205" cy="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rPr>
                <a:t>t</a:t>
              </a:r>
              <a:r>
                <a:rPr lang="en-US" altLang="en-US" sz="1800" baseline="-25000" dirty="0">
                  <a:solidFill>
                    <a:schemeClr val="tx1">
                      <a:lumMod val="75000"/>
                      <a:lumOff val="25000"/>
                    </a:schemeClr>
                  </a:solidFill>
                  <a:latin typeface="Times New Roman" panose="02020603050405020304" pitchFamily="18" charset="0"/>
                  <a:cs typeface="Times New Roman" panose="02020603050405020304" pitchFamily="18" charset="0"/>
                </a:rPr>
                <a:t>n3</a:t>
              </a:r>
            </a:p>
          </p:txBody>
        </p:sp>
      </p:grpSp>
      <p:sp>
        <p:nvSpPr>
          <p:cNvPr id="5" name="Date Placeholder 4"/>
          <p:cNvSpPr>
            <a:spLocks noGrp="1"/>
          </p:cNvSpPr>
          <p:nvPr>
            <p:ph type="dt" sz="half" idx="10"/>
          </p:nvPr>
        </p:nvSpPr>
        <p:spPr/>
        <p:txBody>
          <a:bodyPr/>
          <a:lstStyle/>
          <a:p>
            <a:fld id="{C9038621-89B0-4D06-8AC1-987E54B5CBCA}"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23350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319763" y="3320874"/>
            <a:ext cx="7835917" cy="2840037"/>
            <a:chOff x="3162434" y="3320874"/>
            <a:chExt cx="7835917" cy="2840037"/>
          </a:xfrm>
        </p:grpSpPr>
        <p:sp>
          <p:nvSpPr>
            <p:cNvPr id="265223" name="Text Box 7"/>
            <p:cNvSpPr txBox="1">
              <a:spLocks noChangeArrowheads="1"/>
            </p:cNvSpPr>
            <p:nvPr/>
          </p:nvSpPr>
          <p:spPr bwMode="auto">
            <a:xfrm>
              <a:off x="3162434" y="3667921"/>
              <a:ext cx="387510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400" dirty="0">
                  <a:latin typeface="Times New Roman" panose="02020603050405020304" pitchFamily="18" charset="0"/>
                </a:rPr>
                <a:t>处理后线圈数据：</a:t>
              </a:r>
              <a:endParaRPr lang="en-US" altLang="en-US" sz="2400" dirty="0">
                <a:latin typeface="Times New Roman" panose="02020603050405020304" pitchFamily="18" charset="0"/>
              </a:endParaRPr>
            </a:p>
            <a:p>
              <a:pPr>
                <a:spcBef>
                  <a:spcPct val="0"/>
                </a:spcBef>
                <a:buClrTx/>
                <a:buSzTx/>
                <a:buFontTx/>
                <a:buNone/>
              </a:pPr>
              <a:r>
                <a:rPr lang="zh-CN" altLang="en-US" sz="1800" dirty="0">
                  <a:latin typeface="Times New Roman" panose="02020603050405020304" pitchFamily="18" charset="0"/>
                </a:rPr>
                <a:t>时间</a:t>
              </a:r>
              <a:r>
                <a:rPr lang="en-US" altLang="en-US" sz="1800" dirty="0">
                  <a:latin typeface="Times New Roman" panose="02020603050405020304" pitchFamily="18" charset="0"/>
                </a:rPr>
                <a:t>	     </a:t>
              </a:r>
              <a:r>
                <a:rPr lang="zh-CN" altLang="en-US" sz="1800" dirty="0">
                  <a:latin typeface="Times New Roman" panose="02020603050405020304" pitchFamily="18" charset="0"/>
                </a:rPr>
                <a:t>流量</a:t>
              </a:r>
              <a:r>
                <a:rPr lang="en-US" altLang="en-US" sz="1800" dirty="0">
                  <a:latin typeface="Times New Roman" panose="02020603050405020304" pitchFamily="18" charset="0"/>
                </a:rPr>
                <a:t>	   </a:t>
              </a:r>
              <a:r>
                <a:rPr lang="zh-CN" altLang="en-US" sz="1800" dirty="0">
                  <a:latin typeface="Times New Roman" panose="02020603050405020304" pitchFamily="18" charset="0"/>
                </a:rPr>
                <a:t>占有率</a:t>
              </a:r>
              <a:r>
                <a:rPr lang="en-US" altLang="en-US" sz="1800" dirty="0">
                  <a:latin typeface="Times New Roman" panose="02020603050405020304" pitchFamily="18" charset="0"/>
                </a:rPr>
                <a:t>         </a:t>
              </a:r>
              <a:r>
                <a:rPr lang="zh-CN" altLang="en-US" sz="1800" dirty="0">
                  <a:latin typeface="Times New Roman" panose="02020603050405020304" pitchFamily="18" charset="0"/>
                </a:rPr>
                <a:t>速度</a:t>
              </a:r>
              <a:r>
                <a:rPr lang="en-US" altLang="en-US" sz="1800" dirty="0">
                  <a:latin typeface="Times New Roman" panose="02020603050405020304" pitchFamily="18" charset="0"/>
                </a:rPr>
                <a:t>00:00:00	          2	    1.36%	        68.2</a:t>
              </a:r>
            </a:p>
            <a:p>
              <a:pPr>
                <a:spcBef>
                  <a:spcPct val="0"/>
                </a:spcBef>
                <a:buClrTx/>
                <a:buSzTx/>
                <a:buFontTx/>
                <a:buNone/>
              </a:pPr>
              <a:r>
                <a:rPr lang="en-US" altLang="en-US" sz="1800" dirty="0">
                  <a:latin typeface="Times New Roman" panose="02020603050405020304" pitchFamily="18" charset="0"/>
                </a:rPr>
                <a:t>00:00:20	          1	    0.06%	        70.2</a:t>
              </a:r>
            </a:p>
            <a:p>
              <a:pPr>
                <a:spcBef>
                  <a:spcPct val="0"/>
                </a:spcBef>
                <a:buClrTx/>
                <a:buSzTx/>
                <a:buFontTx/>
                <a:buNone/>
              </a:pPr>
              <a:r>
                <a:rPr lang="en-US" altLang="en-US" sz="1800" dirty="0">
                  <a:latin typeface="Times New Roman" panose="02020603050405020304" pitchFamily="18" charset="0"/>
                </a:rPr>
                <a:t>00:00:40	          3	    1.90%          67.4</a:t>
              </a:r>
            </a:p>
            <a:p>
              <a:pPr>
                <a:spcBef>
                  <a:spcPct val="0"/>
                </a:spcBef>
                <a:buClrTx/>
                <a:buSzTx/>
                <a:buFontTx/>
                <a:buNone/>
              </a:pPr>
              <a:endParaRPr lang="en-US" altLang="en-US" sz="2000" dirty="0">
                <a:latin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rPr>
                <a:t>许多在线</a:t>
              </a:r>
              <a:r>
                <a:rPr lang="en-US" altLang="zh-CN" sz="2000" dirty="0">
                  <a:latin typeface="Times New Roman" panose="02020603050405020304" pitchFamily="18" charset="0"/>
                </a:rPr>
                <a:t>ATIS</a:t>
              </a:r>
              <a:r>
                <a:rPr lang="zh-CN" altLang="en-US" sz="2000" dirty="0">
                  <a:latin typeface="Times New Roman" panose="02020603050405020304" pitchFamily="18" charset="0"/>
                </a:rPr>
                <a:t>都是基于单线圈数据的！</a:t>
              </a:r>
              <a:endParaRPr lang="en-US" altLang="en-US" sz="2000" dirty="0">
                <a:latin typeface="Times New Roman" panose="02020603050405020304" pitchFamily="18" charset="0"/>
              </a:endParaRPr>
            </a:p>
          </p:txBody>
        </p:sp>
        <p:pic>
          <p:nvPicPr>
            <p:cNvPr id="265224" name="Picture 8" descr="Capture-12-29-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538" y="3320874"/>
              <a:ext cx="3960813" cy="2840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1097280" y="1443766"/>
            <a:ext cx="7447578" cy="2123658"/>
            <a:chOff x="842347" y="1334340"/>
            <a:chExt cx="7447578" cy="2123658"/>
          </a:xfrm>
        </p:grpSpPr>
        <p:sp>
          <p:nvSpPr>
            <p:cNvPr id="62468" name="Text Box 3"/>
            <p:cNvSpPr txBox="1">
              <a:spLocks noChangeArrowheads="1"/>
            </p:cNvSpPr>
            <p:nvPr/>
          </p:nvSpPr>
          <p:spPr bwMode="auto">
            <a:xfrm>
              <a:off x="4327525" y="1334340"/>
              <a:ext cx="39624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400" dirty="0">
                  <a:latin typeface="Times New Roman" panose="02020603050405020304" pitchFamily="18" charset="0"/>
                </a:rPr>
                <a:t>原始数据示例</a:t>
              </a:r>
              <a:r>
                <a:rPr lang="en-US" altLang="en-US" sz="2400" dirty="0">
                  <a:latin typeface="Times New Roman" panose="02020603050405020304" pitchFamily="18" charset="0"/>
                </a:rPr>
                <a:t>:</a:t>
              </a:r>
            </a:p>
            <a:p>
              <a:pPr>
                <a:spcBef>
                  <a:spcPct val="0"/>
                </a:spcBef>
                <a:buClrTx/>
                <a:buSzTx/>
                <a:buFontTx/>
                <a:buNone/>
              </a:pPr>
              <a:r>
                <a:rPr lang="en-US" altLang="en-US" sz="1800" dirty="0">
                  <a:latin typeface="Times New Roman" panose="02020603050405020304" pitchFamily="18" charset="0"/>
                </a:rPr>
                <a:t>00001010 </a:t>
              </a:r>
            </a:p>
            <a:p>
              <a:pPr>
                <a:spcBef>
                  <a:spcPct val="0"/>
                </a:spcBef>
                <a:buClrTx/>
                <a:buSzTx/>
                <a:buFontTx/>
                <a:buNone/>
              </a:pPr>
              <a:r>
                <a:rPr lang="en-US" altLang="en-US" sz="1800" dirty="0">
                  <a:latin typeface="Times New Roman" panose="02020603050405020304" pitchFamily="18" charset="0"/>
                </a:rPr>
                <a:t>00001010 </a:t>
              </a:r>
            </a:p>
            <a:p>
              <a:pPr>
                <a:spcBef>
                  <a:spcPct val="0"/>
                </a:spcBef>
                <a:buClrTx/>
                <a:buSzTx/>
                <a:buFontTx/>
                <a:buNone/>
              </a:pPr>
              <a:r>
                <a:rPr lang="en-US" altLang="en-US" sz="1800" dirty="0">
                  <a:latin typeface="Times New Roman" panose="02020603050405020304" pitchFamily="18" charset="0"/>
                </a:rPr>
                <a:t>00001000 </a:t>
              </a:r>
            </a:p>
            <a:p>
              <a:pPr>
                <a:spcBef>
                  <a:spcPct val="0"/>
                </a:spcBef>
                <a:buClrTx/>
                <a:buSzTx/>
                <a:buFontTx/>
                <a:buNone/>
              </a:pPr>
              <a:r>
                <a:rPr lang="en-US" altLang="en-US" sz="1800" dirty="0">
                  <a:latin typeface="Times New Roman" panose="02020603050405020304" pitchFamily="18" charset="0"/>
                </a:rPr>
                <a:t>00001000 </a:t>
              </a:r>
            </a:p>
            <a:p>
              <a:pPr>
                <a:spcBef>
                  <a:spcPct val="0"/>
                </a:spcBef>
                <a:buClrTx/>
                <a:buSzTx/>
                <a:buFontTx/>
                <a:buNone/>
              </a:pPr>
              <a:r>
                <a:rPr lang="en-US" altLang="en-US" sz="1800" dirty="0">
                  <a:latin typeface="Times New Roman" panose="02020603050405020304" pitchFamily="18" charset="0"/>
                </a:rPr>
                <a:t>00001100</a:t>
              </a:r>
            </a:p>
            <a:p>
              <a:pPr>
                <a:spcBef>
                  <a:spcPct val="0"/>
                </a:spcBef>
                <a:buClrTx/>
                <a:buSzTx/>
                <a:buFontTx/>
                <a:buNone/>
              </a:pPr>
              <a:r>
                <a:rPr lang="en-US" altLang="en-US" sz="1800" dirty="0">
                  <a:latin typeface="Times New Roman" panose="02020603050405020304" pitchFamily="18" charset="0"/>
                </a:rPr>
                <a:t>00000100</a:t>
              </a:r>
              <a:endParaRPr lang="en-US" altLang="en-US" dirty="0">
                <a:latin typeface="Times New Roman" panose="02020603050405020304" pitchFamily="18" charset="0"/>
              </a:endParaRPr>
            </a:p>
          </p:txBody>
        </p:sp>
        <p:pic>
          <p:nvPicPr>
            <p:cNvPr id="6247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347" y="1334340"/>
              <a:ext cx="3328768" cy="21236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7"/>
          <p:cNvSpPr>
            <a:spLocks noGrp="1"/>
          </p:cNvSpPr>
          <p:nvPr>
            <p:ph type="title"/>
          </p:nvPr>
        </p:nvSpPr>
        <p:spPr/>
        <p:txBody>
          <a:bodyPr>
            <a:noAutofit/>
          </a:bodyPr>
          <a:lstStyle/>
          <a:p>
            <a:r>
              <a:rPr lang="zh-CN" altLang="en-US" sz="4000" dirty="0"/>
              <a:t>单线圈测量非常有用</a:t>
            </a:r>
            <a:endParaRPr lang="en-US" sz="4000" dirty="0"/>
          </a:p>
        </p:txBody>
      </p:sp>
      <p:sp>
        <p:nvSpPr>
          <p:cNvPr id="5" name="Date Placeholder 4"/>
          <p:cNvSpPr>
            <a:spLocks noGrp="1"/>
          </p:cNvSpPr>
          <p:nvPr>
            <p:ph type="dt" sz="half" idx="10"/>
          </p:nvPr>
        </p:nvSpPr>
        <p:spPr/>
        <p:txBody>
          <a:bodyPr/>
          <a:lstStyle/>
          <a:p>
            <a:fld id="{2CD47F1D-41D5-4D2B-B0CC-8DC6C0F7C994}"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8567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AutoShape 7"/>
          <p:cNvSpPr>
            <a:spLocks noChangeArrowheads="1"/>
          </p:cNvSpPr>
          <p:nvPr/>
        </p:nvSpPr>
        <p:spPr bwMode="auto">
          <a:xfrm flipH="1">
            <a:off x="2971800" y="2217821"/>
            <a:ext cx="685800" cy="304800"/>
          </a:xfrm>
          <a:prstGeom prst="notchedRightArrow">
            <a:avLst>
              <a:gd name="adj1" fmla="val 50000"/>
              <a:gd name="adj2" fmla="val 5625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mn-lt"/>
            </a:endParaRPr>
          </a:p>
        </p:txBody>
      </p:sp>
      <p:sp>
        <p:nvSpPr>
          <p:cNvPr id="64517" name="Text Box 8"/>
          <p:cNvSpPr txBox="1">
            <a:spLocks noChangeArrowheads="1"/>
          </p:cNvSpPr>
          <p:nvPr/>
        </p:nvSpPr>
        <p:spPr bwMode="auto">
          <a:xfrm>
            <a:off x="2620422" y="2185555"/>
            <a:ext cx="333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mn-lt"/>
              </a:rPr>
              <a:t>N</a:t>
            </a:r>
          </a:p>
        </p:txBody>
      </p:sp>
      <p:pic>
        <p:nvPicPr>
          <p:cNvPr id="64518"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0464" t="40738" r="3289" b="27295"/>
          <a:stretch/>
        </p:blipFill>
        <p:spPr bwMode="auto">
          <a:xfrm>
            <a:off x="1097280" y="2731167"/>
            <a:ext cx="10058400" cy="319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noAutofit/>
          </a:bodyPr>
          <a:lstStyle/>
          <a:p>
            <a:r>
              <a:rPr lang="zh-CN" altLang="en-US" sz="4000" dirty="0"/>
              <a:t>大西雅图地区的</a:t>
            </a:r>
            <a:r>
              <a:rPr lang="en-US" altLang="zh-CN" sz="4000" dirty="0"/>
              <a:t>I-5</a:t>
            </a:r>
            <a:r>
              <a:rPr lang="zh-CN" altLang="en-US" sz="4000" dirty="0"/>
              <a:t>线圈检测器</a:t>
            </a:r>
            <a:endParaRPr lang="en-US" sz="4000" dirty="0"/>
          </a:p>
        </p:txBody>
      </p:sp>
      <p:sp>
        <p:nvSpPr>
          <p:cNvPr id="9" name="Content Placeholder 8"/>
          <p:cNvSpPr>
            <a:spLocks noGrp="1"/>
          </p:cNvSpPr>
          <p:nvPr>
            <p:ph idx="1"/>
          </p:nvPr>
        </p:nvSpPr>
        <p:spPr>
          <a:xfrm>
            <a:off x="1097280" y="1240778"/>
            <a:ext cx="10058400" cy="977043"/>
          </a:xfrm>
        </p:spPr>
        <p:txBody>
          <a:bodyPr>
            <a:normAutofit/>
          </a:bodyPr>
          <a:lstStyle/>
          <a:p>
            <a:r>
              <a:rPr lang="zh-CN" altLang="en-US" dirty="0"/>
              <a:t>仅在华盛顿西北部地区就有</a:t>
            </a:r>
            <a:r>
              <a:rPr lang="en-US" altLang="zh-CN" dirty="0"/>
              <a:t>7000</a:t>
            </a:r>
            <a:r>
              <a:rPr lang="zh-CN" altLang="en-US" dirty="0"/>
              <a:t>多个环形线圈探测器</a:t>
            </a:r>
            <a:endParaRPr lang="en-US" dirty="0"/>
          </a:p>
        </p:txBody>
      </p:sp>
      <p:sp>
        <p:nvSpPr>
          <p:cNvPr id="5" name="Date Placeholder 4"/>
          <p:cNvSpPr>
            <a:spLocks noGrp="1"/>
          </p:cNvSpPr>
          <p:nvPr>
            <p:ph type="dt" sz="half" idx="10"/>
          </p:nvPr>
        </p:nvSpPr>
        <p:spPr/>
        <p:txBody>
          <a:bodyPr/>
          <a:lstStyle/>
          <a:p>
            <a:pPr>
              <a:defRPr/>
            </a:pPr>
            <a:fld id="{21924922-1FA8-4F90-A5DC-44DE9D34D1E3}" type="datetime1">
              <a:rPr lang="en-US" altLang="en-US" smtClean="0"/>
              <a:t>1/24/2021</a:t>
            </a:fld>
            <a:endParaRPr lang="en-US" altLang="en-US"/>
          </a:p>
        </p:txBody>
      </p:sp>
      <p:sp>
        <p:nvSpPr>
          <p:cNvPr id="6" name="Footer Placeholder 5"/>
          <p:cNvSpPr>
            <a:spLocks noGrp="1"/>
          </p:cNvSpPr>
          <p:nvPr>
            <p:ph type="ftr" sz="quarter" idx="11"/>
          </p:nvPr>
        </p:nvSpPr>
        <p:spPr/>
        <p:txBody>
          <a:bodyPr/>
          <a:lstStyle/>
          <a:p>
            <a:pPr>
              <a:defRPr/>
            </a:pPr>
            <a:r>
              <a:rPr lang="en-US" dirty="0"/>
              <a:t>Transportation Big Data Analytics</a:t>
            </a:r>
          </a:p>
        </p:txBody>
      </p:sp>
      <p:sp>
        <p:nvSpPr>
          <p:cNvPr id="7" name="Slide Number Placeholder 6"/>
          <p:cNvSpPr>
            <a:spLocks noGrp="1"/>
          </p:cNvSpPr>
          <p:nvPr>
            <p:ph type="sldNum" sz="quarter" idx="12"/>
          </p:nvPr>
        </p:nvSpPr>
        <p:spPr/>
        <p:txBody>
          <a:bodyPr/>
          <a:lstStyle/>
          <a:p>
            <a:pPr>
              <a:defRPr/>
            </a:pPr>
            <a:fld id="{5EB663E8-88FD-4048-9075-AFEE1936E599}" type="slidenum">
              <a:rPr lang="en-US" altLang="en-US" smtClean="0"/>
              <a:pPr>
                <a:defRPr/>
              </a:pPr>
              <a:t>37</a:t>
            </a:fld>
            <a:endParaRPr lang="en-US" altLang="en-US"/>
          </a:p>
        </p:txBody>
      </p:sp>
      <p:sp>
        <p:nvSpPr>
          <p:cNvPr id="2" name="矩形 1">
            <a:extLst>
              <a:ext uri="{FF2B5EF4-FFF2-40B4-BE49-F238E27FC236}">
                <a16:creationId xmlns:a16="http://schemas.microsoft.com/office/drawing/2014/main" id="{CACC7E5D-4025-4305-A07F-9BC4F34AADDA}"/>
              </a:ext>
            </a:extLst>
          </p:cNvPr>
          <p:cNvSpPr/>
          <p:nvPr/>
        </p:nvSpPr>
        <p:spPr>
          <a:xfrm>
            <a:off x="3048000" y="3105835"/>
            <a:ext cx="6096000" cy="646331"/>
          </a:xfrm>
          <a:prstGeom prst="rect">
            <a:avLst/>
          </a:prstGeom>
        </p:spPr>
        <p:txBody>
          <a:bodyPr>
            <a:spAutoFit/>
          </a:bodyPr>
          <a:lstStyle/>
          <a:p>
            <a:pPr algn="just"/>
            <a:r>
              <a:rPr lang="en-US" altLang="en-US" b="1" dirty="0">
                <a:solidFill>
                  <a:srgbClr val="339966"/>
                </a:solidFill>
                <a:latin typeface="Arial" panose="020B0604020202020204" pitchFamily="34" charset="0"/>
                <a:cs typeface="Times New Roman" panose="02020603050405020304" pitchFamily="18" charset="0"/>
              </a:rPr>
              <a:t>(I developed when I completed my PhD degree at University of Washington)</a:t>
            </a:r>
          </a:p>
        </p:txBody>
      </p:sp>
    </p:spTree>
    <p:extLst>
      <p:ext uri="{BB962C8B-B14F-4D97-AF65-F5344CB8AC3E}">
        <p14:creationId xmlns:p14="http://schemas.microsoft.com/office/powerpoint/2010/main" val="3195664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rPr>
              <a:t>结合其他数据源</a:t>
            </a:r>
            <a:endParaRPr lang="en-US" dirty="0"/>
          </a:p>
        </p:txBody>
      </p:sp>
      <p:pic>
        <p:nvPicPr>
          <p:cNvPr id="7" name="Content Placeholder 6"/>
          <p:cNvPicPr>
            <a:picLocks noGrp="1" noChangeAspect="1"/>
          </p:cNvPicPr>
          <p:nvPr>
            <p:ph idx="1"/>
          </p:nvPr>
        </p:nvPicPr>
        <p:blipFill>
          <a:blip r:embed="rId3"/>
          <a:stretch>
            <a:fillRect/>
          </a:stretch>
        </p:blipFill>
        <p:spPr>
          <a:xfrm>
            <a:off x="548961" y="1261615"/>
            <a:ext cx="9351497" cy="5059363"/>
          </a:xfrm>
          <a:prstGeom prst="rect">
            <a:avLst/>
          </a:prstGeom>
        </p:spPr>
      </p:pic>
      <p:sp>
        <p:nvSpPr>
          <p:cNvPr id="4" name="Date Placeholder 3"/>
          <p:cNvSpPr>
            <a:spLocks noGrp="1"/>
          </p:cNvSpPr>
          <p:nvPr>
            <p:ph type="dt" sz="half" idx="10"/>
          </p:nvPr>
        </p:nvSpPr>
        <p:spPr/>
        <p:txBody>
          <a:bodyPr/>
          <a:lstStyle/>
          <a:p>
            <a:r>
              <a:rPr lang="en-US"/>
              <a:t>1/8/2020</a:t>
            </a:r>
            <a:endParaRPr lang="en-US" dirty="0"/>
          </a:p>
        </p:txBody>
      </p:sp>
      <p:sp>
        <p:nvSpPr>
          <p:cNvPr id="5" name="Footer Placeholder 4"/>
          <p:cNvSpPr>
            <a:spLocks noGrp="1"/>
          </p:cNvSpPr>
          <p:nvPr>
            <p:ph type="ftr" sz="quarter" idx="11"/>
          </p:nvPr>
        </p:nvSpPr>
        <p:spPr/>
        <p:txBody>
          <a:bodyPr/>
          <a:lstStyle/>
          <a:p>
            <a:r>
              <a:rPr lang="en-US"/>
              <a:t>Cee 412 / CET 522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0614" y="2525113"/>
            <a:ext cx="1158212" cy="8720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613" y="1313866"/>
            <a:ext cx="1106385" cy="89395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0613" y="3733754"/>
            <a:ext cx="1155461" cy="747681"/>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12198" t="7667" r="11213" b="13019"/>
          <a:stretch/>
        </p:blipFill>
        <p:spPr>
          <a:xfrm>
            <a:off x="10340613" y="4724528"/>
            <a:ext cx="1429810" cy="500126"/>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0613" y="5549406"/>
            <a:ext cx="669498" cy="518861"/>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5274" y="5475258"/>
            <a:ext cx="575647" cy="667156"/>
          </a:xfrm>
          <a:prstGeom prst="rect">
            <a:avLst/>
          </a:prstGeom>
        </p:spPr>
      </p:pic>
      <p:sp>
        <p:nvSpPr>
          <p:cNvPr id="17" name="TextBox 16"/>
          <p:cNvSpPr txBox="1"/>
          <p:nvPr/>
        </p:nvSpPr>
        <p:spPr>
          <a:xfrm>
            <a:off x="11068218" y="5604323"/>
            <a:ext cx="480318" cy="369332"/>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103568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zh-CN" altLang="en-US" dirty="0"/>
              <a:t>如何处理这些数据？</a:t>
            </a:r>
            <a:endParaRPr lang="en-US" dirty="0"/>
          </a:p>
        </p:txBody>
      </p:sp>
      <p:sp>
        <p:nvSpPr>
          <p:cNvPr id="9" name="Content Placeholder 8"/>
          <p:cNvSpPr>
            <a:spLocks noGrp="1"/>
          </p:cNvSpPr>
          <p:nvPr>
            <p:ph idx="1"/>
          </p:nvPr>
        </p:nvSpPr>
        <p:spPr/>
        <p:txBody>
          <a:bodyPr>
            <a:normAutofit/>
          </a:bodyPr>
          <a:lstStyle/>
          <a:p>
            <a:pPr>
              <a:lnSpc>
                <a:spcPct val="120000"/>
              </a:lnSpc>
              <a:spcBef>
                <a:spcPts val="1800"/>
              </a:spcBef>
              <a:spcAft>
                <a:spcPts val="1200"/>
              </a:spcAft>
            </a:pPr>
            <a:r>
              <a:rPr lang="zh-CN" altLang="en-US" sz="2400" dirty="0"/>
              <a:t>如果每</a:t>
            </a:r>
            <a:r>
              <a:rPr lang="en-US" altLang="zh-CN" sz="2400" dirty="0"/>
              <a:t>20</a:t>
            </a:r>
            <a:r>
              <a:rPr lang="zh-CN" altLang="en-US" sz="2400" dirty="0"/>
              <a:t>秒完成一次线圈检测，并且每条记录需要</a:t>
            </a:r>
            <a:r>
              <a:rPr lang="en-US" altLang="zh-CN" sz="2400" dirty="0"/>
              <a:t>20</a:t>
            </a:r>
            <a:r>
              <a:rPr lang="zh-CN" altLang="en-US" sz="2400" dirty="0"/>
              <a:t>个字节来存储，那么</a:t>
            </a:r>
            <a:r>
              <a:rPr lang="en-US" altLang="zh-CN" sz="2400" dirty="0"/>
              <a:t>8000</a:t>
            </a:r>
            <a:r>
              <a:rPr lang="zh-CN" altLang="en-US" sz="2400" dirty="0"/>
              <a:t>个单线圈检测器每天需要</a:t>
            </a:r>
            <a:endParaRPr lang="en-US" altLang="zh-CN" sz="2400" dirty="0"/>
          </a:p>
          <a:p>
            <a:pPr>
              <a:lnSpc>
                <a:spcPct val="120000"/>
              </a:lnSpc>
              <a:spcBef>
                <a:spcPts val="1800"/>
              </a:spcBef>
              <a:spcAft>
                <a:spcPts val="1200"/>
              </a:spcAft>
            </a:pPr>
            <a:r>
              <a:rPr lang="en-US" altLang="zh-CN" sz="2400" dirty="0"/>
              <a:t>24*3600/20*20*8000=660 MB</a:t>
            </a:r>
            <a:r>
              <a:rPr lang="zh-CN" altLang="en-US" sz="2400" dirty="0"/>
              <a:t>的存储空间！</a:t>
            </a:r>
            <a:endParaRPr lang="en-US" altLang="zh-CN" sz="2400" dirty="0"/>
          </a:p>
          <a:p>
            <a:pPr>
              <a:lnSpc>
                <a:spcPct val="120000"/>
              </a:lnSpc>
              <a:spcBef>
                <a:spcPts val="1800"/>
              </a:spcBef>
              <a:spcAft>
                <a:spcPts val="1200"/>
              </a:spcAft>
            </a:pPr>
            <a:r>
              <a:rPr lang="zh-CN" altLang="en-US" sz="2400" dirty="0"/>
              <a:t>注意这只是高速公路上线圈探测器的数据。我们还有浮动测数据，事故数据，货运数据，视频数据，</a:t>
            </a:r>
            <a:r>
              <a:rPr lang="en-US" altLang="zh-CN" sz="2400" dirty="0"/>
              <a:t>…</a:t>
            </a:r>
            <a:r>
              <a:rPr lang="zh-CN" altLang="en-US" sz="2400" dirty="0"/>
              <a:t>，要处理！</a:t>
            </a:r>
            <a:endParaRPr lang="en-US" sz="2400" dirty="0"/>
          </a:p>
          <a:p>
            <a:endParaRPr lang="en-US" sz="2400" dirty="0"/>
          </a:p>
          <a:p>
            <a:endParaRPr lang="en-US" sz="2400" dirty="0"/>
          </a:p>
        </p:txBody>
      </p:sp>
      <p:sp>
        <p:nvSpPr>
          <p:cNvPr id="5" name="Date Placeholder 4"/>
          <p:cNvSpPr>
            <a:spLocks noGrp="1"/>
          </p:cNvSpPr>
          <p:nvPr>
            <p:ph type="dt" sz="half" idx="10"/>
          </p:nvPr>
        </p:nvSpPr>
        <p:spPr>
          <a:xfrm>
            <a:off x="1097280" y="6459785"/>
            <a:ext cx="2472271" cy="365125"/>
          </a:xfrm>
        </p:spPr>
        <p:txBody>
          <a:bodyPr/>
          <a:lstStyle/>
          <a:p>
            <a:pPr>
              <a:defRPr/>
            </a:pPr>
            <a:r>
              <a:rPr lang="en-US" altLang="en-US"/>
              <a:t>1/8/2020</a:t>
            </a:r>
          </a:p>
        </p:txBody>
      </p:sp>
      <p:sp>
        <p:nvSpPr>
          <p:cNvPr id="6" name="Footer Placeholder 5"/>
          <p:cNvSpPr>
            <a:spLocks noGrp="1"/>
          </p:cNvSpPr>
          <p:nvPr>
            <p:ph type="ftr" sz="quarter" idx="11"/>
          </p:nvPr>
        </p:nvSpPr>
        <p:spPr>
          <a:xfrm>
            <a:off x="3686185" y="6459785"/>
            <a:ext cx="4822804" cy="365125"/>
          </a:xfrm>
        </p:spPr>
        <p:txBody>
          <a:bodyPr/>
          <a:lstStyle/>
          <a:p>
            <a:pPr>
              <a:defRPr/>
            </a:pPr>
            <a:r>
              <a:rPr lang="en-US"/>
              <a:t>Cee 412 / CET 522</a:t>
            </a:r>
          </a:p>
        </p:txBody>
      </p:sp>
      <p:sp>
        <p:nvSpPr>
          <p:cNvPr id="7" name="Slide Number Placeholder 6"/>
          <p:cNvSpPr>
            <a:spLocks noGrp="1"/>
          </p:cNvSpPr>
          <p:nvPr>
            <p:ph type="sldNum" sz="quarter" idx="12"/>
          </p:nvPr>
        </p:nvSpPr>
        <p:spPr>
          <a:xfrm>
            <a:off x="9900458" y="6459785"/>
            <a:ext cx="1312025" cy="365125"/>
          </a:xfrm>
        </p:spPr>
        <p:txBody>
          <a:bodyPr/>
          <a:lstStyle/>
          <a:p>
            <a:pPr>
              <a:defRPr/>
            </a:pPr>
            <a:fld id="{5625C99B-E222-49FE-9B47-420BE7C32914}" type="slidenum">
              <a:rPr lang="en-US" altLang="en-US" smtClean="0"/>
              <a:pPr>
                <a:defRPr/>
              </a:pPr>
              <a:t>39</a:t>
            </a:fld>
            <a:endParaRPr lang="en-US" altLang="en-US"/>
          </a:p>
        </p:txBody>
      </p:sp>
    </p:spTree>
    <p:extLst>
      <p:ext uri="{BB962C8B-B14F-4D97-AF65-F5344CB8AC3E}">
        <p14:creationId xmlns:p14="http://schemas.microsoft.com/office/powerpoint/2010/main" val="24545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sz="6600" dirty="0"/>
              <a:t>为什么开设这门课程？</a:t>
            </a:r>
            <a:endParaRPr lang="en-US" sz="6600" dirty="0"/>
          </a:p>
        </p:txBody>
      </p:sp>
      <p:sp>
        <p:nvSpPr>
          <p:cNvPr id="8" name="Date Placeholder 7"/>
          <p:cNvSpPr>
            <a:spLocks noGrp="1"/>
          </p:cNvSpPr>
          <p:nvPr>
            <p:ph type="dt" sz="half" idx="10"/>
          </p:nvPr>
        </p:nvSpPr>
        <p:spPr/>
        <p:txBody>
          <a:bodyPr/>
          <a:lstStyle/>
          <a:p>
            <a:fld id="{C40D39F4-D1DB-4D9F-A828-0CD2D8DBDEC7}" type="datetime1">
              <a:rPr lang="en-US" smtClean="0"/>
              <a:t>1/24/2021</a:t>
            </a:fld>
            <a:endParaRPr lang="en-US" dirty="0"/>
          </a:p>
        </p:txBody>
      </p:sp>
      <p:sp>
        <p:nvSpPr>
          <p:cNvPr id="9" name="Footer Placeholder 8"/>
          <p:cNvSpPr>
            <a:spLocks noGrp="1"/>
          </p:cNvSpPr>
          <p:nvPr>
            <p:ph type="ftr" sz="quarter" idx="11"/>
          </p:nvPr>
        </p:nvSpPr>
        <p:spPr/>
        <p:txBody>
          <a:bodyPr/>
          <a:lstStyle/>
          <a:p>
            <a:r>
              <a:rPr lang="en-US" dirty="0"/>
              <a:t>Transportation Big Data Analytics</a:t>
            </a:r>
          </a:p>
        </p:txBody>
      </p:sp>
      <p:sp>
        <p:nvSpPr>
          <p:cNvPr id="10" name="Slide Number Placeholder 9"/>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55347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cs typeface="Times New Roman" panose="02020603050405020304" pitchFamily="18" charset="0"/>
              </a:rPr>
              <a:t>其他数据来源呢？</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20000"/>
              </a:lnSpc>
            </a:pPr>
            <a:r>
              <a:rPr lang="zh-CN" altLang="en-US" sz="2800" dirty="0">
                <a:cs typeface="Times New Roman" panose="02020603050405020304" pitchFamily="18" charset="0"/>
              </a:rPr>
              <a:t>例如：</a:t>
            </a:r>
            <a:r>
              <a:rPr lang="en-US" sz="2800" dirty="0">
                <a:cs typeface="Times New Roman" panose="02020603050405020304" pitchFamily="18" charset="0"/>
              </a:rPr>
              <a:t> INRIX</a:t>
            </a:r>
            <a:r>
              <a:rPr lang="zh-CN" altLang="en-US" sz="2800" dirty="0">
                <a:cs typeface="Times New Roman" panose="02020603050405020304" pitchFamily="18" charset="0"/>
              </a:rPr>
              <a:t>（实时交通数据公司）</a:t>
            </a:r>
            <a:endParaRPr lang="en-US" sz="2800" dirty="0">
              <a:cs typeface="Times New Roman" panose="02020603050405020304" pitchFamily="18" charset="0"/>
            </a:endParaRPr>
          </a:p>
          <a:p>
            <a:pPr lvl="1">
              <a:lnSpc>
                <a:spcPct val="120000"/>
              </a:lnSpc>
            </a:pPr>
            <a:r>
              <a:rPr lang="en-US" sz="2400" dirty="0">
                <a:cs typeface="Times New Roman" panose="02020603050405020304" pitchFamily="18" charset="0"/>
              </a:rPr>
              <a:t>1</a:t>
            </a:r>
            <a:r>
              <a:rPr lang="en-US" altLang="zh-CN" dirty="0">
                <a:cs typeface="Times New Roman" panose="02020603050405020304" pitchFamily="18" charset="0"/>
              </a:rPr>
              <a:t>.75</a:t>
            </a:r>
            <a:r>
              <a:rPr lang="zh-CN" altLang="en-US" dirty="0">
                <a:cs typeface="Times New Roman" panose="02020603050405020304" pitchFamily="18" charset="0"/>
              </a:rPr>
              <a:t>亿台设备</a:t>
            </a:r>
            <a:endParaRPr lang="en-US" altLang="zh-CN" dirty="0">
              <a:cs typeface="Times New Roman" panose="02020603050405020304" pitchFamily="18" charset="0"/>
            </a:endParaRPr>
          </a:p>
          <a:p>
            <a:pPr lvl="1">
              <a:lnSpc>
                <a:spcPct val="120000"/>
              </a:lnSpc>
            </a:pPr>
            <a:r>
              <a:rPr lang="en-US" altLang="zh-CN" dirty="0">
                <a:cs typeface="Times New Roman" panose="02020603050405020304" pitchFamily="18" charset="0"/>
              </a:rPr>
              <a:t>400</a:t>
            </a:r>
            <a:r>
              <a:rPr lang="zh-CN" altLang="en-US" dirty="0">
                <a:cs typeface="Times New Roman" panose="02020603050405020304" pitchFamily="18" charset="0"/>
              </a:rPr>
              <a:t>万英里的道路</a:t>
            </a:r>
            <a:endParaRPr lang="en-US" altLang="zh-CN" dirty="0">
              <a:cs typeface="Times New Roman" panose="02020603050405020304" pitchFamily="18" charset="0"/>
            </a:endParaRPr>
          </a:p>
          <a:p>
            <a:pPr lvl="1">
              <a:lnSpc>
                <a:spcPct val="120000"/>
              </a:lnSpc>
            </a:pPr>
            <a:r>
              <a:rPr lang="en-US" altLang="zh-CN" dirty="0">
                <a:cs typeface="Times New Roman" panose="02020603050405020304" pitchFamily="18" charset="0"/>
              </a:rPr>
              <a:t>40</a:t>
            </a:r>
            <a:r>
              <a:rPr lang="zh-CN" altLang="en-US" dirty="0">
                <a:cs typeface="Times New Roman" panose="02020603050405020304" pitchFamily="18" charset="0"/>
              </a:rPr>
              <a:t>个国家</a:t>
            </a:r>
            <a:endParaRPr lang="en-US" altLang="zh-CN" dirty="0">
              <a:cs typeface="Times New Roman" panose="02020603050405020304" pitchFamily="18" charset="0"/>
            </a:endParaRPr>
          </a:p>
          <a:p>
            <a:pPr lvl="1">
              <a:lnSpc>
                <a:spcPct val="120000"/>
              </a:lnSpc>
            </a:pPr>
            <a:r>
              <a:rPr lang="zh-CN" altLang="en-US" dirty="0">
                <a:cs typeface="Times New Roman" panose="02020603050405020304" pitchFamily="18" charset="0"/>
              </a:rPr>
              <a:t>每天有 </a:t>
            </a:r>
            <a:r>
              <a:rPr lang="en-US" altLang="zh-CN" dirty="0">
                <a:cs typeface="Times New Roman" panose="02020603050405020304" pitchFamily="18" charset="0"/>
              </a:rPr>
              <a:t>TB </a:t>
            </a:r>
            <a:r>
              <a:rPr lang="zh-CN" altLang="en-US" dirty="0">
                <a:cs typeface="Times New Roman" panose="02020603050405020304" pitchFamily="18" charset="0"/>
              </a:rPr>
              <a:t>级的数据</a:t>
            </a:r>
            <a:endParaRPr lang="en-US" altLang="zh-CN" dirty="0">
              <a:cs typeface="Times New Roman" panose="02020603050405020304" pitchFamily="18" charset="0"/>
            </a:endParaRPr>
          </a:p>
          <a:p>
            <a:pPr lvl="1">
              <a:lnSpc>
                <a:spcPct val="120000"/>
              </a:lnSpc>
            </a:pPr>
            <a:r>
              <a:rPr lang="zh-CN" altLang="en-US" dirty="0">
                <a:cs typeface="Times New Roman" panose="02020603050405020304" pitchFamily="18" charset="0"/>
              </a:rPr>
              <a:t>实时出行者信息、分析和决策支持</a:t>
            </a:r>
            <a:endParaRPr lang="en-US" sz="2400" dirty="0">
              <a:cs typeface="Times New Roman" panose="02020603050405020304" pitchFamily="18" charset="0"/>
            </a:endParaRPr>
          </a:p>
        </p:txBody>
      </p:sp>
      <p:sp>
        <p:nvSpPr>
          <p:cNvPr id="9" name="Date Placeholder 8"/>
          <p:cNvSpPr>
            <a:spLocks noGrp="1"/>
          </p:cNvSpPr>
          <p:nvPr>
            <p:ph type="dt" sz="half" idx="10"/>
          </p:nvPr>
        </p:nvSpPr>
        <p:spPr>
          <a:xfrm>
            <a:off x="1097280" y="6459785"/>
            <a:ext cx="2472271" cy="365125"/>
          </a:xfrm>
        </p:spPr>
        <p:txBody>
          <a:bodyPr/>
          <a:lstStyle/>
          <a:p>
            <a:r>
              <a:rPr lang="en-US"/>
              <a:t>1/8/2020</a:t>
            </a:r>
            <a:endParaRPr lang="en-US" dirty="0"/>
          </a:p>
        </p:txBody>
      </p:sp>
      <p:sp>
        <p:nvSpPr>
          <p:cNvPr id="10" name="Footer Placeholder 9"/>
          <p:cNvSpPr>
            <a:spLocks noGrp="1"/>
          </p:cNvSpPr>
          <p:nvPr>
            <p:ph type="ftr" sz="quarter" idx="11"/>
          </p:nvPr>
        </p:nvSpPr>
        <p:spPr>
          <a:xfrm>
            <a:off x="3686185" y="6459785"/>
            <a:ext cx="4822804" cy="365125"/>
          </a:xfrm>
        </p:spPr>
        <p:txBody>
          <a:bodyPr/>
          <a:lstStyle/>
          <a:p>
            <a:r>
              <a:rPr lang="en-US"/>
              <a:t>Cee 412 / CET 522</a:t>
            </a:r>
            <a:endParaRPr lang="en-US" dirty="0"/>
          </a:p>
        </p:txBody>
      </p:sp>
      <p:sp>
        <p:nvSpPr>
          <p:cNvPr id="11" name="Slide Number Placeholder 10"/>
          <p:cNvSpPr>
            <a:spLocks noGrp="1"/>
          </p:cNvSpPr>
          <p:nvPr>
            <p:ph type="sldNum" sz="quarter" idx="12"/>
          </p:nvPr>
        </p:nvSpPr>
        <p:spPr>
          <a:xfrm>
            <a:off x="9900458" y="6459785"/>
            <a:ext cx="1312025" cy="365125"/>
          </a:xfrm>
        </p:spPr>
        <p:txBody>
          <a:bodyPr/>
          <a:lstStyle/>
          <a:p>
            <a:fld id="{D57F1E4F-1CFF-5643-939E-217C01CDF565}" type="slidenum">
              <a:rPr lang="en-US" smtClean="0"/>
              <a:pPr/>
              <a:t>40</a:t>
            </a:fld>
            <a:endParaRPr lang="en-US" dirty="0"/>
          </a:p>
        </p:txBody>
      </p:sp>
      <p:sp>
        <p:nvSpPr>
          <p:cNvPr id="6" name="TextBox 5"/>
          <p:cNvSpPr txBox="1"/>
          <p:nvPr/>
        </p:nvSpPr>
        <p:spPr>
          <a:xfrm>
            <a:off x="1097280" y="6033634"/>
            <a:ext cx="2362200" cy="261610"/>
          </a:xfrm>
          <a:prstGeom prst="rect">
            <a:avLst/>
          </a:prstGeom>
          <a:noFill/>
        </p:spPr>
        <p:txBody>
          <a:bodyPr wrap="square" rtlCol="0">
            <a:spAutoFit/>
          </a:bodyPr>
          <a:lstStyle/>
          <a:p>
            <a:r>
              <a:rPr lang="en-US" sz="1100" dirty="0"/>
              <a:t>Source: </a:t>
            </a:r>
            <a:r>
              <a:rPr lang="en-US" sz="1100" dirty="0">
                <a:hlinkClick r:id="rId3"/>
              </a:rPr>
              <a:t>https://Inrix.com</a:t>
            </a:r>
            <a:r>
              <a:rPr lang="en-US" sz="1100" dirty="0"/>
              <a:t> </a:t>
            </a:r>
          </a:p>
        </p:txBody>
      </p:sp>
    </p:spTree>
    <p:extLst>
      <p:ext uri="{BB962C8B-B14F-4D97-AF65-F5344CB8AC3E}">
        <p14:creationId xmlns:p14="http://schemas.microsoft.com/office/powerpoint/2010/main" val="155964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noFill/>
        </p:spPr>
        <p:txBody>
          <a:bodyPr>
            <a:normAutofit/>
          </a:bodyPr>
          <a:lstStyle/>
          <a:p>
            <a:r>
              <a:rPr lang="zh-CN" altLang="en-US" dirty="0">
                <a:solidFill>
                  <a:schemeClr val="tx1"/>
                </a:solidFill>
                <a:latin typeface="+mj-ea"/>
                <a:cs typeface="Times New Roman" panose="02020603050405020304" pitchFamily="18" charset="0"/>
              </a:rPr>
              <a:t>良好管理数据的好处？</a:t>
            </a:r>
            <a:endParaRPr lang="en-US" altLang="en-US" dirty="0">
              <a:solidFill>
                <a:schemeClr val="tx1"/>
              </a:solidFill>
              <a:latin typeface="+mj-ea"/>
              <a:cs typeface="Times New Roman" panose="02020603050405020304" pitchFamily="18" charset="0"/>
            </a:endParaRPr>
          </a:p>
        </p:txBody>
      </p:sp>
      <p:sp>
        <p:nvSpPr>
          <p:cNvPr id="6" name="Date Placeholder 5"/>
          <p:cNvSpPr>
            <a:spLocks noGrp="1"/>
          </p:cNvSpPr>
          <p:nvPr>
            <p:ph type="dt" sz="half" idx="10"/>
          </p:nvPr>
        </p:nvSpPr>
        <p:spPr/>
        <p:txBody>
          <a:bodyPr/>
          <a:lstStyle/>
          <a:p>
            <a:fld id="{83F2F403-82FA-4BEA-9E78-85C3876CEA50}"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41</a:t>
            </a:fld>
            <a:endParaRPr lang="en-US" dirty="0"/>
          </a:p>
        </p:txBody>
      </p:sp>
      <p:sp>
        <p:nvSpPr>
          <p:cNvPr id="315854" name="Text Box 462"/>
          <p:cNvSpPr txBox="1">
            <a:spLocks noChangeArrowheads="1"/>
          </p:cNvSpPr>
          <p:nvPr/>
        </p:nvSpPr>
        <p:spPr bwMode="auto">
          <a:xfrm>
            <a:off x="1097280" y="5475968"/>
            <a:ext cx="93122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None/>
            </a:pPr>
            <a:r>
              <a:rPr lang="zh-CN" altLang="en-US" sz="2400" dirty="0">
                <a:solidFill>
                  <a:schemeClr val="tx1">
                    <a:lumMod val="75000"/>
                    <a:lumOff val="25000"/>
                  </a:schemeClr>
                </a:solidFill>
                <a:latin typeface="+mn-lt"/>
              </a:rPr>
              <a:t>数据处理和查询的效率可能大不相同</a:t>
            </a:r>
            <a:endParaRPr lang="en-US" altLang="en-US" sz="2400" dirty="0">
              <a:solidFill>
                <a:schemeClr val="tx1">
                  <a:lumMod val="75000"/>
                  <a:lumOff val="25000"/>
                </a:schemeClr>
              </a:solidFill>
              <a:latin typeface="+mn-lt"/>
            </a:endParaRPr>
          </a:p>
        </p:txBody>
      </p:sp>
      <p:grpSp>
        <p:nvGrpSpPr>
          <p:cNvPr id="70661" name="Group 467"/>
          <p:cNvGrpSpPr>
            <a:grpSpLocks noChangeAspect="1"/>
          </p:cNvGrpSpPr>
          <p:nvPr/>
        </p:nvGrpSpPr>
        <p:grpSpPr bwMode="auto">
          <a:xfrm>
            <a:off x="1097280" y="2224897"/>
            <a:ext cx="3466635" cy="2606080"/>
            <a:chOff x="144" y="990"/>
            <a:chExt cx="3408" cy="2562"/>
          </a:xfrm>
        </p:grpSpPr>
        <p:sp>
          <p:nvSpPr>
            <p:cNvPr id="70809" name="AutoShape 466"/>
            <p:cNvSpPr>
              <a:spLocks noChangeAspect="1" noChangeArrowheads="1" noTextEdit="1"/>
            </p:cNvSpPr>
            <p:nvPr/>
          </p:nvSpPr>
          <p:spPr bwMode="auto">
            <a:xfrm>
              <a:off x="144" y="990"/>
              <a:ext cx="3408"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70810" name="Group 668"/>
            <p:cNvGrpSpPr>
              <a:grpSpLocks/>
            </p:cNvGrpSpPr>
            <p:nvPr/>
          </p:nvGrpSpPr>
          <p:grpSpPr bwMode="auto">
            <a:xfrm>
              <a:off x="144" y="990"/>
              <a:ext cx="3339" cy="2082"/>
              <a:chOff x="144" y="990"/>
              <a:chExt cx="3339" cy="2082"/>
            </a:xfrm>
          </p:grpSpPr>
          <p:sp>
            <p:nvSpPr>
              <p:cNvPr id="71055" name="Rectangle 468"/>
              <p:cNvSpPr>
                <a:spLocks noChangeArrowheads="1"/>
              </p:cNvSpPr>
              <p:nvPr/>
            </p:nvSpPr>
            <p:spPr bwMode="auto">
              <a:xfrm>
                <a:off x="144" y="2749"/>
                <a:ext cx="3327" cy="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56" name="Rectangle 469"/>
              <p:cNvSpPr>
                <a:spLocks noChangeArrowheads="1"/>
              </p:cNvSpPr>
              <p:nvPr/>
            </p:nvSpPr>
            <p:spPr bwMode="auto">
              <a:xfrm>
                <a:off x="196" y="2776"/>
                <a:ext cx="3225" cy="270"/>
              </a:xfrm>
              <a:prstGeom prst="rect">
                <a:avLst/>
              </a:prstGeom>
              <a:solidFill>
                <a:srgbClr val="66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57" name="Rectangle 470"/>
              <p:cNvSpPr>
                <a:spLocks noChangeArrowheads="1"/>
              </p:cNvSpPr>
              <p:nvPr/>
            </p:nvSpPr>
            <p:spPr bwMode="auto">
              <a:xfrm>
                <a:off x="146" y="990"/>
                <a:ext cx="1134" cy="17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58" name="Rectangle 471"/>
              <p:cNvSpPr>
                <a:spLocks noChangeArrowheads="1"/>
              </p:cNvSpPr>
              <p:nvPr/>
            </p:nvSpPr>
            <p:spPr bwMode="auto">
              <a:xfrm>
                <a:off x="1247" y="990"/>
                <a:ext cx="1130" cy="17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59" name="Rectangle 472"/>
              <p:cNvSpPr>
                <a:spLocks noChangeArrowheads="1"/>
              </p:cNvSpPr>
              <p:nvPr/>
            </p:nvSpPr>
            <p:spPr bwMode="auto">
              <a:xfrm>
                <a:off x="2350" y="990"/>
                <a:ext cx="1133" cy="17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0" name="Rectangle 473"/>
              <p:cNvSpPr>
                <a:spLocks noChangeArrowheads="1"/>
              </p:cNvSpPr>
              <p:nvPr/>
            </p:nvSpPr>
            <p:spPr bwMode="auto">
              <a:xfrm>
                <a:off x="181" y="1022"/>
                <a:ext cx="1062" cy="292"/>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1" name="Rectangle 474"/>
              <p:cNvSpPr>
                <a:spLocks noChangeArrowheads="1"/>
              </p:cNvSpPr>
              <p:nvPr/>
            </p:nvSpPr>
            <p:spPr bwMode="auto">
              <a:xfrm>
                <a:off x="1284" y="1022"/>
                <a:ext cx="1057" cy="292"/>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2" name="Rectangle 475"/>
              <p:cNvSpPr>
                <a:spLocks noChangeArrowheads="1"/>
              </p:cNvSpPr>
              <p:nvPr/>
            </p:nvSpPr>
            <p:spPr bwMode="auto">
              <a:xfrm>
                <a:off x="2385" y="1022"/>
                <a:ext cx="1061" cy="292"/>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3" name="Rectangle 476"/>
              <p:cNvSpPr>
                <a:spLocks noChangeArrowheads="1"/>
              </p:cNvSpPr>
              <p:nvPr/>
            </p:nvSpPr>
            <p:spPr bwMode="auto">
              <a:xfrm>
                <a:off x="181" y="1346"/>
                <a:ext cx="1062" cy="293"/>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4" name="Rectangle 477"/>
              <p:cNvSpPr>
                <a:spLocks noChangeArrowheads="1"/>
              </p:cNvSpPr>
              <p:nvPr/>
            </p:nvSpPr>
            <p:spPr bwMode="auto">
              <a:xfrm>
                <a:off x="1284" y="1346"/>
                <a:ext cx="1057" cy="293"/>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5" name="Rectangle 478"/>
              <p:cNvSpPr>
                <a:spLocks noChangeArrowheads="1"/>
              </p:cNvSpPr>
              <p:nvPr/>
            </p:nvSpPr>
            <p:spPr bwMode="auto">
              <a:xfrm>
                <a:off x="2385" y="1346"/>
                <a:ext cx="1061" cy="293"/>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6" name="Rectangle 479"/>
              <p:cNvSpPr>
                <a:spLocks noChangeArrowheads="1"/>
              </p:cNvSpPr>
              <p:nvPr/>
            </p:nvSpPr>
            <p:spPr bwMode="auto">
              <a:xfrm>
                <a:off x="181" y="1664"/>
                <a:ext cx="1062" cy="375"/>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7" name="Rectangle 480"/>
              <p:cNvSpPr>
                <a:spLocks noChangeArrowheads="1"/>
              </p:cNvSpPr>
              <p:nvPr/>
            </p:nvSpPr>
            <p:spPr bwMode="auto">
              <a:xfrm>
                <a:off x="1284" y="1664"/>
                <a:ext cx="1057" cy="375"/>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8" name="Rectangle 481"/>
              <p:cNvSpPr>
                <a:spLocks noChangeArrowheads="1"/>
              </p:cNvSpPr>
              <p:nvPr/>
            </p:nvSpPr>
            <p:spPr bwMode="auto">
              <a:xfrm>
                <a:off x="2385" y="1664"/>
                <a:ext cx="1061" cy="375"/>
              </a:xfrm>
              <a:prstGeom prst="rect">
                <a:avLst/>
              </a:prstGeom>
              <a:solidFill>
                <a:srgbClr val="E5B2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69" name="Rectangle 482"/>
              <p:cNvSpPr>
                <a:spLocks noChangeArrowheads="1"/>
              </p:cNvSpPr>
              <p:nvPr/>
            </p:nvSpPr>
            <p:spPr bwMode="auto">
              <a:xfrm>
                <a:off x="181" y="2075"/>
                <a:ext cx="1062" cy="646"/>
              </a:xfrm>
              <a:prstGeom prst="rect">
                <a:avLst/>
              </a:prstGeom>
              <a:solidFill>
                <a:srgbClr val="B27F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70" name="Rectangle 483"/>
              <p:cNvSpPr>
                <a:spLocks noChangeArrowheads="1"/>
              </p:cNvSpPr>
              <p:nvPr/>
            </p:nvSpPr>
            <p:spPr bwMode="auto">
              <a:xfrm>
                <a:off x="1284" y="2075"/>
                <a:ext cx="1057" cy="646"/>
              </a:xfrm>
              <a:prstGeom prst="rect">
                <a:avLst/>
              </a:prstGeom>
              <a:solidFill>
                <a:srgbClr val="B27F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71" name="Rectangle 484"/>
              <p:cNvSpPr>
                <a:spLocks noChangeArrowheads="1"/>
              </p:cNvSpPr>
              <p:nvPr/>
            </p:nvSpPr>
            <p:spPr bwMode="auto">
              <a:xfrm>
                <a:off x="2385" y="2075"/>
                <a:ext cx="1061" cy="646"/>
              </a:xfrm>
              <a:prstGeom prst="rect">
                <a:avLst/>
              </a:prstGeom>
              <a:solidFill>
                <a:srgbClr val="B27F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71072" name="Freeform 485"/>
              <p:cNvSpPr>
                <a:spLocks/>
              </p:cNvSpPr>
              <p:nvPr/>
            </p:nvSpPr>
            <p:spPr bwMode="auto">
              <a:xfrm>
                <a:off x="711" y="1035"/>
                <a:ext cx="530" cy="291"/>
              </a:xfrm>
              <a:custGeom>
                <a:avLst/>
                <a:gdLst>
                  <a:gd name="T0" fmla="*/ 523 w 530"/>
                  <a:gd name="T1" fmla="*/ 94 h 291"/>
                  <a:gd name="T2" fmla="*/ 525 w 530"/>
                  <a:gd name="T3" fmla="*/ 182 h 291"/>
                  <a:gd name="T4" fmla="*/ 484 w 530"/>
                  <a:gd name="T5" fmla="*/ 279 h 291"/>
                  <a:gd name="T6" fmla="*/ 403 w 530"/>
                  <a:gd name="T7" fmla="*/ 282 h 291"/>
                  <a:gd name="T8" fmla="*/ 334 w 530"/>
                  <a:gd name="T9" fmla="*/ 284 h 291"/>
                  <a:gd name="T10" fmla="*/ 280 w 530"/>
                  <a:gd name="T11" fmla="*/ 286 h 291"/>
                  <a:gd name="T12" fmla="*/ 228 w 530"/>
                  <a:gd name="T13" fmla="*/ 286 h 291"/>
                  <a:gd name="T14" fmla="*/ 181 w 530"/>
                  <a:gd name="T15" fmla="*/ 287 h 291"/>
                  <a:gd name="T16" fmla="*/ 129 w 530"/>
                  <a:gd name="T17" fmla="*/ 290 h 291"/>
                  <a:gd name="T18" fmla="*/ 52 w 530"/>
                  <a:gd name="T19" fmla="*/ 291 h 291"/>
                  <a:gd name="T20" fmla="*/ 2 w 530"/>
                  <a:gd name="T21" fmla="*/ 233 h 291"/>
                  <a:gd name="T22" fmla="*/ 2 w 530"/>
                  <a:gd name="T23" fmla="*/ 131 h 291"/>
                  <a:gd name="T24" fmla="*/ 10 w 530"/>
                  <a:gd name="T25" fmla="*/ 35 h 291"/>
                  <a:gd name="T26" fmla="*/ 19 w 530"/>
                  <a:gd name="T27" fmla="*/ 34 h 291"/>
                  <a:gd name="T28" fmla="*/ 31 w 530"/>
                  <a:gd name="T29" fmla="*/ 36 h 291"/>
                  <a:gd name="T30" fmla="*/ 35 w 530"/>
                  <a:gd name="T31" fmla="*/ 47 h 291"/>
                  <a:gd name="T32" fmla="*/ 41 w 530"/>
                  <a:gd name="T33" fmla="*/ 61 h 291"/>
                  <a:gd name="T34" fmla="*/ 48 w 530"/>
                  <a:gd name="T35" fmla="*/ 65 h 291"/>
                  <a:gd name="T36" fmla="*/ 60 w 530"/>
                  <a:gd name="T37" fmla="*/ 68 h 291"/>
                  <a:gd name="T38" fmla="*/ 71 w 530"/>
                  <a:gd name="T39" fmla="*/ 68 h 291"/>
                  <a:gd name="T40" fmla="*/ 73 w 530"/>
                  <a:gd name="T41" fmla="*/ 65 h 291"/>
                  <a:gd name="T42" fmla="*/ 73 w 530"/>
                  <a:gd name="T43" fmla="*/ 61 h 291"/>
                  <a:gd name="T44" fmla="*/ 81 w 530"/>
                  <a:gd name="T45" fmla="*/ 60 h 291"/>
                  <a:gd name="T46" fmla="*/ 95 w 530"/>
                  <a:gd name="T47" fmla="*/ 60 h 291"/>
                  <a:gd name="T48" fmla="*/ 106 w 530"/>
                  <a:gd name="T49" fmla="*/ 60 h 291"/>
                  <a:gd name="T50" fmla="*/ 114 w 530"/>
                  <a:gd name="T51" fmla="*/ 57 h 291"/>
                  <a:gd name="T52" fmla="*/ 118 w 530"/>
                  <a:gd name="T53" fmla="*/ 53 h 291"/>
                  <a:gd name="T54" fmla="*/ 120 w 530"/>
                  <a:gd name="T55" fmla="*/ 49 h 291"/>
                  <a:gd name="T56" fmla="*/ 122 w 530"/>
                  <a:gd name="T57" fmla="*/ 46 h 291"/>
                  <a:gd name="T58" fmla="*/ 125 w 530"/>
                  <a:gd name="T59" fmla="*/ 46 h 291"/>
                  <a:gd name="T60" fmla="*/ 125 w 530"/>
                  <a:gd name="T61" fmla="*/ 45 h 291"/>
                  <a:gd name="T62" fmla="*/ 125 w 530"/>
                  <a:gd name="T63" fmla="*/ 43 h 291"/>
                  <a:gd name="T64" fmla="*/ 129 w 530"/>
                  <a:gd name="T65" fmla="*/ 42 h 291"/>
                  <a:gd name="T66" fmla="*/ 135 w 530"/>
                  <a:gd name="T67" fmla="*/ 42 h 291"/>
                  <a:gd name="T68" fmla="*/ 139 w 530"/>
                  <a:gd name="T69" fmla="*/ 45 h 291"/>
                  <a:gd name="T70" fmla="*/ 139 w 530"/>
                  <a:gd name="T71" fmla="*/ 49 h 291"/>
                  <a:gd name="T72" fmla="*/ 147 w 530"/>
                  <a:gd name="T73" fmla="*/ 53 h 291"/>
                  <a:gd name="T74" fmla="*/ 154 w 530"/>
                  <a:gd name="T75" fmla="*/ 56 h 291"/>
                  <a:gd name="T76" fmla="*/ 158 w 530"/>
                  <a:gd name="T77" fmla="*/ 61 h 291"/>
                  <a:gd name="T78" fmla="*/ 158 w 530"/>
                  <a:gd name="T79" fmla="*/ 65 h 291"/>
                  <a:gd name="T80" fmla="*/ 166 w 530"/>
                  <a:gd name="T81" fmla="*/ 69 h 291"/>
                  <a:gd name="T82" fmla="*/ 176 w 530"/>
                  <a:gd name="T83" fmla="*/ 71 h 291"/>
                  <a:gd name="T84" fmla="*/ 191 w 530"/>
                  <a:gd name="T85" fmla="*/ 79 h 291"/>
                  <a:gd name="T86" fmla="*/ 206 w 530"/>
                  <a:gd name="T87" fmla="*/ 86 h 291"/>
                  <a:gd name="T88" fmla="*/ 210 w 530"/>
                  <a:gd name="T89" fmla="*/ 94 h 291"/>
                  <a:gd name="T90" fmla="*/ 212 w 530"/>
                  <a:gd name="T91" fmla="*/ 105 h 291"/>
                  <a:gd name="T92" fmla="*/ 222 w 530"/>
                  <a:gd name="T93" fmla="*/ 118 h 291"/>
                  <a:gd name="T94" fmla="*/ 230 w 530"/>
                  <a:gd name="T95" fmla="*/ 123 h 291"/>
                  <a:gd name="T96" fmla="*/ 235 w 530"/>
                  <a:gd name="T97" fmla="*/ 93 h 291"/>
                  <a:gd name="T98" fmla="*/ 235 w 530"/>
                  <a:gd name="T99" fmla="*/ 31 h 291"/>
                  <a:gd name="T100" fmla="*/ 307 w 530"/>
                  <a:gd name="T101" fmla="*/ 2 h 291"/>
                  <a:gd name="T102" fmla="*/ 403 w 530"/>
                  <a:gd name="T103" fmla="*/ 3 h 291"/>
                  <a:gd name="T104" fmla="*/ 446 w 530"/>
                  <a:gd name="T105" fmla="*/ 3 h 291"/>
                  <a:gd name="T106" fmla="*/ 465 w 530"/>
                  <a:gd name="T107" fmla="*/ 3 h 291"/>
                  <a:gd name="T108" fmla="*/ 484 w 530"/>
                  <a:gd name="T109" fmla="*/ 2 h 291"/>
                  <a:gd name="T110" fmla="*/ 511 w 530"/>
                  <a:gd name="T111" fmla="*/ 2 h 291"/>
                  <a:gd name="T112" fmla="*/ 523 w 530"/>
                  <a:gd name="T113" fmla="*/ 2 h 291"/>
                  <a:gd name="T114" fmla="*/ 525 w 530"/>
                  <a:gd name="T115" fmla="*/ 3 h 291"/>
                  <a:gd name="T116" fmla="*/ 525 w 530"/>
                  <a:gd name="T117" fmla="*/ 18 h 291"/>
                  <a:gd name="T118" fmla="*/ 525 w 530"/>
                  <a:gd name="T119" fmla="*/ 47 h 2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0"/>
                  <a:gd name="T181" fmla="*/ 0 h 291"/>
                  <a:gd name="T182" fmla="*/ 530 w 530"/>
                  <a:gd name="T183" fmla="*/ 291 h 2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0" h="291">
                    <a:moveTo>
                      <a:pt x="525" y="61"/>
                    </a:moveTo>
                    <a:lnTo>
                      <a:pt x="523" y="94"/>
                    </a:lnTo>
                    <a:lnTo>
                      <a:pt x="525" y="127"/>
                    </a:lnTo>
                    <a:lnTo>
                      <a:pt x="525" y="182"/>
                    </a:lnTo>
                    <a:lnTo>
                      <a:pt x="530" y="277"/>
                    </a:lnTo>
                    <a:lnTo>
                      <a:pt x="484" y="279"/>
                    </a:lnTo>
                    <a:lnTo>
                      <a:pt x="442" y="280"/>
                    </a:lnTo>
                    <a:lnTo>
                      <a:pt x="403" y="282"/>
                    </a:lnTo>
                    <a:lnTo>
                      <a:pt x="368" y="283"/>
                    </a:lnTo>
                    <a:lnTo>
                      <a:pt x="334" y="284"/>
                    </a:lnTo>
                    <a:lnTo>
                      <a:pt x="305" y="284"/>
                    </a:lnTo>
                    <a:lnTo>
                      <a:pt x="280" y="286"/>
                    </a:lnTo>
                    <a:lnTo>
                      <a:pt x="257" y="286"/>
                    </a:lnTo>
                    <a:lnTo>
                      <a:pt x="228" y="286"/>
                    </a:lnTo>
                    <a:lnTo>
                      <a:pt x="203" y="287"/>
                    </a:lnTo>
                    <a:lnTo>
                      <a:pt x="181" y="287"/>
                    </a:lnTo>
                    <a:lnTo>
                      <a:pt x="156" y="289"/>
                    </a:lnTo>
                    <a:lnTo>
                      <a:pt x="129" y="290"/>
                    </a:lnTo>
                    <a:lnTo>
                      <a:pt x="95" y="290"/>
                    </a:lnTo>
                    <a:lnTo>
                      <a:pt x="52" y="291"/>
                    </a:lnTo>
                    <a:lnTo>
                      <a:pt x="0" y="291"/>
                    </a:lnTo>
                    <a:lnTo>
                      <a:pt x="2" y="233"/>
                    </a:lnTo>
                    <a:lnTo>
                      <a:pt x="2" y="188"/>
                    </a:lnTo>
                    <a:lnTo>
                      <a:pt x="2" y="131"/>
                    </a:lnTo>
                    <a:lnTo>
                      <a:pt x="2" y="38"/>
                    </a:lnTo>
                    <a:lnTo>
                      <a:pt x="10" y="35"/>
                    </a:lnTo>
                    <a:lnTo>
                      <a:pt x="14" y="34"/>
                    </a:lnTo>
                    <a:lnTo>
                      <a:pt x="19" y="34"/>
                    </a:lnTo>
                    <a:lnTo>
                      <a:pt x="27" y="34"/>
                    </a:lnTo>
                    <a:lnTo>
                      <a:pt x="31" y="36"/>
                    </a:lnTo>
                    <a:lnTo>
                      <a:pt x="33" y="40"/>
                    </a:lnTo>
                    <a:lnTo>
                      <a:pt x="35" y="47"/>
                    </a:lnTo>
                    <a:lnTo>
                      <a:pt x="39" y="60"/>
                    </a:lnTo>
                    <a:lnTo>
                      <a:pt x="41" y="61"/>
                    </a:lnTo>
                    <a:lnTo>
                      <a:pt x="46" y="62"/>
                    </a:lnTo>
                    <a:lnTo>
                      <a:pt x="48" y="65"/>
                    </a:lnTo>
                    <a:lnTo>
                      <a:pt x="50" y="67"/>
                    </a:lnTo>
                    <a:lnTo>
                      <a:pt x="60" y="68"/>
                    </a:lnTo>
                    <a:lnTo>
                      <a:pt x="66" y="68"/>
                    </a:lnTo>
                    <a:lnTo>
                      <a:pt x="71" y="68"/>
                    </a:lnTo>
                    <a:lnTo>
                      <a:pt x="73" y="68"/>
                    </a:lnTo>
                    <a:lnTo>
                      <a:pt x="73" y="65"/>
                    </a:lnTo>
                    <a:lnTo>
                      <a:pt x="73" y="64"/>
                    </a:lnTo>
                    <a:lnTo>
                      <a:pt x="73" y="61"/>
                    </a:lnTo>
                    <a:lnTo>
                      <a:pt x="73" y="60"/>
                    </a:lnTo>
                    <a:lnTo>
                      <a:pt x="81" y="60"/>
                    </a:lnTo>
                    <a:lnTo>
                      <a:pt x="87" y="60"/>
                    </a:lnTo>
                    <a:lnTo>
                      <a:pt x="95" y="60"/>
                    </a:lnTo>
                    <a:lnTo>
                      <a:pt x="102" y="61"/>
                    </a:lnTo>
                    <a:lnTo>
                      <a:pt x="106" y="60"/>
                    </a:lnTo>
                    <a:lnTo>
                      <a:pt x="110" y="58"/>
                    </a:lnTo>
                    <a:lnTo>
                      <a:pt x="114" y="57"/>
                    </a:lnTo>
                    <a:lnTo>
                      <a:pt x="118" y="56"/>
                    </a:lnTo>
                    <a:lnTo>
                      <a:pt x="118" y="53"/>
                    </a:lnTo>
                    <a:lnTo>
                      <a:pt x="120" y="51"/>
                    </a:lnTo>
                    <a:lnTo>
                      <a:pt x="120" y="49"/>
                    </a:lnTo>
                    <a:lnTo>
                      <a:pt x="120" y="46"/>
                    </a:lnTo>
                    <a:lnTo>
                      <a:pt x="122" y="46"/>
                    </a:lnTo>
                    <a:lnTo>
                      <a:pt x="125" y="46"/>
                    </a:lnTo>
                    <a:lnTo>
                      <a:pt x="125" y="45"/>
                    </a:lnTo>
                    <a:lnTo>
                      <a:pt x="125" y="43"/>
                    </a:lnTo>
                    <a:lnTo>
                      <a:pt x="125" y="42"/>
                    </a:lnTo>
                    <a:lnTo>
                      <a:pt x="129" y="42"/>
                    </a:lnTo>
                    <a:lnTo>
                      <a:pt x="133" y="42"/>
                    </a:lnTo>
                    <a:lnTo>
                      <a:pt x="135" y="42"/>
                    </a:lnTo>
                    <a:lnTo>
                      <a:pt x="139" y="42"/>
                    </a:lnTo>
                    <a:lnTo>
                      <a:pt x="139" y="45"/>
                    </a:lnTo>
                    <a:lnTo>
                      <a:pt x="139" y="46"/>
                    </a:lnTo>
                    <a:lnTo>
                      <a:pt x="139" y="49"/>
                    </a:lnTo>
                    <a:lnTo>
                      <a:pt x="139" y="51"/>
                    </a:lnTo>
                    <a:lnTo>
                      <a:pt x="147" y="53"/>
                    </a:lnTo>
                    <a:lnTo>
                      <a:pt x="152" y="53"/>
                    </a:lnTo>
                    <a:lnTo>
                      <a:pt x="154" y="56"/>
                    </a:lnTo>
                    <a:lnTo>
                      <a:pt x="158" y="58"/>
                    </a:lnTo>
                    <a:lnTo>
                      <a:pt x="158" y="61"/>
                    </a:lnTo>
                    <a:lnTo>
                      <a:pt x="158" y="62"/>
                    </a:lnTo>
                    <a:lnTo>
                      <a:pt x="158" y="65"/>
                    </a:lnTo>
                    <a:lnTo>
                      <a:pt x="160" y="69"/>
                    </a:lnTo>
                    <a:lnTo>
                      <a:pt x="166" y="69"/>
                    </a:lnTo>
                    <a:lnTo>
                      <a:pt x="172" y="71"/>
                    </a:lnTo>
                    <a:lnTo>
                      <a:pt x="176" y="71"/>
                    </a:lnTo>
                    <a:lnTo>
                      <a:pt x="183" y="72"/>
                    </a:lnTo>
                    <a:lnTo>
                      <a:pt x="191" y="79"/>
                    </a:lnTo>
                    <a:lnTo>
                      <a:pt x="199" y="83"/>
                    </a:lnTo>
                    <a:lnTo>
                      <a:pt x="206" y="86"/>
                    </a:lnTo>
                    <a:lnTo>
                      <a:pt x="210" y="89"/>
                    </a:lnTo>
                    <a:lnTo>
                      <a:pt x="210" y="94"/>
                    </a:lnTo>
                    <a:lnTo>
                      <a:pt x="212" y="100"/>
                    </a:lnTo>
                    <a:lnTo>
                      <a:pt x="212" y="105"/>
                    </a:lnTo>
                    <a:lnTo>
                      <a:pt x="214" y="111"/>
                    </a:lnTo>
                    <a:lnTo>
                      <a:pt x="222" y="118"/>
                    </a:lnTo>
                    <a:lnTo>
                      <a:pt x="226" y="120"/>
                    </a:lnTo>
                    <a:lnTo>
                      <a:pt x="230" y="123"/>
                    </a:lnTo>
                    <a:lnTo>
                      <a:pt x="235" y="125"/>
                    </a:lnTo>
                    <a:lnTo>
                      <a:pt x="235" y="93"/>
                    </a:lnTo>
                    <a:lnTo>
                      <a:pt x="235" y="62"/>
                    </a:lnTo>
                    <a:lnTo>
                      <a:pt x="235" y="31"/>
                    </a:lnTo>
                    <a:lnTo>
                      <a:pt x="235" y="0"/>
                    </a:lnTo>
                    <a:lnTo>
                      <a:pt x="307" y="2"/>
                    </a:lnTo>
                    <a:lnTo>
                      <a:pt x="361" y="3"/>
                    </a:lnTo>
                    <a:lnTo>
                      <a:pt x="403" y="3"/>
                    </a:lnTo>
                    <a:lnTo>
                      <a:pt x="430" y="3"/>
                    </a:lnTo>
                    <a:lnTo>
                      <a:pt x="446" y="3"/>
                    </a:lnTo>
                    <a:lnTo>
                      <a:pt x="459" y="3"/>
                    </a:lnTo>
                    <a:lnTo>
                      <a:pt x="465" y="3"/>
                    </a:lnTo>
                    <a:lnTo>
                      <a:pt x="471" y="2"/>
                    </a:lnTo>
                    <a:lnTo>
                      <a:pt x="484" y="2"/>
                    </a:lnTo>
                    <a:lnTo>
                      <a:pt x="498" y="2"/>
                    </a:lnTo>
                    <a:lnTo>
                      <a:pt x="511" y="2"/>
                    </a:lnTo>
                    <a:lnTo>
                      <a:pt x="523" y="2"/>
                    </a:lnTo>
                    <a:lnTo>
                      <a:pt x="525" y="3"/>
                    </a:lnTo>
                    <a:lnTo>
                      <a:pt x="525" y="5"/>
                    </a:lnTo>
                    <a:lnTo>
                      <a:pt x="525" y="18"/>
                    </a:lnTo>
                    <a:lnTo>
                      <a:pt x="525" y="32"/>
                    </a:lnTo>
                    <a:lnTo>
                      <a:pt x="525" y="47"/>
                    </a:lnTo>
                    <a:lnTo>
                      <a:pt x="52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3" name="Freeform 486"/>
              <p:cNvSpPr>
                <a:spLocks/>
              </p:cNvSpPr>
              <p:nvPr/>
            </p:nvSpPr>
            <p:spPr bwMode="auto">
              <a:xfrm>
                <a:off x="1095" y="1045"/>
                <a:ext cx="135" cy="267"/>
              </a:xfrm>
              <a:custGeom>
                <a:avLst/>
                <a:gdLst>
                  <a:gd name="T0" fmla="*/ 135 w 135"/>
                  <a:gd name="T1" fmla="*/ 103 h 267"/>
                  <a:gd name="T2" fmla="*/ 135 w 135"/>
                  <a:gd name="T3" fmla="*/ 207 h 267"/>
                  <a:gd name="T4" fmla="*/ 131 w 135"/>
                  <a:gd name="T5" fmla="*/ 259 h 267"/>
                  <a:gd name="T6" fmla="*/ 127 w 135"/>
                  <a:gd name="T7" fmla="*/ 259 h 267"/>
                  <a:gd name="T8" fmla="*/ 110 w 135"/>
                  <a:gd name="T9" fmla="*/ 262 h 267"/>
                  <a:gd name="T10" fmla="*/ 79 w 135"/>
                  <a:gd name="T11" fmla="*/ 263 h 267"/>
                  <a:gd name="T12" fmla="*/ 48 w 135"/>
                  <a:gd name="T13" fmla="*/ 266 h 267"/>
                  <a:gd name="T14" fmla="*/ 17 w 135"/>
                  <a:gd name="T15" fmla="*/ 267 h 267"/>
                  <a:gd name="T16" fmla="*/ 2 w 135"/>
                  <a:gd name="T17" fmla="*/ 256 h 267"/>
                  <a:gd name="T18" fmla="*/ 4 w 135"/>
                  <a:gd name="T19" fmla="*/ 149 h 267"/>
                  <a:gd name="T20" fmla="*/ 11 w 135"/>
                  <a:gd name="T21" fmla="*/ 6 h 267"/>
                  <a:gd name="T22" fmla="*/ 13 w 135"/>
                  <a:gd name="T23" fmla="*/ 10 h 267"/>
                  <a:gd name="T24" fmla="*/ 15 w 135"/>
                  <a:gd name="T25" fmla="*/ 30 h 267"/>
                  <a:gd name="T26" fmla="*/ 17 w 135"/>
                  <a:gd name="T27" fmla="*/ 66 h 267"/>
                  <a:gd name="T28" fmla="*/ 15 w 135"/>
                  <a:gd name="T29" fmla="*/ 84 h 267"/>
                  <a:gd name="T30" fmla="*/ 15 w 135"/>
                  <a:gd name="T31" fmla="*/ 84 h 267"/>
                  <a:gd name="T32" fmla="*/ 13 w 135"/>
                  <a:gd name="T33" fmla="*/ 120 h 267"/>
                  <a:gd name="T34" fmla="*/ 13 w 135"/>
                  <a:gd name="T35" fmla="*/ 197 h 267"/>
                  <a:gd name="T36" fmla="*/ 15 w 135"/>
                  <a:gd name="T37" fmla="*/ 223 h 267"/>
                  <a:gd name="T38" fmla="*/ 17 w 135"/>
                  <a:gd name="T39" fmla="*/ 223 h 267"/>
                  <a:gd name="T40" fmla="*/ 17 w 135"/>
                  <a:gd name="T41" fmla="*/ 186 h 267"/>
                  <a:gd name="T42" fmla="*/ 19 w 135"/>
                  <a:gd name="T43" fmla="*/ 103 h 267"/>
                  <a:gd name="T44" fmla="*/ 23 w 135"/>
                  <a:gd name="T45" fmla="*/ 65 h 267"/>
                  <a:gd name="T46" fmla="*/ 23 w 135"/>
                  <a:gd name="T47" fmla="*/ 22 h 267"/>
                  <a:gd name="T48" fmla="*/ 29 w 135"/>
                  <a:gd name="T49" fmla="*/ 0 h 267"/>
                  <a:gd name="T50" fmla="*/ 40 w 135"/>
                  <a:gd name="T51" fmla="*/ 2 h 267"/>
                  <a:gd name="T52" fmla="*/ 48 w 135"/>
                  <a:gd name="T53" fmla="*/ 41 h 267"/>
                  <a:gd name="T54" fmla="*/ 44 w 135"/>
                  <a:gd name="T55" fmla="*/ 134 h 267"/>
                  <a:gd name="T56" fmla="*/ 44 w 135"/>
                  <a:gd name="T57" fmla="*/ 214 h 267"/>
                  <a:gd name="T58" fmla="*/ 46 w 135"/>
                  <a:gd name="T59" fmla="*/ 225 h 267"/>
                  <a:gd name="T60" fmla="*/ 48 w 135"/>
                  <a:gd name="T61" fmla="*/ 230 h 267"/>
                  <a:gd name="T62" fmla="*/ 48 w 135"/>
                  <a:gd name="T63" fmla="*/ 230 h 267"/>
                  <a:gd name="T64" fmla="*/ 50 w 135"/>
                  <a:gd name="T65" fmla="*/ 181 h 267"/>
                  <a:gd name="T66" fmla="*/ 52 w 135"/>
                  <a:gd name="T67" fmla="*/ 50 h 267"/>
                  <a:gd name="T68" fmla="*/ 58 w 135"/>
                  <a:gd name="T69" fmla="*/ 4 h 267"/>
                  <a:gd name="T70" fmla="*/ 69 w 135"/>
                  <a:gd name="T71" fmla="*/ 6 h 267"/>
                  <a:gd name="T72" fmla="*/ 73 w 135"/>
                  <a:gd name="T73" fmla="*/ 35 h 267"/>
                  <a:gd name="T74" fmla="*/ 73 w 135"/>
                  <a:gd name="T75" fmla="*/ 91 h 267"/>
                  <a:gd name="T76" fmla="*/ 75 w 135"/>
                  <a:gd name="T77" fmla="*/ 119 h 267"/>
                  <a:gd name="T78" fmla="*/ 75 w 135"/>
                  <a:gd name="T79" fmla="*/ 119 h 267"/>
                  <a:gd name="T80" fmla="*/ 79 w 135"/>
                  <a:gd name="T81" fmla="*/ 88 h 267"/>
                  <a:gd name="T82" fmla="*/ 81 w 135"/>
                  <a:gd name="T83" fmla="*/ 30 h 267"/>
                  <a:gd name="T84" fmla="*/ 87 w 135"/>
                  <a:gd name="T85" fmla="*/ 2 h 267"/>
                  <a:gd name="T86" fmla="*/ 94 w 135"/>
                  <a:gd name="T87" fmla="*/ 2 h 267"/>
                  <a:gd name="T88" fmla="*/ 100 w 135"/>
                  <a:gd name="T89" fmla="*/ 8 h 267"/>
                  <a:gd name="T90" fmla="*/ 100 w 135"/>
                  <a:gd name="T91" fmla="*/ 54 h 267"/>
                  <a:gd name="T92" fmla="*/ 98 w 135"/>
                  <a:gd name="T93" fmla="*/ 116 h 267"/>
                  <a:gd name="T94" fmla="*/ 100 w 135"/>
                  <a:gd name="T95" fmla="*/ 116 h 267"/>
                  <a:gd name="T96" fmla="*/ 102 w 135"/>
                  <a:gd name="T97" fmla="*/ 87 h 267"/>
                  <a:gd name="T98" fmla="*/ 106 w 135"/>
                  <a:gd name="T99" fmla="*/ 29 h 267"/>
                  <a:gd name="T100" fmla="*/ 110 w 135"/>
                  <a:gd name="T101" fmla="*/ 2 h 267"/>
                  <a:gd name="T102" fmla="*/ 114 w 135"/>
                  <a:gd name="T103" fmla="*/ 2 h 267"/>
                  <a:gd name="T104" fmla="*/ 114 w 135"/>
                  <a:gd name="T105" fmla="*/ 25 h 267"/>
                  <a:gd name="T106" fmla="*/ 114 w 135"/>
                  <a:gd name="T107" fmla="*/ 70 h 267"/>
                  <a:gd name="T108" fmla="*/ 116 w 135"/>
                  <a:gd name="T109" fmla="*/ 92 h 267"/>
                  <a:gd name="T110" fmla="*/ 121 w 135"/>
                  <a:gd name="T111" fmla="*/ 92 h 267"/>
                  <a:gd name="T112" fmla="*/ 123 w 135"/>
                  <a:gd name="T113" fmla="*/ 69 h 267"/>
                  <a:gd name="T114" fmla="*/ 125 w 135"/>
                  <a:gd name="T115" fmla="*/ 28 h 267"/>
                  <a:gd name="T116" fmla="*/ 127 w 135"/>
                  <a:gd name="T117" fmla="*/ 8 h 267"/>
                  <a:gd name="T118" fmla="*/ 131 w 135"/>
                  <a:gd name="T119" fmla="*/ 10 h 267"/>
                  <a:gd name="T120" fmla="*/ 135 w 135"/>
                  <a:gd name="T121" fmla="*/ 21 h 267"/>
                  <a:gd name="T122" fmla="*/ 135 w 135"/>
                  <a:gd name="T123" fmla="*/ 41 h 2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7"/>
                  <a:gd name="T188" fmla="*/ 135 w 135"/>
                  <a:gd name="T189" fmla="*/ 267 h 2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7">
                    <a:moveTo>
                      <a:pt x="135" y="52"/>
                    </a:moveTo>
                    <a:lnTo>
                      <a:pt x="135" y="103"/>
                    </a:lnTo>
                    <a:lnTo>
                      <a:pt x="135" y="154"/>
                    </a:lnTo>
                    <a:lnTo>
                      <a:pt x="135" y="207"/>
                    </a:lnTo>
                    <a:lnTo>
                      <a:pt x="133" y="258"/>
                    </a:lnTo>
                    <a:lnTo>
                      <a:pt x="131" y="259"/>
                    </a:lnTo>
                    <a:lnTo>
                      <a:pt x="129" y="259"/>
                    </a:lnTo>
                    <a:lnTo>
                      <a:pt x="127" y="259"/>
                    </a:lnTo>
                    <a:lnTo>
                      <a:pt x="125" y="261"/>
                    </a:lnTo>
                    <a:lnTo>
                      <a:pt x="110" y="262"/>
                    </a:lnTo>
                    <a:lnTo>
                      <a:pt x="94" y="262"/>
                    </a:lnTo>
                    <a:lnTo>
                      <a:pt x="79" y="263"/>
                    </a:lnTo>
                    <a:lnTo>
                      <a:pt x="62" y="265"/>
                    </a:lnTo>
                    <a:lnTo>
                      <a:pt x="48" y="266"/>
                    </a:lnTo>
                    <a:lnTo>
                      <a:pt x="31" y="266"/>
                    </a:lnTo>
                    <a:lnTo>
                      <a:pt x="17" y="267"/>
                    </a:lnTo>
                    <a:lnTo>
                      <a:pt x="0" y="267"/>
                    </a:lnTo>
                    <a:lnTo>
                      <a:pt x="2" y="256"/>
                    </a:lnTo>
                    <a:lnTo>
                      <a:pt x="2" y="225"/>
                    </a:lnTo>
                    <a:lnTo>
                      <a:pt x="4" y="149"/>
                    </a:lnTo>
                    <a:lnTo>
                      <a:pt x="8" y="3"/>
                    </a:lnTo>
                    <a:lnTo>
                      <a:pt x="11" y="6"/>
                    </a:lnTo>
                    <a:lnTo>
                      <a:pt x="13" y="7"/>
                    </a:lnTo>
                    <a:lnTo>
                      <a:pt x="13" y="10"/>
                    </a:lnTo>
                    <a:lnTo>
                      <a:pt x="15" y="13"/>
                    </a:lnTo>
                    <a:lnTo>
                      <a:pt x="15" y="30"/>
                    </a:lnTo>
                    <a:lnTo>
                      <a:pt x="17" y="48"/>
                    </a:lnTo>
                    <a:lnTo>
                      <a:pt x="17" y="66"/>
                    </a:lnTo>
                    <a:lnTo>
                      <a:pt x="17" y="84"/>
                    </a:lnTo>
                    <a:lnTo>
                      <a:pt x="15" y="84"/>
                    </a:lnTo>
                    <a:lnTo>
                      <a:pt x="13" y="84"/>
                    </a:lnTo>
                    <a:lnTo>
                      <a:pt x="13" y="120"/>
                    </a:lnTo>
                    <a:lnTo>
                      <a:pt x="13" y="160"/>
                    </a:lnTo>
                    <a:lnTo>
                      <a:pt x="13" y="197"/>
                    </a:lnTo>
                    <a:lnTo>
                      <a:pt x="13" y="223"/>
                    </a:lnTo>
                    <a:lnTo>
                      <a:pt x="15" y="223"/>
                    </a:lnTo>
                    <a:lnTo>
                      <a:pt x="17" y="223"/>
                    </a:lnTo>
                    <a:lnTo>
                      <a:pt x="17" y="186"/>
                    </a:lnTo>
                    <a:lnTo>
                      <a:pt x="17" y="142"/>
                    </a:lnTo>
                    <a:lnTo>
                      <a:pt x="19" y="103"/>
                    </a:lnTo>
                    <a:lnTo>
                      <a:pt x="21" y="87"/>
                    </a:lnTo>
                    <a:lnTo>
                      <a:pt x="23" y="65"/>
                    </a:lnTo>
                    <a:lnTo>
                      <a:pt x="23" y="44"/>
                    </a:lnTo>
                    <a:lnTo>
                      <a:pt x="23" y="22"/>
                    </a:lnTo>
                    <a:lnTo>
                      <a:pt x="25" y="2"/>
                    </a:lnTo>
                    <a:lnTo>
                      <a:pt x="29" y="0"/>
                    </a:lnTo>
                    <a:lnTo>
                      <a:pt x="33" y="0"/>
                    </a:lnTo>
                    <a:lnTo>
                      <a:pt x="40" y="2"/>
                    </a:lnTo>
                    <a:lnTo>
                      <a:pt x="48" y="3"/>
                    </a:lnTo>
                    <a:lnTo>
                      <a:pt x="48" y="41"/>
                    </a:lnTo>
                    <a:lnTo>
                      <a:pt x="46" y="81"/>
                    </a:lnTo>
                    <a:lnTo>
                      <a:pt x="44" y="134"/>
                    </a:lnTo>
                    <a:lnTo>
                      <a:pt x="42" y="208"/>
                    </a:lnTo>
                    <a:lnTo>
                      <a:pt x="44" y="214"/>
                    </a:lnTo>
                    <a:lnTo>
                      <a:pt x="46" y="219"/>
                    </a:lnTo>
                    <a:lnTo>
                      <a:pt x="46" y="225"/>
                    </a:lnTo>
                    <a:lnTo>
                      <a:pt x="46" y="230"/>
                    </a:lnTo>
                    <a:lnTo>
                      <a:pt x="48" y="230"/>
                    </a:lnTo>
                    <a:lnTo>
                      <a:pt x="50" y="230"/>
                    </a:lnTo>
                    <a:lnTo>
                      <a:pt x="50" y="181"/>
                    </a:lnTo>
                    <a:lnTo>
                      <a:pt x="50" y="115"/>
                    </a:lnTo>
                    <a:lnTo>
                      <a:pt x="52" y="50"/>
                    </a:lnTo>
                    <a:lnTo>
                      <a:pt x="54" y="3"/>
                    </a:lnTo>
                    <a:lnTo>
                      <a:pt x="58" y="4"/>
                    </a:lnTo>
                    <a:lnTo>
                      <a:pt x="65" y="4"/>
                    </a:lnTo>
                    <a:lnTo>
                      <a:pt x="69" y="6"/>
                    </a:lnTo>
                    <a:lnTo>
                      <a:pt x="73" y="7"/>
                    </a:lnTo>
                    <a:lnTo>
                      <a:pt x="73" y="35"/>
                    </a:lnTo>
                    <a:lnTo>
                      <a:pt x="73" y="62"/>
                    </a:lnTo>
                    <a:lnTo>
                      <a:pt x="73" y="91"/>
                    </a:lnTo>
                    <a:lnTo>
                      <a:pt x="73" y="119"/>
                    </a:lnTo>
                    <a:lnTo>
                      <a:pt x="75" y="119"/>
                    </a:lnTo>
                    <a:lnTo>
                      <a:pt x="77" y="119"/>
                    </a:lnTo>
                    <a:lnTo>
                      <a:pt x="79" y="88"/>
                    </a:lnTo>
                    <a:lnTo>
                      <a:pt x="79" y="59"/>
                    </a:lnTo>
                    <a:lnTo>
                      <a:pt x="81" y="30"/>
                    </a:lnTo>
                    <a:lnTo>
                      <a:pt x="83" y="0"/>
                    </a:lnTo>
                    <a:lnTo>
                      <a:pt x="87" y="2"/>
                    </a:lnTo>
                    <a:lnTo>
                      <a:pt x="89" y="2"/>
                    </a:lnTo>
                    <a:lnTo>
                      <a:pt x="94" y="2"/>
                    </a:lnTo>
                    <a:lnTo>
                      <a:pt x="98" y="3"/>
                    </a:lnTo>
                    <a:lnTo>
                      <a:pt x="100" y="8"/>
                    </a:lnTo>
                    <a:lnTo>
                      <a:pt x="100" y="21"/>
                    </a:lnTo>
                    <a:lnTo>
                      <a:pt x="100" y="54"/>
                    </a:lnTo>
                    <a:lnTo>
                      <a:pt x="98" y="116"/>
                    </a:lnTo>
                    <a:lnTo>
                      <a:pt x="100" y="116"/>
                    </a:lnTo>
                    <a:lnTo>
                      <a:pt x="102" y="116"/>
                    </a:lnTo>
                    <a:lnTo>
                      <a:pt x="102" y="87"/>
                    </a:lnTo>
                    <a:lnTo>
                      <a:pt x="104" y="58"/>
                    </a:lnTo>
                    <a:lnTo>
                      <a:pt x="106" y="29"/>
                    </a:lnTo>
                    <a:lnTo>
                      <a:pt x="108" y="0"/>
                    </a:lnTo>
                    <a:lnTo>
                      <a:pt x="110" y="2"/>
                    </a:lnTo>
                    <a:lnTo>
                      <a:pt x="112" y="2"/>
                    </a:lnTo>
                    <a:lnTo>
                      <a:pt x="114" y="2"/>
                    </a:lnTo>
                    <a:lnTo>
                      <a:pt x="116" y="3"/>
                    </a:lnTo>
                    <a:lnTo>
                      <a:pt x="114" y="25"/>
                    </a:lnTo>
                    <a:lnTo>
                      <a:pt x="114" y="48"/>
                    </a:lnTo>
                    <a:lnTo>
                      <a:pt x="114" y="70"/>
                    </a:lnTo>
                    <a:lnTo>
                      <a:pt x="114" y="94"/>
                    </a:lnTo>
                    <a:lnTo>
                      <a:pt x="116" y="92"/>
                    </a:lnTo>
                    <a:lnTo>
                      <a:pt x="119" y="92"/>
                    </a:lnTo>
                    <a:lnTo>
                      <a:pt x="121" y="92"/>
                    </a:lnTo>
                    <a:lnTo>
                      <a:pt x="123" y="91"/>
                    </a:lnTo>
                    <a:lnTo>
                      <a:pt x="123" y="69"/>
                    </a:lnTo>
                    <a:lnTo>
                      <a:pt x="125" y="48"/>
                    </a:lnTo>
                    <a:lnTo>
                      <a:pt x="125" y="28"/>
                    </a:lnTo>
                    <a:lnTo>
                      <a:pt x="125" y="8"/>
                    </a:lnTo>
                    <a:lnTo>
                      <a:pt x="127" y="8"/>
                    </a:lnTo>
                    <a:lnTo>
                      <a:pt x="129" y="8"/>
                    </a:lnTo>
                    <a:lnTo>
                      <a:pt x="131" y="10"/>
                    </a:lnTo>
                    <a:lnTo>
                      <a:pt x="133" y="10"/>
                    </a:lnTo>
                    <a:lnTo>
                      <a:pt x="135" y="21"/>
                    </a:lnTo>
                    <a:lnTo>
                      <a:pt x="135" y="30"/>
                    </a:lnTo>
                    <a:lnTo>
                      <a:pt x="135" y="41"/>
                    </a:lnTo>
                    <a:lnTo>
                      <a:pt x="135" y="52"/>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4" name="Freeform 487"/>
              <p:cNvSpPr>
                <a:spLocks/>
              </p:cNvSpPr>
              <p:nvPr/>
            </p:nvSpPr>
            <p:spPr bwMode="auto">
              <a:xfrm>
                <a:off x="1209" y="1154"/>
                <a:ext cx="7" cy="19"/>
              </a:xfrm>
              <a:custGeom>
                <a:avLst/>
                <a:gdLst>
                  <a:gd name="T0" fmla="*/ 7 w 7"/>
                  <a:gd name="T1" fmla="*/ 19 h 19"/>
                  <a:gd name="T2" fmla="*/ 7 w 7"/>
                  <a:gd name="T3" fmla="*/ 19 h 19"/>
                  <a:gd name="T4" fmla="*/ 5 w 7"/>
                  <a:gd name="T5" fmla="*/ 19 h 19"/>
                  <a:gd name="T6" fmla="*/ 2 w 7"/>
                  <a:gd name="T7" fmla="*/ 19 h 19"/>
                  <a:gd name="T8" fmla="*/ 0 w 7"/>
                  <a:gd name="T9" fmla="*/ 19 h 19"/>
                  <a:gd name="T10" fmla="*/ 0 w 7"/>
                  <a:gd name="T11" fmla="*/ 15 h 19"/>
                  <a:gd name="T12" fmla="*/ 0 w 7"/>
                  <a:gd name="T13" fmla="*/ 10 h 19"/>
                  <a:gd name="T14" fmla="*/ 0 w 7"/>
                  <a:gd name="T15" fmla="*/ 6 h 19"/>
                  <a:gd name="T16" fmla="*/ 0 w 7"/>
                  <a:gd name="T17" fmla="*/ 0 h 19"/>
                  <a:gd name="T18" fmla="*/ 2 w 7"/>
                  <a:gd name="T19" fmla="*/ 0 h 19"/>
                  <a:gd name="T20" fmla="*/ 5 w 7"/>
                  <a:gd name="T21" fmla="*/ 0 h 19"/>
                  <a:gd name="T22" fmla="*/ 7 w 7"/>
                  <a:gd name="T23" fmla="*/ 0 h 19"/>
                  <a:gd name="T24" fmla="*/ 7 w 7"/>
                  <a:gd name="T25" fmla="*/ 0 h 19"/>
                  <a:gd name="T26" fmla="*/ 7 w 7"/>
                  <a:gd name="T27" fmla="*/ 6 h 19"/>
                  <a:gd name="T28" fmla="*/ 7 w 7"/>
                  <a:gd name="T29" fmla="*/ 10 h 19"/>
                  <a:gd name="T30" fmla="*/ 7 w 7"/>
                  <a:gd name="T31" fmla="*/ 15 h 19"/>
                  <a:gd name="T32" fmla="*/ 7 w 7"/>
                  <a:gd name="T33" fmla="*/ 1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9"/>
                  <a:gd name="T53" fmla="*/ 7 w 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9">
                    <a:moveTo>
                      <a:pt x="7" y="19"/>
                    </a:moveTo>
                    <a:lnTo>
                      <a:pt x="7" y="19"/>
                    </a:lnTo>
                    <a:lnTo>
                      <a:pt x="5" y="19"/>
                    </a:lnTo>
                    <a:lnTo>
                      <a:pt x="2" y="19"/>
                    </a:lnTo>
                    <a:lnTo>
                      <a:pt x="0" y="19"/>
                    </a:lnTo>
                    <a:lnTo>
                      <a:pt x="0" y="15"/>
                    </a:lnTo>
                    <a:lnTo>
                      <a:pt x="0" y="10"/>
                    </a:lnTo>
                    <a:lnTo>
                      <a:pt x="0" y="6"/>
                    </a:lnTo>
                    <a:lnTo>
                      <a:pt x="0" y="0"/>
                    </a:lnTo>
                    <a:lnTo>
                      <a:pt x="2" y="0"/>
                    </a:lnTo>
                    <a:lnTo>
                      <a:pt x="5" y="0"/>
                    </a:lnTo>
                    <a:lnTo>
                      <a:pt x="7" y="0"/>
                    </a:lnTo>
                    <a:lnTo>
                      <a:pt x="7" y="6"/>
                    </a:lnTo>
                    <a:lnTo>
                      <a:pt x="7" y="10"/>
                    </a:lnTo>
                    <a:lnTo>
                      <a:pt x="7" y="15"/>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5" name="Freeform 488"/>
              <p:cNvSpPr>
                <a:spLocks/>
              </p:cNvSpPr>
              <p:nvPr/>
            </p:nvSpPr>
            <p:spPr bwMode="auto">
              <a:xfrm>
                <a:off x="1209" y="1227"/>
                <a:ext cx="7" cy="68"/>
              </a:xfrm>
              <a:custGeom>
                <a:avLst/>
                <a:gdLst>
                  <a:gd name="T0" fmla="*/ 7 w 7"/>
                  <a:gd name="T1" fmla="*/ 68 h 68"/>
                  <a:gd name="T2" fmla="*/ 5 w 7"/>
                  <a:gd name="T3" fmla="*/ 68 h 68"/>
                  <a:gd name="T4" fmla="*/ 2 w 7"/>
                  <a:gd name="T5" fmla="*/ 68 h 68"/>
                  <a:gd name="T6" fmla="*/ 2 w 7"/>
                  <a:gd name="T7" fmla="*/ 68 h 68"/>
                  <a:gd name="T8" fmla="*/ 0 w 7"/>
                  <a:gd name="T9" fmla="*/ 68 h 68"/>
                  <a:gd name="T10" fmla="*/ 0 w 7"/>
                  <a:gd name="T11" fmla="*/ 51 h 68"/>
                  <a:gd name="T12" fmla="*/ 0 w 7"/>
                  <a:gd name="T13" fmla="*/ 34 h 68"/>
                  <a:gd name="T14" fmla="*/ 0 w 7"/>
                  <a:gd name="T15" fmla="*/ 18 h 68"/>
                  <a:gd name="T16" fmla="*/ 0 w 7"/>
                  <a:gd name="T17" fmla="*/ 0 h 68"/>
                  <a:gd name="T18" fmla="*/ 0 w 7"/>
                  <a:gd name="T19" fmla="*/ 0 h 68"/>
                  <a:gd name="T20" fmla="*/ 2 w 7"/>
                  <a:gd name="T21" fmla="*/ 0 h 68"/>
                  <a:gd name="T22" fmla="*/ 5 w 7"/>
                  <a:gd name="T23" fmla="*/ 0 h 68"/>
                  <a:gd name="T24" fmla="*/ 7 w 7"/>
                  <a:gd name="T25" fmla="*/ 0 h 68"/>
                  <a:gd name="T26" fmla="*/ 7 w 7"/>
                  <a:gd name="T27" fmla="*/ 17 h 68"/>
                  <a:gd name="T28" fmla="*/ 7 w 7"/>
                  <a:gd name="T29" fmla="*/ 33 h 68"/>
                  <a:gd name="T30" fmla="*/ 7 w 7"/>
                  <a:gd name="T31" fmla="*/ 51 h 68"/>
                  <a:gd name="T32" fmla="*/ 7 w 7"/>
                  <a:gd name="T33" fmla="*/ 68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68"/>
                  <a:gd name="T53" fmla="*/ 7 w 7"/>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68">
                    <a:moveTo>
                      <a:pt x="7" y="68"/>
                    </a:moveTo>
                    <a:lnTo>
                      <a:pt x="5" y="68"/>
                    </a:lnTo>
                    <a:lnTo>
                      <a:pt x="2" y="68"/>
                    </a:lnTo>
                    <a:lnTo>
                      <a:pt x="0" y="68"/>
                    </a:lnTo>
                    <a:lnTo>
                      <a:pt x="0" y="51"/>
                    </a:lnTo>
                    <a:lnTo>
                      <a:pt x="0" y="34"/>
                    </a:lnTo>
                    <a:lnTo>
                      <a:pt x="0" y="18"/>
                    </a:lnTo>
                    <a:lnTo>
                      <a:pt x="0" y="0"/>
                    </a:lnTo>
                    <a:lnTo>
                      <a:pt x="2" y="0"/>
                    </a:lnTo>
                    <a:lnTo>
                      <a:pt x="5" y="0"/>
                    </a:lnTo>
                    <a:lnTo>
                      <a:pt x="7" y="0"/>
                    </a:lnTo>
                    <a:lnTo>
                      <a:pt x="7" y="17"/>
                    </a:lnTo>
                    <a:lnTo>
                      <a:pt x="7" y="33"/>
                    </a:lnTo>
                    <a:lnTo>
                      <a:pt x="7" y="51"/>
                    </a:lnTo>
                    <a:lnTo>
                      <a:pt x="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6" name="Freeform 489"/>
              <p:cNvSpPr>
                <a:spLocks/>
              </p:cNvSpPr>
              <p:nvPr/>
            </p:nvSpPr>
            <p:spPr bwMode="auto">
              <a:xfrm>
                <a:off x="1207" y="1182"/>
                <a:ext cx="9" cy="15"/>
              </a:xfrm>
              <a:custGeom>
                <a:avLst/>
                <a:gdLst>
                  <a:gd name="T0" fmla="*/ 9 w 9"/>
                  <a:gd name="T1" fmla="*/ 15 h 15"/>
                  <a:gd name="T2" fmla="*/ 7 w 9"/>
                  <a:gd name="T3" fmla="*/ 15 h 15"/>
                  <a:gd name="T4" fmla="*/ 4 w 9"/>
                  <a:gd name="T5" fmla="*/ 15 h 15"/>
                  <a:gd name="T6" fmla="*/ 2 w 9"/>
                  <a:gd name="T7" fmla="*/ 15 h 15"/>
                  <a:gd name="T8" fmla="*/ 2 w 9"/>
                  <a:gd name="T9" fmla="*/ 15 h 15"/>
                  <a:gd name="T10" fmla="*/ 2 w 9"/>
                  <a:gd name="T11" fmla="*/ 12 h 15"/>
                  <a:gd name="T12" fmla="*/ 2 w 9"/>
                  <a:gd name="T13" fmla="*/ 8 h 15"/>
                  <a:gd name="T14" fmla="*/ 2 w 9"/>
                  <a:gd name="T15" fmla="*/ 4 h 15"/>
                  <a:gd name="T16" fmla="*/ 0 w 9"/>
                  <a:gd name="T17" fmla="*/ 0 h 15"/>
                  <a:gd name="T18" fmla="*/ 2 w 9"/>
                  <a:gd name="T19" fmla="*/ 0 h 15"/>
                  <a:gd name="T20" fmla="*/ 4 w 9"/>
                  <a:gd name="T21" fmla="*/ 0 h 15"/>
                  <a:gd name="T22" fmla="*/ 7 w 9"/>
                  <a:gd name="T23" fmla="*/ 0 h 15"/>
                  <a:gd name="T24" fmla="*/ 9 w 9"/>
                  <a:gd name="T25" fmla="*/ 0 h 15"/>
                  <a:gd name="T26" fmla="*/ 9 w 9"/>
                  <a:gd name="T27" fmla="*/ 4 h 15"/>
                  <a:gd name="T28" fmla="*/ 9 w 9"/>
                  <a:gd name="T29" fmla="*/ 8 h 15"/>
                  <a:gd name="T30" fmla="*/ 9 w 9"/>
                  <a:gd name="T31" fmla="*/ 12 h 15"/>
                  <a:gd name="T32" fmla="*/ 9 w 9"/>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5"/>
                  <a:gd name="T53" fmla="*/ 9 w 9"/>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5">
                    <a:moveTo>
                      <a:pt x="9" y="15"/>
                    </a:moveTo>
                    <a:lnTo>
                      <a:pt x="7" y="15"/>
                    </a:lnTo>
                    <a:lnTo>
                      <a:pt x="4" y="15"/>
                    </a:lnTo>
                    <a:lnTo>
                      <a:pt x="2" y="15"/>
                    </a:lnTo>
                    <a:lnTo>
                      <a:pt x="2" y="12"/>
                    </a:lnTo>
                    <a:lnTo>
                      <a:pt x="2" y="8"/>
                    </a:lnTo>
                    <a:lnTo>
                      <a:pt x="2" y="4"/>
                    </a:lnTo>
                    <a:lnTo>
                      <a:pt x="0" y="0"/>
                    </a:lnTo>
                    <a:lnTo>
                      <a:pt x="2" y="0"/>
                    </a:lnTo>
                    <a:lnTo>
                      <a:pt x="4" y="0"/>
                    </a:lnTo>
                    <a:lnTo>
                      <a:pt x="7" y="0"/>
                    </a:lnTo>
                    <a:lnTo>
                      <a:pt x="9" y="0"/>
                    </a:lnTo>
                    <a:lnTo>
                      <a:pt x="9" y="4"/>
                    </a:lnTo>
                    <a:lnTo>
                      <a:pt x="9" y="8"/>
                    </a:lnTo>
                    <a:lnTo>
                      <a:pt x="9" y="12"/>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7" name="Freeform 490"/>
              <p:cNvSpPr>
                <a:spLocks/>
              </p:cNvSpPr>
              <p:nvPr/>
            </p:nvSpPr>
            <p:spPr bwMode="auto">
              <a:xfrm>
                <a:off x="1193" y="1169"/>
                <a:ext cx="6" cy="35"/>
              </a:xfrm>
              <a:custGeom>
                <a:avLst/>
                <a:gdLst>
                  <a:gd name="T0" fmla="*/ 6 w 6"/>
                  <a:gd name="T1" fmla="*/ 19 h 35"/>
                  <a:gd name="T2" fmla="*/ 6 w 6"/>
                  <a:gd name="T3" fmla="*/ 24 h 35"/>
                  <a:gd name="T4" fmla="*/ 6 w 6"/>
                  <a:gd name="T5" fmla="*/ 26 h 35"/>
                  <a:gd name="T6" fmla="*/ 4 w 6"/>
                  <a:gd name="T7" fmla="*/ 30 h 35"/>
                  <a:gd name="T8" fmla="*/ 4 w 6"/>
                  <a:gd name="T9" fmla="*/ 35 h 35"/>
                  <a:gd name="T10" fmla="*/ 2 w 6"/>
                  <a:gd name="T11" fmla="*/ 35 h 35"/>
                  <a:gd name="T12" fmla="*/ 2 w 6"/>
                  <a:gd name="T13" fmla="*/ 35 h 35"/>
                  <a:gd name="T14" fmla="*/ 2 w 6"/>
                  <a:gd name="T15" fmla="*/ 35 h 35"/>
                  <a:gd name="T16" fmla="*/ 0 w 6"/>
                  <a:gd name="T17" fmla="*/ 35 h 35"/>
                  <a:gd name="T18" fmla="*/ 0 w 6"/>
                  <a:gd name="T19" fmla="*/ 26 h 35"/>
                  <a:gd name="T20" fmla="*/ 0 w 6"/>
                  <a:gd name="T21" fmla="*/ 17 h 35"/>
                  <a:gd name="T22" fmla="*/ 0 w 6"/>
                  <a:gd name="T23" fmla="*/ 8 h 35"/>
                  <a:gd name="T24" fmla="*/ 0 w 6"/>
                  <a:gd name="T25" fmla="*/ 0 h 35"/>
                  <a:gd name="T26" fmla="*/ 0 w 6"/>
                  <a:gd name="T27" fmla="*/ 0 h 35"/>
                  <a:gd name="T28" fmla="*/ 2 w 6"/>
                  <a:gd name="T29" fmla="*/ 0 h 35"/>
                  <a:gd name="T30" fmla="*/ 2 w 6"/>
                  <a:gd name="T31" fmla="*/ 0 h 35"/>
                  <a:gd name="T32" fmla="*/ 4 w 6"/>
                  <a:gd name="T33" fmla="*/ 0 h 35"/>
                  <a:gd name="T34" fmla="*/ 6 w 6"/>
                  <a:gd name="T35" fmla="*/ 6 h 35"/>
                  <a:gd name="T36" fmla="*/ 6 w 6"/>
                  <a:gd name="T37" fmla="*/ 10 h 35"/>
                  <a:gd name="T38" fmla="*/ 6 w 6"/>
                  <a:gd name="T39" fmla="*/ 14 h 35"/>
                  <a:gd name="T40" fmla="*/ 6 w 6"/>
                  <a:gd name="T41" fmla="*/ 19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5"/>
                  <a:gd name="T65" fmla="*/ 6 w 6"/>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5">
                    <a:moveTo>
                      <a:pt x="6" y="19"/>
                    </a:moveTo>
                    <a:lnTo>
                      <a:pt x="6" y="24"/>
                    </a:lnTo>
                    <a:lnTo>
                      <a:pt x="6" y="26"/>
                    </a:lnTo>
                    <a:lnTo>
                      <a:pt x="4" y="30"/>
                    </a:lnTo>
                    <a:lnTo>
                      <a:pt x="4" y="35"/>
                    </a:lnTo>
                    <a:lnTo>
                      <a:pt x="2" y="35"/>
                    </a:lnTo>
                    <a:lnTo>
                      <a:pt x="0" y="35"/>
                    </a:lnTo>
                    <a:lnTo>
                      <a:pt x="0" y="26"/>
                    </a:lnTo>
                    <a:lnTo>
                      <a:pt x="0" y="17"/>
                    </a:lnTo>
                    <a:lnTo>
                      <a:pt x="0" y="8"/>
                    </a:lnTo>
                    <a:lnTo>
                      <a:pt x="0" y="0"/>
                    </a:lnTo>
                    <a:lnTo>
                      <a:pt x="2" y="0"/>
                    </a:lnTo>
                    <a:lnTo>
                      <a:pt x="4" y="0"/>
                    </a:lnTo>
                    <a:lnTo>
                      <a:pt x="6" y="6"/>
                    </a:lnTo>
                    <a:lnTo>
                      <a:pt x="6" y="10"/>
                    </a:lnTo>
                    <a:lnTo>
                      <a:pt x="6" y="14"/>
                    </a:lnTo>
                    <a:lnTo>
                      <a:pt x="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8" name="Freeform 491"/>
              <p:cNvSpPr>
                <a:spLocks/>
              </p:cNvSpPr>
              <p:nvPr/>
            </p:nvSpPr>
            <p:spPr bwMode="auto">
              <a:xfrm>
                <a:off x="1166" y="1172"/>
                <a:ext cx="6" cy="121"/>
              </a:xfrm>
              <a:custGeom>
                <a:avLst/>
                <a:gdLst>
                  <a:gd name="T0" fmla="*/ 6 w 6"/>
                  <a:gd name="T1" fmla="*/ 45 h 121"/>
                  <a:gd name="T2" fmla="*/ 4 w 6"/>
                  <a:gd name="T3" fmla="*/ 76 h 121"/>
                  <a:gd name="T4" fmla="*/ 4 w 6"/>
                  <a:gd name="T5" fmla="*/ 94 h 121"/>
                  <a:gd name="T6" fmla="*/ 4 w 6"/>
                  <a:gd name="T7" fmla="*/ 107 h 121"/>
                  <a:gd name="T8" fmla="*/ 6 w 6"/>
                  <a:gd name="T9" fmla="*/ 121 h 121"/>
                  <a:gd name="T10" fmla="*/ 4 w 6"/>
                  <a:gd name="T11" fmla="*/ 121 h 121"/>
                  <a:gd name="T12" fmla="*/ 4 w 6"/>
                  <a:gd name="T13" fmla="*/ 121 h 121"/>
                  <a:gd name="T14" fmla="*/ 2 w 6"/>
                  <a:gd name="T15" fmla="*/ 121 h 121"/>
                  <a:gd name="T16" fmla="*/ 2 w 6"/>
                  <a:gd name="T17" fmla="*/ 121 h 121"/>
                  <a:gd name="T18" fmla="*/ 0 w 6"/>
                  <a:gd name="T19" fmla="*/ 91 h 121"/>
                  <a:gd name="T20" fmla="*/ 0 w 6"/>
                  <a:gd name="T21" fmla="*/ 61 h 121"/>
                  <a:gd name="T22" fmla="*/ 0 w 6"/>
                  <a:gd name="T23" fmla="*/ 30 h 121"/>
                  <a:gd name="T24" fmla="*/ 0 w 6"/>
                  <a:gd name="T25" fmla="*/ 0 h 121"/>
                  <a:gd name="T26" fmla="*/ 2 w 6"/>
                  <a:gd name="T27" fmla="*/ 0 h 121"/>
                  <a:gd name="T28" fmla="*/ 2 w 6"/>
                  <a:gd name="T29" fmla="*/ 0 h 121"/>
                  <a:gd name="T30" fmla="*/ 2 w 6"/>
                  <a:gd name="T31" fmla="*/ 0 h 121"/>
                  <a:gd name="T32" fmla="*/ 4 w 6"/>
                  <a:gd name="T33" fmla="*/ 0 h 121"/>
                  <a:gd name="T34" fmla="*/ 4 w 6"/>
                  <a:gd name="T35" fmla="*/ 11 h 121"/>
                  <a:gd name="T36" fmla="*/ 6 w 6"/>
                  <a:gd name="T37" fmla="*/ 22 h 121"/>
                  <a:gd name="T38" fmla="*/ 6 w 6"/>
                  <a:gd name="T39" fmla="*/ 34 h 121"/>
                  <a:gd name="T40" fmla="*/ 6 w 6"/>
                  <a:gd name="T41" fmla="*/ 45 h 1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121"/>
                  <a:gd name="T65" fmla="*/ 6 w 6"/>
                  <a:gd name="T66" fmla="*/ 121 h 1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121">
                    <a:moveTo>
                      <a:pt x="6" y="45"/>
                    </a:moveTo>
                    <a:lnTo>
                      <a:pt x="4" y="76"/>
                    </a:lnTo>
                    <a:lnTo>
                      <a:pt x="4" y="94"/>
                    </a:lnTo>
                    <a:lnTo>
                      <a:pt x="4" y="107"/>
                    </a:lnTo>
                    <a:lnTo>
                      <a:pt x="6" y="121"/>
                    </a:lnTo>
                    <a:lnTo>
                      <a:pt x="4" y="121"/>
                    </a:lnTo>
                    <a:lnTo>
                      <a:pt x="2" y="121"/>
                    </a:lnTo>
                    <a:lnTo>
                      <a:pt x="0" y="91"/>
                    </a:lnTo>
                    <a:lnTo>
                      <a:pt x="0" y="61"/>
                    </a:lnTo>
                    <a:lnTo>
                      <a:pt x="0" y="30"/>
                    </a:lnTo>
                    <a:lnTo>
                      <a:pt x="0" y="0"/>
                    </a:lnTo>
                    <a:lnTo>
                      <a:pt x="2" y="0"/>
                    </a:lnTo>
                    <a:lnTo>
                      <a:pt x="4" y="0"/>
                    </a:lnTo>
                    <a:lnTo>
                      <a:pt x="4" y="11"/>
                    </a:lnTo>
                    <a:lnTo>
                      <a:pt x="6" y="22"/>
                    </a:lnTo>
                    <a:lnTo>
                      <a:pt x="6" y="34"/>
                    </a:lnTo>
                    <a:lnTo>
                      <a:pt x="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79" name="Freeform 492"/>
              <p:cNvSpPr>
                <a:spLocks/>
              </p:cNvSpPr>
              <p:nvPr/>
            </p:nvSpPr>
            <p:spPr bwMode="auto">
              <a:xfrm>
                <a:off x="1066" y="1045"/>
                <a:ext cx="29" cy="269"/>
              </a:xfrm>
              <a:custGeom>
                <a:avLst/>
                <a:gdLst>
                  <a:gd name="T0" fmla="*/ 29 w 29"/>
                  <a:gd name="T1" fmla="*/ 11 h 269"/>
                  <a:gd name="T2" fmla="*/ 29 w 29"/>
                  <a:gd name="T3" fmla="*/ 76 h 269"/>
                  <a:gd name="T4" fmla="*/ 27 w 29"/>
                  <a:gd name="T5" fmla="*/ 141 h 269"/>
                  <a:gd name="T6" fmla="*/ 27 w 29"/>
                  <a:gd name="T7" fmla="*/ 204 h 269"/>
                  <a:gd name="T8" fmla="*/ 25 w 29"/>
                  <a:gd name="T9" fmla="*/ 269 h 269"/>
                  <a:gd name="T10" fmla="*/ 19 w 29"/>
                  <a:gd name="T11" fmla="*/ 269 h 269"/>
                  <a:gd name="T12" fmla="*/ 13 w 29"/>
                  <a:gd name="T13" fmla="*/ 269 h 269"/>
                  <a:gd name="T14" fmla="*/ 6 w 29"/>
                  <a:gd name="T15" fmla="*/ 269 h 269"/>
                  <a:gd name="T16" fmla="*/ 0 w 29"/>
                  <a:gd name="T17" fmla="*/ 269 h 269"/>
                  <a:gd name="T18" fmla="*/ 2 w 29"/>
                  <a:gd name="T19" fmla="*/ 131 h 269"/>
                  <a:gd name="T20" fmla="*/ 2 w 29"/>
                  <a:gd name="T21" fmla="*/ 58 h 269"/>
                  <a:gd name="T22" fmla="*/ 2 w 29"/>
                  <a:gd name="T23" fmla="*/ 22 h 269"/>
                  <a:gd name="T24" fmla="*/ 4 w 29"/>
                  <a:gd name="T25" fmla="*/ 0 h 269"/>
                  <a:gd name="T26" fmla="*/ 10 w 29"/>
                  <a:gd name="T27" fmla="*/ 2 h 269"/>
                  <a:gd name="T28" fmla="*/ 17 w 29"/>
                  <a:gd name="T29" fmla="*/ 2 h 269"/>
                  <a:gd name="T30" fmla="*/ 23 w 29"/>
                  <a:gd name="T31" fmla="*/ 2 h 269"/>
                  <a:gd name="T32" fmla="*/ 29 w 29"/>
                  <a:gd name="T33" fmla="*/ 3 h 269"/>
                  <a:gd name="T34" fmla="*/ 29 w 29"/>
                  <a:gd name="T35" fmla="*/ 4 h 269"/>
                  <a:gd name="T36" fmla="*/ 29 w 29"/>
                  <a:gd name="T37" fmla="*/ 7 h 269"/>
                  <a:gd name="T38" fmla="*/ 29 w 29"/>
                  <a:gd name="T39" fmla="*/ 8 h 269"/>
                  <a:gd name="T40" fmla="*/ 29 w 29"/>
                  <a:gd name="T41" fmla="*/ 11 h 2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69"/>
                  <a:gd name="T65" fmla="*/ 29 w 29"/>
                  <a:gd name="T66" fmla="*/ 269 h 2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69">
                    <a:moveTo>
                      <a:pt x="29" y="11"/>
                    </a:moveTo>
                    <a:lnTo>
                      <a:pt x="29" y="76"/>
                    </a:lnTo>
                    <a:lnTo>
                      <a:pt x="27" y="141"/>
                    </a:lnTo>
                    <a:lnTo>
                      <a:pt x="27" y="204"/>
                    </a:lnTo>
                    <a:lnTo>
                      <a:pt x="25" y="269"/>
                    </a:lnTo>
                    <a:lnTo>
                      <a:pt x="19" y="269"/>
                    </a:lnTo>
                    <a:lnTo>
                      <a:pt x="13" y="269"/>
                    </a:lnTo>
                    <a:lnTo>
                      <a:pt x="6" y="269"/>
                    </a:lnTo>
                    <a:lnTo>
                      <a:pt x="0" y="269"/>
                    </a:lnTo>
                    <a:lnTo>
                      <a:pt x="2" y="131"/>
                    </a:lnTo>
                    <a:lnTo>
                      <a:pt x="2" y="58"/>
                    </a:lnTo>
                    <a:lnTo>
                      <a:pt x="2" y="22"/>
                    </a:lnTo>
                    <a:lnTo>
                      <a:pt x="4" y="0"/>
                    </a:lnTo>
                    <a:lnTo>
                      <a:pt x="10" y="2"/>
                    </a:lnTo>
                    <a:lnTo>
                      <a:pt x="17" y="2"/>
                    </a:lnTo>
                    <a:lnTo>
                      <a:pt x="23" y="2"/>
                    </a:lnTo>
                    <a:lnTo>
                      <a:pt x="29" y="3"/>
                    </a:lnTo>
                    <a:lnTo>
                      <a:pt x="29" y="4"/>
                    </a:lnTo>
                    <a:lnTo>
                      <a:pt x="29" y="7"/>
                    </a:lnTo>
                    <a:lnTo>
                      <a:pt x="29" y="8"/>
                    </a:lnTo>
                    <a:lnTo>
                      <a:pt x="29" y="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0" name="Freeform 493"/>
              <p:cNvSpPr>
                <a:spLocks/>
              </p:cNvSpPr>
              <p:nvPr/>
            </p:nvSpPr>
            <p:spPr bwMode="auto">
              <a:xfrm>
                <a:off x="1043" y="1048"/>
                <a:ext cx="17" cy="263"/>
              </a:xfrm>
              <a:custGeom>
                <a:avLst/>
                <a:gdLst>
                  <a:gd name="T0" fmla="*/ 17 w 17"/>
                  <a:gd name="T1" fmla="*/ 74 h 263"/>
                  <a:gd name="T2" fmla="*/ 17 w 17"/>
                  <a:gd name="T3" fmla="*/ 121 h 263"/>
                  <a:gd name="T4" fmla="*/ 17 w 17"/>
                  <a:gd name="T5" fmla="*/ 168 h 263"/>
                  <a:gd name="T6" fmla="*/ 17 w 17"/>
                  <a:gd name="T7" fmla="*/ 216 h 263"/>
                  <a:gd name="T8" fmla="*/ 15 w 17"/>
                  <a:gd name="T9" fmla="*/ 263 h 263"/>
                  <a:gd name="T10" fmla="*/ 11 w 17"/>
                  <a:gd name="T11" fmla="*/ 263 h 263"/>
                  <a:gd name="T12" fmla="*/ 9 w 17"/>
                  <a:gd name="T13" fmla="*/ 263 h 263"/>
                  <a:gd name="T14" fmla="*/ 4 w 17"/>
                  <a:gd name="T15" fmla="*/ 263 h 263"/>
                  <a:gd name="T16" fmla="*/ 0 w 17"/>
                  <a:gd name="T17" fmla="*/ 263 h 263"/>
                  <a:gd name="T18" fmla="*/ 0 w 17"/>
                  <a:gd name="T19" fmla="*/ 201 h 263"/>
                  <a:gd name="T20" fmla="*/ 2 w 17"/>
                  <a:gd name="T21" fmla="*/ 138 h 263"/>
                  <a:gd name="T22" fmla="*/ 2 w 17"/>
                  <a:gd name="T23" fmla="*/ 76 h 263"/>
                  <a:gd name="T24" fmla="*/ 4 w 17"/>
                  <a:gd name="T25" fmla="*/ 12 h 263"/>
                  <a:gd name="T26" fmla="*/ 6 w 17"/>
                  <a:gd name="T27" fmla="*/ 10 h 263"/>
                  <a:gd name="T28" fmla="*/ 6 w 17"/>
                  <a:gd name="T29" fmla="*/ 5 h 263"/>
                  <a:gd name="T30" fmla="*/ 9 w 17"/>
                  <a:gd name="T31" fmla="*/ 3 h 263"/>
                  <a:gd name="T32" fmla="*/ 11 w 17"/>
                  <a:gd name="T33" fmla="*/ 0 h 263"/>
                  <a:gd name="T34" fmla="*/ 13 w 17"/>
                  <a:gd name="T35" fmla="*/ 0 h 263"/>
                  <a:gd name="T36" fmla="*/ 15 w 17"/>
                  <a:gd name="T37" fmla="*/ 0 h 263"/>
                  <a:gd name="T38" fmla="*/ 15 w 17"/>
                  <a:gd name="T39" fmla="*/ 0 h 263"/>
                  <a:gd name="T40" fmla="*/ 17 w 17"/>
                  <a:gd name="T41" fmla="*/ 1 h 263"/>
                  <a:gd name="T42" fmla="*/ 17 w 17"/>
                  <a:gd name="T43" fmla="*/ 19 h 263"/>
                  <a:gd name="T44" fmla="*/ 17 w 17"/>
                  <a:gd name="T45" fmla="*/ 37 h 263"/>
                  <a:gd name="T46" fmla="*/ 17 w 17"/>
                  <a:gd name="T47" fmla="*/ 56 h 263"/>
                  <a:gd name="T48" fmla="*/ 17 w 17"/>
                  <a:gd name="T49" fmla="*/ 74 h 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63"/>
                  <a:gd name="T77" fmla="*/ 17 w 17"/>
                  <a:gd name="T78" fmla="*/ 263 h 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63">
                    <a:moveTo>
                      <a:pt x="17" y="74"/>
                    </a:moveTo>
                    <a:lnTo>
                      <a:pt x="17" y="121"/>
                    </a:lnTo>
                    <a:lnTo>
                      <a:pt x="17" y="168"/>
                    </a:lnTo>
                    <a:lnTo>
                      <a:pt x="17" y="216"/>
                    </a:lnTo>
                    <a:lnTo>
                      <a:pt x="15" y="263"/>
                    </a:lnTo>
                    <a:lnTo>
                      <a:pt x="11" y="263"/>
                    </a:lnTo>
                    <a:lnTo>
                      <a:pt x="9" y="263"/>
                    </a:lnTo>
                    <a:lnTo>
                      <a:pt x="4" y="263"/>
                    </a:lnTo>
                    <a:lnTo>
                      <a:pt x="0" y="263"/>
                    </a:lnTo>
                    <a:lnTo>
                      <a:pt x="0" y="201"/>
                    </a:lnTo>
                    <a:lnTo>
                      <a:pt x="2" y="138"/>
                    </a:lnTo>
                    <a:lnTo>
                      <a:pt x="2" y="76"/>
                    </a:lnTo>
                    <a:lnTo>
                      <a:pt x="4" y="12"/>
                    </a:lnTo>
                    <a:lnTo>
                      <a:pt x="6" y="10"/>
                    </a:lnTo>
                    <a:lnTo>
                      <a:pt x="6" y="5"/>
                    </a:lnTo>
                    <a:lnTo>
                      <a:pt x="9" y="3"/>
                    </a:lnTo>
                    <a:lnTo>
                      <a:pt x="11" y="0"/>
                    </a:lnTo>
                    <a:lnTo>
                      <a:pt x="13" y="0"/>
                    </a:lnTo>
                    <a:lnTo>
                      <a:pt x="15" y="0"/>
                    </a:lnTo>
                    <a:lnTo>
                      <a:pt x="17" y="1"/>
                    </a:lnTo>
                    <a:lnTo>
                      <a:pt x="17" y="19"/>
                    </a:lnTo>
                    <a:lnTo>
                      <a:pt x="17" y="37"/>
                    </a:lnTo>
                    <a:lnTo>
                      <a:pt x="17" y="56"/>
                    </a:lnTo>
                    <a:lnTo>
                      <a:pt x="17" y="74"/>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1" name="Freeform 494"/>
              <p:cNvSpPr>
                <a:spLocks/>
              </p:cNvSpPr>
              <p:nvPr/>
            </p:nvSpPr>
            <p:spPr bwMode="auto">
              <a:xfrm>
                <a:off x="1025" y="1047"/>
                <a:ext cx="16" cy="265"/>
              </a:xfrm>
              <a:custGeom>
                <a:avLst/>
                <a:gdLst>
                  <a:gd name="T0" fmla="*/ 16 w 16"/>
                  <a:gd name="T1" fmla="*/ 46 h 265"/>
                  <a:gd name="T2" fmla="*/ 16 w 16"/>
                  <a:gd name="T3" fmla="*/ 100 h 265"/>
                  <a:gd name="T4" fmla="*/ 14 w 16"/>
                  <a:gd name="T5" fmla="*/ 155 h 265"/>
                  <a:gd name="T6" fmla="*/ 12 w 16"/>
                  <a:gd name="T7" fmla="*/ 209 h 265"/>
                  <a:gd name="T8" fmla="*/ 12 w 16"/>
                  <a:gd name="T9" fmla="*/ 264 h 265"/>
                  <a:gd name="T10" fmla="*/ 10 w 16"/>
                  <a:gd name="T11" fmla="*/ 265 h 265"/>
                  <a:gd name="T12" fmla="*/ 6 w 16"/>
                  <a:gd name="T13" fmla="*/ 265 h 265"/>
                  <a:gd name="T14" fmla="*/ 4 w 16"/>
                  <a:gd name="T15" fmla="*/ 265 h 265"/>
                  <a:gd name="T16" fmla="*/ 0 w 16"/>
                  <a:gd name="T17" fmla="*/ 265 h 265"/>
                  <a:gd name="T18" fmla="*/ 0 w 16"/>
                  <a:gd name="T19" fmla="*/ 181 h 265"/>
                  <a:gd name="T20" fmla="*/ 0 w 16"/>
                  <a:gd name="T21" fmla="*/ 126 h 265"/>
                  <a:gd name="T22" fmla="*/ 2 w 16"/>
                  <a:gd name="T23" fmla="*/ 74 h 265"/>
                  <a:gd name="T24" fmla="*/ 6 w 16"/>
                  <a:gd name="T25" fmla="*/ 0 h 265"/>
                  <a:gd name="T26" fmla="*/ 10 w 16"/>
                  <a:gd name="T27" fmla="*/ 1 h 265"/>
                  <a:gd name="T28" fmla="*/ 12 w 16"/>
                  <a:gd name="T29" fmla="*/ 1 h 265"/>
                  <a:gd name="T30" fmla="*/ 14 w 16"/>
                  <a:gd name="T31" fmla="*/ 2 h 265"/>
                  <a:gd name="T32" fmla="*/ 16 w 16"/>
                  <a:gd name="T33" fmla="*/ 5 h 265"/>
                  <a:gd name="T34" fmla="*/ 16 w 16"/>
                  <a:gd name="T35" fmla="*/ 15 h 265"/>
                  <a:gd name="T36" fmla="*/ 16 w 16"/>
                  <a:gd name="T37" fmla="*/ 24 h 265"/>
                  <a:gd name="T38" fmla="*/ 16 w 16"/>
                  <a:gd name="T39" fmla="*/ 35 h 265"/>
                  <a:gd name="T40" fmla="*/ 16 w 16"/>
                  <a:gd name="T41" fmla="*/ 46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
                  <a:gd name="T64" fmla="*/ 0 h 265"/>
                  <a:gd name="T65" fmla="*/ 16 w 16"/>
                  <a:gd name="T66" fmla="*/ 265 h 2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 h="265">
                    <a:moveTo>
                      <a:pt x="16" y="46"/>
                    </a:moveTo>
                    <a:lnTo>
                      <a:pt x="16" y="100"/>
                    </a:lnTo>
                    <a:lnTo>
                      <a:pt x="14" y="155"/>
                    </a:lnTo>
                    <a:lnTo>
                      <a:pt x="12" y="209"/>
                    </a:lnTo>
                    <a:lnTo>
                      <a:pt x="12" y="264"/>
                    </a:lnTo>
                    <a:lnTo>
                      <a:pt x="10" y="265"/>
                    </a:lnTo>
                    <a:lnTo>
                      <a:pt x="6" y="265"/>
                    </a:lnTo>
                    <a:lnTo>
                      <a:pt x="4" y="265"/>
                    </a:lnTo>
                    <a:lnTo>
                      <a:pt x="0" y="265"/>
                    </a:lnTo>
                    <a:lnTo>
                      <a:pt x="0" y="181"/>
                    </a:lnTo>
                    <a:lnTo>
                      <a:pt x="0" y="126"/>
                    </a:lnTo>
                    <a:lnTo>
                      <a:pt x="2" y="74"/>
                    </a:lnTo>
                    <a:lnTo>
                      <a:pt x="6" y="0"/>
                    </a:lnTo>
                    <a:lnTo>
                      <a:pt x="10" y="1"/>
                    </a:lnTo>
                    <a:lnTo>
                      <a:pt x="12" y="1"/>
                    </a:lnTo>
                    <a:lnTo>
                      <a:pt x="14" y="2"/>
                    </a:lnTo>
                    <a:lnTo>
                      <a:pt x="16" y="5"/>
                    </a:lnTo>
                    <a:lnTo>
                      <a:pt x="16" y="15"/>
                    </a:lnTo>
                    <a:lnTo>
                      <a:pt x="16" y="24"/>
                    </a:lnTo>
                    <a:lnTo>
                      <a:pt x="16" y="35"/>
                    </a:lnTo>
                    <a:lnTo>
                      <a:pt x="16" y="46"/>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2" name="Freeform 495"/>
              <p:cNvSpPr>
                <a:spLocks/>
              </p:cNvSpPr>
              <p:nvPr/>
            </p:nvSpPr>
            <p:spPr bwMode="auto">
              <a:xfrm>
                <a:off x="1000" y="1047"/>
                <a:ext cx="22" cy="267"/>
              </a:xfrm>
              <a:custGeom>
                <a:avLst/>
                <a:gdLst>
                  <a:gd name="T0" fmla="*/ 22 w 22"/>
                  <a:gd name="T1" fmla="*/ 63 h 267"/>
                  <a:gd name="T2" fmla="*/ 20 w 22"/>
                  <a:gd name="T3" fmla="*/ 114 h 267"/>
                  <a:gd name="T4" fmla="*/ 20 w 22"/>
                  <a:gd name="T5" fmla="*/ 164 h 267"/>
                  <a:gd name="T6" fmla="*/ 20 w 22"/>
                  <a:gd name="T7" fmla="*/ 214 h 267"/>
                  <a:gd name="T8" fmla="*/ 18 w 22"/>
                  <a:gd name="T9" fmla="*/ 265 h 267"/>
                  <a:gd name="T10" fmla="*/ 14 w 22"/>
                  <a:gd name="T11" fmla="*/ 265 h 267"/>
                  <a:gd name="T12" fmla="*/ 10 w 22"/>
                  <a:gd name="T13" fmla="*/ 265 h 267"/>
                  <a:gd name="T14" fmla="*/ 6 w 22"/>
                  <a:gd name="T15" fmla="*/ 267 h 267"/>
                  <a:gd name="T16" fmla="*/ 0 w 22"/>
                  <a:gd name="T17" fmla="*/ 267 h 267"/>
                  <a:gd name="T18" fmla="*/ 0 w 22"/>
                  <a:gd name="T19" fmla="*/ 246 h 267"/>
                  <a:gd name="T20" fmla="*/ 0 w 22"/>
                  <a:gd name="T21" fmla="*/ 210 h 267"/>
                  <a:gd name="T22" fmla="*/ 2 w 22"/>
                  <a:gd name="T23" fmla="*/ 137 h 267"/>
                  <a:gd name="T24" fmla="*/ 6 w 22"/>
                  <a:gd name="T25" fmla="*/ 0 h 267"/>
                  <a:gd name="T26" fmla="*/ 10 w 22"/>
                  <a:gd name="T27" fmla="*/ 0 h 267"/>
                  <a:gd name="T28" fmla="*/ 14 w 22"/>
                  <a:gd name="T29" fmla="*/ 0 h 267"/>
                  <a:gd name="T30" fmla="*/ 18 w 22"/>
                  <a:gd name="T31" fmla="*/ 0 h 267"/>
                  <a:gd name="T32" fmla="*/ 22 w 22"/>
                  <a:gd name="T33" fmla="*/ 0 h 267"/>
                  <a:gd name="T34" fmla="*/ 22 w 22"/>
                  <a:gd name="T35" fmla="*/ 16 h 267"/>
                  <a:gd name="T36" fmla="*/ 22 w 22"/>
                  <a:gd name="T37" fmla="*/ 31 h 267"/>
                  <a:gd name="T38" fmla="*/ 22 w 22"/>
                  <a:gd name="T39" fmla="*/ 48 h 267"/>
                  <a:gd name="T40" fmla="*/ 22 w 22"/>
                  <a:gd name="T41" fmla="*/ 63 h 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267"/>
                  <a:gd name="T65" fmla="*/ 22 w 22"/>
                  <a:gd name="T66" fmla="*/ 267 h 2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267">
                    <a:moveTo>
                      <a:pt x="22" y="63"/>
                    </a:moveTo>
                    <a:lnTo>
                      <a:pt x="20" y="114"/>
                    </a:lnTo>
                    <a:lnTo>
                      <a:pt x="20" y="164"/>
                    </a:lnTo>
                    <a:lnTo>
                      <a:pt x="20" y="214"/>
                    </a:lnTo>
                    <a:lnTo>
                      <a:pt x="18" y="265"/>
                    </a:lnTo>
                    <a:lnTo>
                      <a:pt x="14" y="265"/>
                    </a:lnTo>
                    <a:lnTo>
                      <a:pt x="10" y="265"/>
                    </a:lnTo>
                    <a:lnTo>
                      <a:pt x="6" y="267"/>
                    </a:lnTo>
                    <a:lnTo>
                      <a:pt x="0" y="267"/>
                    </a:lnTo>
                    <a:lnTo>
                      <a:pt x="0" y="246"/>
                    </a:lnTo>
                    <a:lnTo>
                      <a:pt x="0" y="210"/>
                    </a:lnTo>
                    <a:lnTo>
                      <a:pt x="2" y="137"/>
                    </a:lnTo>
                    <a:lnTo>
                      <a:pt x="6" y="0"/>
                    </a:lnTo>
                    <a:lnTo>
                      <a:pt x="10" y="0"/>
                    </a:lnTo>
                    <a:lnTo>
                      <a:pt x="14" y="0"/>
                    </a:lnTo>
                    <a:lnTo>
                      <a:pt x="18" y="0"/>
                    </a:lnTo>
                    <a:lnTo>
                      <a:pt x="22" y="0"/>
                    </a:lnTo>
                    <a:lnTo>
                      <a:pt x="22" y="16"/>
                    </a:lnTo>
                    <a:lnTo>
                      <a:pt x="22" y="31"/>
                    </a:lnTo>
                    <a:lnTo>
                      <a:pt x="22" y="48"/>
                    </a:lnTo>
                    <a:lnTo>
                      <a:pt x="22" y="63"/>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3" name="Freeform 496"/>
              <p:cNvSpPr>
                <a:spLocks/>
              </p:cNvSpPr>
              <p:nvPr/>
            </p:nvSpPr>
            <p:spPr bwMode="auto">
              <a:xfrm>
                <a:off x="973" y="1047"/>
                <a:ext cx="25" cy="271"/>
              </a:xfrm>
              <a:custGeom>
                <a:avLst/>
                <a:gdLst>
                  <a:gd name="T0" fmla="*/ 25 w 25"/>
                  <a:gd name="T1" fmla="*/ 13 h 271"/>
                  <a:gd name="T2" fmla="*/ 22 w 25"/>
                  <a:gd name="T3" fmla="*/ 77 h 271"/>
                  <a:gd name="T4" fmla="*/ 22 w 25"/>
                  <a:gd name="T5" fmla="*/ 140 h 271"/>
                  <a:gd name="T6" fmla="*/ 20 w 25"/>
                  <a:gd name="T7" fmla="*/ 203 h 271"/>
                  <a:gd name="T8" fmla="*/ 20 w 25"/>
                  <a:gd name="T9" fmla="*/ 267 h 271"/>
                  <a:gd name="T10" fmla="*/ 14 w 25"/>
                  <a:gd name="T11" fmla="*/ 268 h 271"/>
                  <a:gd name="T12" fmla="*/ 10 w 25"/>
                  <a:gd name="T13" fmla="*/ 270 h 271"/>
                  <a:gd name="T14" fmla="*/ 4 w 25"/>
                  <a:gd name="T15" fmla="*/ 270 h 271"/>
                  <a:gd name="T16" fmla="*/ 0 w 25"/>
                  <a:gd name="T17" fmla="*/ 271 h 271"/>
                  <a:gd name="T18" fmla="*/ 2 w 25"/>
                  <a:gd name="T19" fmla="*/ 205 h 271"/>
                  <a:gd name="T20" fmla="*/ 4 w 25"/>
                  <a:gd name="T21" fmla="*/ 139 h 271"/>
                  <a:gd name="T22" fmla="*/ 6 w 25"/>
                  <a:gd name="T23" fmla="*/ 73 h 271"/>
                  <a:gd name="T24" fmla="*/ 8 w 25"/>
                  <a:gd name="T25" fmla="*/ 6 h 271"/>
                  <a:gd name="T26" fmla="*/ 10 w 25"/>
                  <a:gd name="T27" fmla="*/ 5 h 271"/>
                  <a:gd name="T28" fmla="*/ 10 w 25"/>
                  <a:gd name="T29" fmla="*/ 2 h 271"/>
                  <a:gd name="T30" fmla="*/ 10 w 25"/>
                  <a:gd name="T31" fmla="*/ 1 h 271"/>
                  <a:gd name="T32" fmla="*/ 12 w 25"/>
                  <a:gd name="T33" fmla="*/ 0 h 271"/>
                  <a:gd name="T34" fmla="*/ 14 w 25"/>
                  <a:gd name="T35" fmla="*/ 0 h 271"/>
                  <a:gd name="T36" fmla="*/ 16 w 25"/>
                  <a:gd name="T37" fmla="*/ 0 h 271"/>
                  <a:gd name="T38" fmla="*/ 20 w 25"/>
                  <a:gd name="T39" fmla="*/ 0 h 271"/>
                  <a:gd name="T40" fmla="*/ 22 w 25"/>
                  <a:gd name="T41" fmla="*/ 0 h 271"/>
                  <a:gd name="T42" fmla="*/ 22 w 25"/>
                  <a:gd name="T43" fmla="*/ 4 h 271"/>
                  <a:gd name="T44" fmla="*/ 25 w 25"/>
                  <a:gd name="T45" fmla="*/ 6 h 271"/>
                  <a:gd name="T46" fmla="*/ 25 w 25"/>
                  <a:gd name="T47" fmla="*/ 9 h 271"/>
                  <a:gd name="T48" fmla="*/ 25 w 25"/>
                  <a:gd name="T49" fmla="*/ 13 h 2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1"/>
                  <a:gd name="T77" fmla="*/ 25 w 25"/>
                  <a:gd name="T78" fmla="*/ 271 h 2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1">
                    <a:moveTo>
                      <a:pt x="25" y="13"/>
                    </a:moveTo>
                    <a:lnTo>
                      <a:pt x="22" y="77"/>
                    </a:lnTo>
                    <a:lnTo>
                      <a:pt x="22" y="140"/>
                    </a:lnTo>
                    <a:lnTo>
                      <a:pt x="20" y="203"/>
                    </a:lnTo>
                    <a:lnTo>
                      <a:pt x="20" y="267"/>
                    </a:lnTo>
                    <a:lnTo>
                      <a:pt x="14" y="268"/>
                    </a:lnTo>
                    <a:lnTo>
                      <a:pt x="10" y="270"/>
                    </a:lnTo>
                    <a:lnTo>
                      <a:pt x="4" y="270"/>
                    </a:lnTo>
                    <a:lnTo>
                      <a:pt x="0" y="271"/>
                    </a:lnTo>
                    <a:lnTo>
                      <a:pt x="2" y="205"/>
                    </a:lnTo>
                    <a:lnTo>
                      <a:pt x="4" y="139"/>
                    </a:lnTo>
                    <a:lnTo>
                      <a:pt x="6" y="73"/>
                    </a:lnTo>
                    <a:lnTo>
                      <a:pt x="8" y="6"/>
                    </a:lnTo>
                    <a:lnTo>
                      <a:pt x="10" y="5"/>
                    </a:lnTo>
                    <a:lnTo>
                      <a:pt x="10" y="2"/>
                    </a:lnTo>
                    <a:lnTo>
                      <a:pt x="10" y="1"/>
                    </a:lnTo>
                    <a:lnTo>
                      <a:pt x="12" y="0"/>
                    </a:lnTo>
                    <a:lnTo>
                      <a:pt x="14" y="0"/>
                    </a:lnTo>
                    <a:lnTo>
                      <a:pt x="16" y="0"/>
                    </a:lnTo>
                    <a:lnTo>
                      <a:pt x="20" y="0"/>
                    </a:lnTo>
                    <a:lnTo>
                      <a:pt x="22" y="0"/>
                    </a:lnTo>
                    <a:lnTo>
                      <a:pt x="22" y="4"/>
                    </a:lnTo>
                    <a:lnTo>
                      <a:pt x="25" y="6"/>
                    </a:lnTo>
                    <a:lnTo>
                      <a:pt x="25" y="9"/>
                    </a:lnTo>
                    <a:lnTo>
                      <a:pt x="25"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4" name="Freeform 497"/>
              <p:cNvSpPr>
                <a:spLocks/>
              </p:cNvSpPr>
              <p:nvPr/>
            </p:nvSpPr>
            <p:spPr bwMode="auto">
              <a:xfrm>
                <a:off x="952" y="1044"/>
                <a:ext cx="23" cy="270"/>
              </a:xfrm>
              <a:custGeom>
                <a:avLst/>
                <a:gdLst>
                  <a:gd name="T0" fmla="*/ 23 w 23"/>
                  <a:gd name="T1" fmla="*/ 38 h 270"/>
                  <a:gd name="T2" fmla="*/ 21 w 23"/>
                  <a:gd name="T3" fmla="*/ 96 h 270"/>
                  <a:gd name="T4" fmla="*/ 19 w 23"/>
                  <a:gd name="T5" fmla="*/ 154 h 270"/>
                  <a:gd name="T6" fmla="*/ 16 w 23"/>
                  <a:gd name="T7" fmla="*/ 212 h 270"/>
                  <a:gd name="T8" fmla="*/ 14 w 23"/>
                  <a:gd name="T9" fmla="*/ 270 h 270"/>
                  <a:gd name="T10" fmla="*/ 10 w 23"/>
                  <a:gd name="T11" fmla="*/ 270 h 270"/>
                  <a:gd name="T12" fmla="*/ 8 w 23"/>
                  <a:gd name="T13" fmla="*/ 268 h 270"/>
                  <a:gd name="T14" fmla="*/ 4 w 23"/>
                  <a:gd name="T15" fmla="*/ 268 h 270"/>
                  <a:gd name="T16" fmla="*/ 2 w 23"/>
                  <a:gd name="T17" fmla="*/ 268 h 270"/>
                  <a:gd name="T18" fmla="*/ 0 w 23"/>
                  <a:gd name="T19" fmla="*/ 151 h 270"/>
                  <a:gd name="T20" fmla="*/ 0 w 23"/>
                  <a:gd name="T21" fmla="*/ 85 h 270"/>
                  <a:gd name="T22" fmla="*/ 0 w 23"/>
                  <a:gd name="T23" fmla="*/ 44 h 270"/>
                  <a:gd name="T24" fmla="*/ 2 w 23"/>
                  <a:gd name="T25" fmla="*/ 3 h 270"/>
                  <a:gd name="T26" fmla="*/ 6 w 23"/>
                  <a:gd name="T27" fmla="*/ 1 h 270"/>
                  <a:gd name="T28" fmla="*/ 8 w 23"/>
                  <a:gd name="T29" fmla="*/ 0 h 270"/>
                  <a:gd name="T30" fmla="*/ 12 w 23"/>
                  <a:gd name="T31" fmla="*/ 0 h 270"/>
                  <a:gd name="T32" fmla="*/ 21 w 23"/>
                  <a:gd name="T33" fmla="*/ 1 h 270"/>
                  <a:gd name="T34" fmla="*/ 21 w 23"/>
                  <a:gd name="T35" fmla="*/ 11 h 270"/>
                  <a:gd name="T36" fmla="*/ 21 w 23"/>
                  <a:gd name="T37" fmla="*/ 19 h 270"/>
                  <a:gd name="T38" fmla="*/ 21 w 23"/>
                  <a:gd name="T39" fmla="*/ 29 h 270"/>
                  <a:gd name="T40" fmla="*/ 23 w 23"/>
                  <a:gd name="T41" fmla="*/ 38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0"/>
                  <a:gd name="T65" fmla="*/ 23 w 23"/>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0">
                    <a:moveTo>
                      <a:pt x="23" y="38"/>
                    </a:moveTo>
                    <a:lnTo>
                      <a:pt x="21" y="96"/>
                    </a:lnTo>
                    <a:lnTo>
                      <a:pt x="19" y="154"/>
                    </a:lnTo>
                    <a:lnTo>
                      <a:pt x="16" y="212"/>
                    </a:lnTo>
                    <a:lnTo>
                      <a:pt x="14" y="270"/>
                    </a:lnTo>
                    <a:lnTo>
                      <a:pt x="10" y="270"/>
                    </a:lnTo>
                    <a:lnTo>
                      <a:pt x="8" y="268"/>
                    </a:lnTo>
                    <a:lnTo>
                      <a:pt x="4" y="268"/>
                    </a:lnTo>
                    <a:lnTo>
                      <a:pt x="2" y="268"/>
                    </a:lnTo>
                    <a:lnTo>
                      <a:pt x="0" y="151"/>
                    </a:lnTo>
                    <a:lnTo>
                      <a:pt x="0" y="85"/>
                    </a:lnTo>
                    <a:lnTo>
                      <a:pt x="0" y="44"/>
                    </a:lnTo>
                    <a:lnTo>
                      <a:pt x="2" y="3"/>
                    </a:lnTo>
                    <a:lnTo>
                      <a:pt x="6" y="1"/>
                    </a:lnTo>
                    <a:lnTo>
                      <a:pt x="8" y="0"/>
                    </a:lnTo>
                    <a:lnTo>
                      <a:pt x="12" y="0"/>
                    </a:lnTo>
                    <a:lnTo>
                      <a:pt x="21" y="1"/>
                    </a:lnTo>
                    <a:lnTo>
                      <a:pt x="21" y="11"/>
                    </a:lnTo>
                    <a:lnTo>
                      <a:pt x="21" y="19"/>
                    </a:lnTo>
                    <a:lnTo>
                      <a:pt x="21" y="29"/>
                    </a:lnTo>
                    <a:lnTo>
                      <a:pt x="23" y="38"/>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5" name="Freeform 498"/>
              <p:cNvSpPr>
                <a:spLocks/>
              </p:cNvSpPr>
              <p:nvPr/>
            </p:nvSpPr>
            <p:spPr bwMode="auto">
              <a:xfrm>
                <a:off x="921" y="1162"/>
                <a:ext cx="20" cy="155"/>
              </a:xfrm>
              <a:custGeom>
                <a:avLst/>
                <a:gdLst>
                  <a:gd name="T0" fmla="*/ 20 w 20"/>
                  <a:gd name="T1" fmla="*/ 58 h 155"/>
                  <a:gd name="T2" fmla="*/ 18 w 20"/>
                  <a:gd name="T3" fmla="*/ 82 h 155"/>
                  <a:gd name="T4" fmla="*/ 16 w 20"/>
                  <a:gd name="T5" fmla="*/ 106 h 155"/>
                  <a:gd name="T6" fmla="*/ 16 w 20"/>
                  <a:gd name="T7" fmla="*/ 130 h 155"/>
                  <a:gd name="T8" fmla="*/ 16 w 20"/>
                  <a:gd name="T9" fmla="*/ 155 h 155"/>
                  <a:gd name="T10" fmla="*/ 12 w 20"/>
                  <a:gd name="T11" fmla="*/ 155 h 155"/>
                  <a:gd name="T12" fmla="*/ 10 w 20"/>
                  <a:gd name="T13" fmla="*/ 155 h 155"/>
                  <a:gd name="T14" fmla="*/ 6 w 20"/>
                  <a:gd name="T15" fmla="*/ 155 h 155"/>
                  <a:gd name="T16" fmla="*/ 2 w 20"/>
                  <a:gd name="T17" fmla="*/ 155 h 155"/>
                  <a:gd name="T18" fmla="*/ 2 w 20"/>
                  <a:gd name="T19" fmla="*/ 120 h 155"/>
                  <a:gd name="T20" fmla="*/ 2 w 20"/>
                  <a:gd name="T21" fmla="*/ 87 h 155"/>
                  <a:gd name="T22" fmla="*/ 0 w 20"/>
                  <a:gd name="T23" fmla="*/ 54 h 155"/>
                  <a:gd name="T24" fmla="*/ 0 w 20"/>
                  <a:gd name="T25" fmla="*/ 20 h 155"/>
                  <a:gd name="T26" fmla="*/ 2 w 20"/>
                  <a:gd name="T27" fmla="*/ 20 h 155"/>
                  <a:gd name="T28" fmla="*/ 2 w 20"/>
                  <a:gd name="T29" fmla="*/ 20 h 155"/>
                  <a:gd name="T30" fmla="*/ 4 w 20"/>
                  <a:gd name="T31" fmla="*/ 20 h 155"/>
                  <a:gd name="T32" fmla="*/ 4 w 20"/>
                  <a:gd name="T33" fmla="*/ 20 h 155"/>
                  <a:gd name="T34" fmla="*/ 4 w 20"/>
                  <a:gd name="T35" fmla="*/ 15 h 155"/>
                  <a:gd name="T36" fmla="*/ 4 w 20"/>
                  <a:gd name="T37" fmla="*/ 10 h 155"/>
                  <a:gd name="T38" fmla="*/ 4 w 20"/>
                  <a:gd name="T39" fmla="*/ 6 h 155"/>
                  <a:gd name="T40" fmla="*/ 4 w 20"/>
                  <a:gd name="T41" fmla="*/ 0 h 155"/>
                  <a:gd name="T42" fmla="*/ 8 w 20"/>
                  <a:gd name="T43" fmla="*/ 2 h 155"/>
                  <a:gd name="T44" fmla="*/ 12 w 20"/>
                  <a:gd name="T45" fmla="*/ 3 h 155"/>
                  <a:gd name="T46" fmla="*/ 14 w 20"/>
                  <a:gd name="T47" fmla="*/ 6 h 155"/>
                  <a:gd name="T48" fmla="*/ 16 w 20"/>
                  <a:gd name="T49" fmla="*/ 10 h 155"/>
                  <a:gd name="T50" fmla="*/ 16 w 20"/>
                  <a:gd name="T51" fmla="*/ 21 h 155"/>
                  <a:gd name="T52" fmla="*/ 16 w 20"/>
                  <a:gd name="T53" fmla="*/ 33 h 155"/>
                  <a:gd name="T54" fmla="*/ 18 w 20"/>
                  <a:gd name="T55" fmla="*/ 46 h 155"/>
                  <a:gd name="T56" fmla="*/ 20 w 20"/>
                  <a:gd name="T57" fmla="*/ 58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155"/>
                  <a:gd name="T89" fmla="*/ 20 w 2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155">
                    <a:moveTo>
                      <a:pt x="20" y="58"/>
                    </a:moveTo>
                    <a:lnTo>
                      <a:pt x="18" y="82"/>
                    </a:lnTo>
                    <a:lnTo>
                      <a:pt x="16" y="106"/>
                    </a:lnTo>
                    <a:lnTo>
                      <a:pt x="16" y="130"/>
                    </a:lnTo>
                    <a:lnTo>
                      <a:pt x="16" y="155"/>
                    </a:lnTo>
                    <a:lnTo>
                      <a:pt x="12" y="155"/>
                    </a:lnTo>
                    <a:lnTo>
                      <a:pt x="10" y="155"/>
                    </a:lnTo>
                    <a:lnTo>
                      <a:pt x="6" y="155"/>
                    </a:lnTo>
                    <a:lnTo>
                      <a:pt x="2" y="155"/>
                    </a:lnTo>
                    <a:lnTo>
                      <a:pt x="2" y="120"/>
                    </a:lnTo>
                    <a:lnTo>
                      <a:pt x="2" y="87"/>
                    </a:lnTo>
                    <a:lnTo>
                      <a:pt x="0" y="54"/>
                    </a:lnTo>
                    <a:lnTo>
                      <a:pt x="0" y="20"/>
                    </a:lnTo>
                    <a:lnTo>
                      <a:pt x="2" y="20"/>
                    </a:lnTo>
                    <a:lnTo>
                      <a:pt x="4" y="20"/>
                    </a:lnTo>
                    <a:lnTo>
                      <a:pt x="4" y="15"/>
                    </a:lnTo>
                    <a:lnTo>
                      <a:pt x="4" y="10"/>
                    </a:lnTo>
                    <a:lnTo>
                      <a:pt x="4" y="6"/>
                    </a:lnTo>
                    <a:lnTo>
                      <a:pt x="4" y="0"/>
                    </a:lnTo>
                    <a:lnTo>
                      <a:pt x="8" y="2"/>
                    </a:lnTo>
                    <a:lnTo>
                      <a:pt x="12" y="3"/>
                    </a:lnTo>
                    <a:lnTo>
                      <a:pt x="14" y="6"/>
                    </a:lnTo>
                    <a:lnTo>
                      <a:pt x="16" y="10"/>
                    </a:lnTo>
                    <a:lnTo>
                      <a:pt x="16" y="21"/>
                    </a:lnTo>
                    <a:lnTo>
                      <a:pt x="16" y="33"/>
                    </a:lnTo>
                    <a:lnTo>
                      <a:pt x="18" y="46"/>
                    </a:lnTo>
                    <a:lnTo>
                      <a:pt x="20"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6" name="Freeform 499"/>
              <p:cNvSpPr>
                <a:spLocks/>
              </p:cNvSpPr>
              <p:nvPr/>
            </p:nvSpPr>
            <p:spPr bwMode="auto">
              <a:xfrm>
                <a:off x="871" y="1114"/>
                <a:ext cx="48" cy="203"/>
              </a:xfrm>
              <a:custGeom>
                <a:avLst/>
                <a:gdLst>
                  <a:gd name="T0" fmla="*/ 48 w 48"/>
                  <a:gd name="T1" fmla="*/ 65 h 203"/>
                  <a:gd name="T2" fmla="*/ 46 w 48"/>
                  <a:gd name="T3" fmla="*/ 117 h 203"/>
                  <a:gd name="T4" fmla="*/ 46 w 48"/>
                  <a:gd name="T5" fmla="*/ 149 h 203"/>
                  <a:gd name="T6" fmla="*/ 46 w 48"/>
                  <a:gd name="T7" fmla="*/ 174 h 203"/>
                  <a:gd name="T8" fmla="*/ 48 w 48"/>
                  <a:gd name="T9" fmla="*/ 203 h 203"/>
                  <a:gd name="T10" fmla="*/ 35 w 48"/>
                  <a:gd name="T11" fmla="*/ 203 h 203"/>
                  <a:gd name="T12" fmla="*/ 23 w 48"/>
                  <a:gd name="T13" fmla="*/ 203 h 203"/>
                  <a:gd name="T14" fmla="*/ 10 w 48"/>
                  <a:gd name="T15" fmla="*/ 203 h 203"/>
                  <a:gd name="T16" fmla="*/ 0 w 48"/>
                  <a:gd name="T17" fmla="*/ 203 h 203"/>
                  <a:gd name="T18" fmla="*/ 0 w 48"/>
                  <a:gd name="T19" fmla="*/ 117 h 203"/>
                  <a:gd name="T20" fmla="*/ 0 w 48"/>
                  <a:gd name="T21" fmla="*/ 68 h 203"/>
                  <a:gd name="T22" fmla="*/ 2 w 48"/>
                  <a:gd name="T23" fmla="*/ 34 h 203"/>
                  <a:gd name="T24" fmla="*/ 4 w 48"/>
                  <a:gd name="T25" fmla="*/ 0 h 203"/>
                  <a:gd name="T26" fmla="*/ 10 w 48"/>
                  <a:gd name="T27" fmla="*/ 1 h 203"/>
                  <a:gd name="T28" fmla="*/ 14 w 48"/>
                  <a:gd name="T29" fmla="*/ 1 h 203"/>
                  <a:gd name="T30" fmla="*/ 14 w 48"/>
                  <a:gd name="T31" fmla="*/ 3 h 203"/>
                  <a:gd name="T32" fmla="*/ 16 w 48"/>
                  <a:gd name="T33" fmla="*/ 6 h 203"/>
                  <a:gd name="T34" fmla="*/ 19 w 48"/>
                  <a:gd name="T35" fmla="*/ 12 h 203"/>
                  <a:gd name="T36" fmla="*/ 21 w 48"/>
                  <a:gd name="T37" fmla="*/ 19 h 203"/>
                  <a:gd name="T38" fmla="*/ 23 w 48"/>
                  <a:gd name="T39" fmla="*/ 26 h 203"/>
                  <a:gd name="T40" fmla="*/ 25 w 48"/>
                  <a:gd name="T41" fmla="*/ 33 h 203"/>
                  <a:gd name="T42" fmla="*/ 25 w 48"/>
                  <a:gd name="T43" fmla="*/ 41 h 203"/>
                  <a:gd name="T44" fmla="*/ 25 w 48"/>
                  <a:gd name="T45" fmla="*/ 50 h 203"/>
                  <a:gd name="T46" fmla="*/ 25 w 48"/>
                  <a:gd name="T47" fmla="*/ 58 h 203"/>
                  <a:gd name="T48" fmla="*/ 27 w 48"/>
                  <a:gd name="T49" fmla="*/ 66 h 203"/>
                  <a:gd name="T50" fmla="*/ 27 w 48"/>
                  <a:gd name="T51" fmla="*/ 66 h 203"/>
                  <a:gd name="T52" fmla="*/ 29 w 48"/>
                  <a:gd name="T53" fmla="*/ 66 h 203"/>
                  <a:gd name="T54" fmla="*/ 31 w 48"/>
                  <a:gd name="T55" fmla="*/ 66 h 203"/>
                  <a:gd name="T56" fmla="*/ 33 w 48"/>
                  <a:gd name="T57" fmla="*/ 66 h 203"/>
                  <a:gd name="T58" fmla="*/ 33 w 48"/>
                  <a:gd name="T59" fmla="*/ 52 h 203"/>
                  <a:gd name="T60" fmla="*/ 31 w 48"/>
                  <a:gd name="T61" fmla="*/ 39 h 203"/>
                  <a:gd name="T62" fmla="*/ 29 w 48"/>
                  <a:gd name="T63" fmla="*/ 26 h 203"/>
                  <a:gd name="T64" fmla="*/ 29 w 48"/>
                  <a:gd name="T65" fmla="*/ 12 h 203"/>
                  <a:gd name="T66" fmla="*/ 33 w 48"/>
                  <a:gd name="T67" fmla="*/ 14 h 203"/>
                  <a:gd name="T68" fmla="*/ 35 w 48"/>
                  <a:gd name="T69" fmla="*/ 14 h 203"/>
                  <a:gd name="T70" fmla="*/ 39 w 48"/>
                  <a:gd name="T71" fmla="*/ 14 h 203"/>
                  <a:gd name="T72" fmla="*/ 41 w 48"/>
                  <a:gd name="T73" fmla="*/ 15 h 203"/>
                  <a:gd name="T74" fmla="*/ 41 w 48"/>
                  <a:gd name="T75" fmla="*/ 28 h 203"/>
                  <a:gd name="T76" fmla="*/ 43 w 48"/>
                  <a:gd name="T77" fmla="*/ 40 h 203"/>
                  <a:gd name="T78" fmla="*/ 46 w 48"/>
                  <a:gd name="T79" fmla="*/ 52 h 203"/>
                  <a:gd name="T80" fmla="*/ 48 w 48"/>
                  <a:gd name="T81" fmla="*/ 65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
                  <a:gd name="T124" fmla="*/ 0 h 203"/>
                  <a:gd name="T125" fmla="*/ 48 w 48"/>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 h="203">
                    <a:moveTo>
                      <a:pt x="48" y="65"/>
                    </a:moveTo>
                    <a:lnTo>
                      <a:pt x="46" y="117"/>
                    </a:lnTo>
                    <a:lnTo>
                      <a:pt x="46" y="149"/>
                    </a:lnTo>
                    <a:lnTo>
                      <a:pt x="46" y="174"/>
                    </a:lnTo>
                    <a:lnTo>
                      <a:pt x="48" y="203"/>
                    </a:lnTo>
                    <a:lnTo>
                      <a:pt x="35" y="203"/>
                    </a:lnTo>
                    <a:lnTo>
                      <a:pt x="23" y="203"/>
                    </a:lnTo>
                    <a:lnTo>
                      <a:pt x="10" y="203"/>
                    </a:lnTo>
                    <a:lnTo>
                      <a:pt x="0" y="203"/>
                    </a:lnTo>
                    <a:lnTo>
                      <a:pt x="0" y="117"/>
                    </a:lnTo>
                    <a:lnTo>
                      <a:pt x="0" y="68"/>
                    </a:lnTo>
                    <a:lnTo>
                      <a:pt x="2" y="34"/>
                    </a:lnTo>
                    <a:lnTo>
                      <a:pt x="4" y="0"/>
                    </a:lnTo>
                    <a:lnTo>
                      <a:pt x="10" y="1"/>
                    </a:lnTo>
                    <a:lnTo>
                      <a:pt x="14" y="1"/>
                    </a:lnTo>
                    <a:lnTo>
                      <a:pt x="14" y="3"/>
                    </a:lnTo>
                    <a:lnTo>
                      <a:pt x="16" y="6"/>
                    </a:lnTo>
                    <a:lnTo>
                      <a:pt x="19" y="12"/>
                    </a:lnTo>
                    <a:lnTo>
                      <a:pt x="21" y="19"/>
                    </a:lnTo>
                    <a:lnTo>
                      <a:pt x="23" y="26"/>
                    </a:lnTo>
                    <a:lnTo>
                      <a:pt x="25" y="33"/>
                    </a:lnTo>
                    <a:lnTo>
                      <a:pt x="25" y="41"/>
                    </a:lnTo>
                    <a:lnTo>
                      <a:pt x="25" y="50"/>
                    </a:lnTo>
                    <a:lnTo>
                      <a:pt x="25" y="58"/>
                    </a:lnTo>
                    <a:lnTo>
                      <a:pt x="27" y="66"/>
                    </a:lnTo>
                    <a:lnTo>
                      <a:pt x="29" y="66"/>
                    </a:lnTo>
                    <a:lnTo>
                      <a:pt x="31" y="66"/>
                    </a:lnTo>
                    <a:lnTo>
                      <a:pt x="33" y="66"/>
                    </a:lnTo>
                    <a:lnTo>
                      <a:pt x="33" y="52"/>
                    </a:lnTo>
                    <a:lnTo>
                      <a:pt x="31" y="39"/>
                    </a:lnTo>
                    <a:lnTo>
                      <a:pt x="29" y="26"/>
                    </a:lnTo>
                    <a:lnTo>
                      <a:pt x="29" y="12"/>
                    </a:lnTo>
                    <a:lnTo>
                      <a:pt x="33" y="14"/>
                    </a:lnTo>
                    <a:lnTo>
                      <a:pt x="35" y="14"/>
                    </a:lnTo>
                    <a:lnTo>
                      <a:pt x="39" y="14"/>
                    </a:lnTo>
                    <a:lnTo>
                      <a:pt x="41" y="15"/>
                    </a:lnTo>
                    <a:lnTo>
                      <a:pt x="41" y="28"/>
                    </a:lnTo>
                    <a:lnTo>
                      <a:pt x="43" y="40"/>
                    </a:lnTo>
                    <a:lnTo>
                      <a:pt x="46" y="52"/>
                    </a:lnTo>
                    <a:lnTo>
                      <a:pt x="48" y="6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7" name="Freeform 500"/>
              <p:cNvSpPr>
                <a:spLocks/>
              </p:cNvSpPr>
              <p:nvPr/>
            </p:nvSpPr>
            <p:spPr bwMode="auto">
              <a:xfrm>
                <a:off x="894" y="1188"/>
                <a:ext cx="6" cy="123"/>
              </a:xfrm>
              <a:custGeom>
                <a:avLst/>
                <a:gdLst>
                  <a:gd name="T0" fmla="*/ 6 w 6"/>
                  <a:gd name="T1" fmla="*/ 123 h 123"/>
                  <a:gd name="T2" fmla="*/ 4 w 6"/>
                  <a:gd name="T3" fmla="*/ 123 h 123"/>
                  <a:gd name="T4" fmla="*/ 4 w 6"/>
                  <a:gd name="T5" fmla="*/ 123 h 123"/>
                  <a:gd name="T6" fmla="*/ 2 w 6"/>
                  <a:gd name="T7" fmla="*/ 123 h 123"/>
                  <a:gd name="T8" fmla="*/ 0 w 6"/>
                  <a:gd name="T9" fmla="*/ 123 h 123"/>
                  <a:gd name="T10" fmla="*/ 0 w 6"/>
                  <a:gd name="T11" fmla="*/ 93 h 123"/>
                  <a:gd name="T12" fmla="*/ 2 w 6"/>
                  <a:gd name="T13" fmla="*/ 62 h 123"/>
                  <a:gd name="T14" fmla="*/ 2 w 6"/>
                  <a:gd name="T15" fmla="*/ 31 h 123"/>
                  <a:gd name="T16" fmla="*/ 2 w 6"/>
                  <a:gd name="T17" fmla="*/ 0 h 123"/>
                  <a:gd name="T18" fmla="*/ 2 w 6"/>
                  <a:gd name="T19" fmla="*/ 0 h 123"/>
                  <a:gd name="T20" fmla="*/ 4 w 6"/>
                  <a:gd name="T21" fmla="*/ 0 h 123"/>
                  <a:gd name="T22" fmla="*/ 4 w 6"/>
                  <a:gd name="T23" fmla="*/ 0 h 123"/>
                  <a:gd name="T24" fmla="*/ 6 w 6"/>
                  <a:gd name="T25" fmla="*/ 0 h 123"/>
                  <a:gd name="T26" fmla="*/ 6 w 6"/>
                  <a:gd name="T27" fmla="*/ 31 h 123"/>
                  <a:gd name="T28" fmla="*/ 6 w 6"/>
                  <a:gd name="T29" fmla="*/ 61 h 123"/>
                  <a:gd name="T30" fmla="*/ 6 w 6"/>
                  <a:gd name="T31" fmla="*/ 93 h 123"/>
                  <a:gd name="T32" fmla="*/ 6 w 6"/>
                  <a:gd name="T33" fmla="*/ 123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3"/>
                  <a:gd name="T53" fmla="*/ 6 w 6"/>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3">
                    <a:moveTo>
                      <a:pt x="6" y="123"/>
                    </a:moveTo>
                    <a:lnTo>
                      <a:pt x="4" y="123"/>
                    </a:lnTo>
                    <a:lnTo>
                      <a:pt x="2" y="123"/>
                    </a:lnTo>
                    <a:lnTo>
                      <a:pt x="0" y="123"/>
                    </a:lnTo>
                    <a:lnTo>
                      <a:pt x="0" y="93"/>
                    </a:lnTo>
                    <a:lnTo>
                      <a:pt x="2" y="62"/>
                    </a:lnTo>
                    <a:lnTo>
                      <a:pt x="2" y="31"/>
                    </a:lnTo>
                    <a:lnTo>
                      <a:pt x="2" y="0"/>
                    </a:lnTo>
                    <a:lnTo>
                      <a:pt x="4" y="0"/>
                    </a:lnTo>
                    <a:lnTo>
                      <a:pt x="6" y="0"/>
                    </a:lnTo>
                    <a:lnTo>
                      <a:pt x="6" y="31"/>
                    </a:lnTo>
                    <a:lnTo>
                      <a:pt x="6" y="61"/>
                    </a:lnTo>
                    <a:lnTo>
                      <a:pt x="6" y="93"/>
                    </a:lnTo>
                    <a:lnTo>
                      <a:pt x="6"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8" name="Freeform 501"/>
              <p:cNvSpPr>
                <a:spLocks/>
              </p:cNvSpPr>
              <p:nvPr/>
            </p:nvSpPr>
            <p:spPr bwMode="auto">
              <a:xfrm>
                <a:off x="842" y="1095"/>
                <a:ext cx="27" cy="222"/>
              </a:xfrm>
              <a:custGeom>
                <a:avLst/>
                <a:gdLst>
                  <a:gd name="T0" fmla="*/ 27 w 27"/>
                  <a:gd name="T1" fmla="*/ 73 h 222"/>
                  <a:gd name="T2" fmla="*/ 25 w 27"/>
                  <a:gd name="T3" fmla="*/ 110 h 222"/>
                  <a:gd name="T4" fmla="*/ 23 w 27"/>
                  <a:gd name="T5" fmla="*/ 147 h 222"/>
                  <a:gd name="T6" fmla="*/ 21 w 27"/>
                  <a:gd name="T7" fmla="*/ 184 h 222"/>
                  <a:gd name="T8" fmla="*/ 21 w 27"/>
                  <a:gd name="T9" fmla="*/ 222 h 222"/>
                  <a:gd name="T10" fmla="*/ 16 w 27"/>
                  <a:gd name="T11" fmla="*/ 222 h 222"/>
                  <a:gd name="T12" fmla="*/ 12 w 27"/>
                  <a:gd name="T13" fmla="*/ 222 h 222"/>
                  <a:gd name="T14" fmla="*/ 6 w 27"/>
                  <a:gd name="T15" fmla="*/ 222 h 222"/>
                  <a:gd name="T16" fmla="*/ 2 w 27"/>
                  <a:gd name="T17" fmla="*/ 222 h 222"/>
                  <a:gd name="T18" fmla="*/ 2 w 27"/>
                  <a:gd name="T19" fmla="*/ 168 h 222"/>
                  <a:gd name="T20" fmla="*/ 2 w 27"/>
                  <a:gd name="T21" fmla="*/ 113 h 222"/>
                  <a:gd name="T22" fmla="*/ 2 w 27"/>
                  <a:gd name="T23" fmla="*/ 59 h 222"/>
                  <a:gd name="T24" fmla="*/ 0 w 27"/>
                  <a:gd name="T25" fmla="*/ 4 h 222"/>
                  <a:gd name="T26" fmla="*/ 4 w 27"/>
                  <a:gd name="T27" fmla="*/ 1 h 222"/>
                  <a:gd name="T28" fmla="*/ 6 w 27"/>
                  <a:gd name="T29" fmla="*/ 0 h 222"/>
                  <a:gd name="T30" fmla="*/ 10 w 27"/>
                  <a:gd name="T31" fmla="*/ 0 h 222"/>
                  <a:gd name="T32" fmla="*/ 18 w 27"/>
                  <a:gd name="T33" fmla="*/ 1 h 222"/>
                  <a:gd name="T34" fmla="*/ 23 w 27"/>
                  <a:gd name="T35" fmla="*/ 20 h 222"/>
                  <a:gd name="T36" fmla="*/ 25 w 27"/>
                  <a:gd name="T37" fmla="*/ 34 h 222"/>
                  <a:gd name="T38" fmla="*/ 25 w 27"/>
                  <a:gd name="T39" fmla="*/ 49 h 222"/>
                  <a:gd name="T40" fmla="*/ 27 w 27"/>
                  <a:gd name="T41" fmla="*/ 73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22"/>
                  <a:gd name="T65" fmla="*/ 27 w 27"/>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22">
                    <a:moveTo>
                      <a:pt x="27" y="73"/>
                    </a:moveTo>
                    <a:lnTo>
                      <a:pt x="25" y="110"/>
                    </a:lnTo>
                    <a:lnTo>
                      <a:pt x="23" y="147"/>
                    </a:lnTo>
                    <a:lnTo>
                      <a:pt x="21" y="184"/>
                    </a:lnTo>
                    <a:lnTo>
                      <a:pt x="21" y="222"/>
                    </a:lnTo>
                    <a:lnTo>
                      <a:pt x="16" y="222"/>
                    </a:lnTo>
                    <a:lnTo>
                      <a:pt x="12" y="222"/>
                    </a:lnTo>
                    <a:lnTo>
                      <a:pt x="6" y="222"/>
                    </a:lnTo>
                    <a:lnTo>
                      <a:pt x="2" y="222"/>
                    </a:lnTo>
                    <a:lnTo>
                      <a:pt x="2" y="168"/>
                    </a:lnTo>
                    <a:lnTo>
                      <a:pt x="2" y="113"/>
                    </a:lnTo>
                    <a:lnTo>
                      <a:pt x="2" y="59"/>
                    </a:lnTo>
                    <a:lnTo>
                      <a:pt x="0" y="4"/>
                    </a:lnTo>
                    <a:lnTo>
                      <a:pt x="4" y="1"/>
                    </a:lnTo>
                    <a:lnTo>
                      <a:pt x="6" y="0"/>
                    </a:lnTo>
                    <a:lnTo>
                      <a:pt x="10" y="0"/>
                    </a:lnTo>
                    <a:lnTo>
                      <a:pt x="18" y="1"/>
                    </a:lnTo>
                    <a:lnTo>
                      <a:pt x="23" y="20"/>
                    </a:lnTo>
                    <a:lnTo>
                      <a:pt x="25" y="34"/>
                    </a:lnTo>
                    <a:lnTo>
                      <a:pt x="25" y="49"/>
                    </a:lnTo>
                    <a:lnTo>
                      <a:pt x="27" y="7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89" name="Freeform 502"/>
              <p:cNvSpPr>
                <a:spLocks/>
              </p:cNvSpPr>
              <p:nvPr/>
            </p:nvSpPr>
            <p:spPr bwMode="auto">
              <a:xfrm>
                <a:off x="823" y="1102"/>
                <a:ext cx="13" cy="217"/>
              </a:xfrm>
              <a:custGeom>
                <a:avLst/>
                <a:gdLst>
                  <a:gd name="T0" fmla="*/ 13 w 13"/>
                  <a:gd name="T1" fmla="*/ 146 h 217"/>
                  <a:gd name="T2" fmla="*/ 13 w 13"/>
                  <a:gd name="T3" fmla="*/ 164 h 217"/>
                  <a:gd name="T4" fmla="*/ 13 w 13"/>
                  <a:gd name="T5" fmla="*/ 180 h 217"/>
                  <a:gd name="T6" fmla="*/ 13 w 13"/>
                  <a:gd name="T7" fmla="*/ 198 h 217"/>
                  <a:gd name="T8" fmla="*/ 10 w 13"/>
                  <a:gd name="T9" fmla="*/ 216 h 217"/>
                  <a:gd name="T10" fmla="*/ 8 w 13"/>
                  <a:gd name="T11" fmla="*/ 216 h 217"/>
                  <a:gd name="T12" fmla="*/ 6 w 13"/>
                  <a:gd name="T13" fmla="*/ 216 h 217"/>
                  <a:gd name="T14" fmla="*/ 4 w 13"/>
                  <a:gd name="T15" fmla="*/ 217 h 217"/>
                  <a:gd name="T16" fmla="*/ 2 w 13"/>
                  <a:gd name="T17" fmla="*/ 217 h 217"/>
                  <a:gd name="T18" fmla="*/ 0 w 13"/>
                  <a:gd name="T19" fmla="*/ 133 h 217"/>
                  <a:gd name="T20" fmla="*/ 2 w 13"/>
                  <a:gd name="T21" fmla="*/ 82 h 217"/>
                  <a:gd name="T22" fmla="*/ 2 w 13"/>
                  <a:gd name="T23" fmla="*/ 45 h 217"/>
                  <a:gd name="T24" fmla="*/ 6 w 13"/>
                  <a:gd name="T25" fmla="*/ 0 h 217"/>
                  <a:gd name="T26" fmla="*/ 8 w 13"/>
                  <a:gd name="T27" fmla="*/ 0 h 217"/>
                  <a:gd name="T28" fmla="*/ 10 w 13"/>
                  <a:gd name="T29" fmla="*/ 0 h 217"/>
                  <a:gd name="T30" fmla="*/ 10 w 13"/>
                  <a:gd name="T31" fmla="*/ 0 h 217"/>
                  <a:gd name="T32" fmla="*/ 13 w 13"/>
                  <a:gd name="T33" fmla="*/ 0 h 217"/>
                  <a:gd name="T34" fmla="*/ 13 w 13"/>
                  <a:gd name="T35" fmla="*/ 37 h 217"/>
                  <a:gd name="T36" fmla="*/ 13 w 13"/>
                  <a:gd name="T37" fmla="*/ 73 h 217"/>
                  <a:gd name="T38" fmla="*/ 13 w 13"/>
                  <a:gd name="T39" fmla="*/ 109 h 217"/>
                  <a:gd name="T40" fmla="*/ 13 w 13"/>
                  <a:gd name="T41" fmla="*/ 146 h 2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217"/>
                  <a:gd name="T65" fmla="*/ 13 w 13"/>
                  <a:gd name="T66" fmla="*/ 217 h 2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217">
                    <a:moveTo>
                      <a:pt x="13" y="146"/>
                    </a:moveTo>
                    <a:lnTo>
                      <a:pt x="13" y="164"/>
                    </a:lnTo>
                    <a:lnTo>
                      <a:pt x="13" y="180"/>
                    </a:lnTo>
                    <a:lnTo>
                      <a:pt x="13" y="198"/>
                    </a:lnTo>
                    <a:lnTo>
                      <a:pt x="10" y="216"/>
                    </a:lnTo>
                    <a:lnTo>
                      <a:pt x="8" y="216"/>
                    </a:lnTo>
                    <a:lnTo>
                      <a:pt x="6" y="216"/>
                    </a:lnTo>
                    <a:lnTo>
                      <a:pt x="4" y="217"/>
                    </a:lnTo>
                    <a:lnTo>
                      <a:pt x="2" y="217"/>
                    </a:lnTo>
                    <a:lnTo>
                      <a:pt x="0" y="133"/>
                    </a:lnTo>
                    <a:lnTo>
                      <a:pt x="2" y="82"/>
                    </a:lnTo>
                    <a:lnTo>
                      <a:pt x="2" y="45"/>
                    </a:lnTo>
                    <a:lnTo>
                      <a:pt x="6" y="0"/>
                    </a:lnTo>
                    <a:lnTo>
                      <a:pt x="8" y="0"/>
                    </a:lnTo>
                    <a:lnTo>
                      <a:pt x="10" y="0"/>
                    </a:lnTo>
                    <a:lnTo>
                      <a:pt x="13" y="0"/>
                    </a:lnTo>
                    <a:lnTo>
                      <a:pt x="13" y="37"/>
                    </a:lnTo>
                    <a:lnTo>
                      <a:pt x="13" y="73"/>
                    </a:lnTo>
                    <a:lnTo>
                      <a:pt x="13" y="109"/>
                    </a:lnTo>
                    <a:lnTo>
                      <a:pt x="13" y="14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0" name="Freeform 503"/>
              <p:cNvSpPr>
                <a:spLocks/>
              </p:cNvSpPr>
              <p:nvPr/>
            </p:nvSpPr>
            <p:spPr bwMode="auto">
              <a:xfrm>
                <a:off x="802" y="1106"/>
                <a:ext cx="17" cy="213"/>
              </a:xfrm>
              <a:custGeom>
                <a:avLst/>
                <a:gdLst>
                  <a:gd name="T0" fmla="*/ 17 w 17"/>
                  <a:gd name="T1" fmla="*/ 107 h 213"/>
                  <a:gd name="T2" fmla="*/ 17 w 17"/>
                  <a:gd name="T3" fmla="*/ 133 h 213"/>
                  <a:gd name="T4" fmla="*/ 17 w 17"/>
                  <a:gd name="T5" fmla="*/ 160 h 213"/>
                  <a:gd name="T6" fmla="*/ 17 w 17"/>
                  <a:gd name="T7" fmla="*/ 187 h 213"/>
                  <a:gd name="T8" fmla="*/ 17 w 17"/>
                  <a:gd name="T9" fmla="*/ 213 h 213"/>
                  <a:gd name="T10" fmla="*/ 15 w 17"/>
                  <a:gd name="T11" fmla="*/ 212 h 213"/>
                  <a:gd name="T12" fmla="*/ 11 w 17"/>
                  <a:gd name="T13" fmla="*/ 212 h 213"/>
                  <a:gd name="T14" fmla="*/ 9 w 17"/>
                  <a:gd name="T15" fmla="*/ 212 h 213"/>
                  <a:gd name="T16" fmla="*/ 4 w 17"/>
                  <a:gd name="T17" fmla="*/ 211 h 213"/>
                  <a:gd name="T18" fmla="*/ 0 w 17"/>
                  <a:gd name="T19" fmla="*/ 116 h 213"/>
                  <a:gd name="T20" fmla="*/ 0 w 17"/>
                  <a:gd name="T21" fmla="*/ 63 h 213"/>
                  <a:gd name="T22" fmla="*/ 0 w 17"/>
                  <a:gd name="T23" fmla="*/ 34 h 213"/>
                  <a:gd name="T24" fmla="*/ 2 w 17"/>
                  <a:gd name="T25" fmla="*/ 12 h 213"/>
                  <a:gd name="T26" fmla="*/ 4 w 17"/>
                  <a:gd name="T27" fmla="*/ 9 h 213"/>
                  <a:gd name="T28" fmla="*/ 4 w 17"/>
                  <a:gd name="T29" fmla="*/ 7 h 213"/>
                  <a:gd name="T30" fmla="*/ 7 w 17"/>
                  <a:gd name="T31" fmla="*/ 4 h 213"/>
                  <a:gd name="T32" fmla="*/ 7 w 17"/>
                  <a:gd name="T33" fmla="*/ 1 h 213"/>
                  <a:gd name="T34" fmla="*/ 9 w 17"/>
                  <a:gd name="T35" fmla="*/ 0 h 213"/>
                  <a:gd name="T36" fmla="*/ 11 w 17"/>
                  <a:gd name="T37" fmla="*/ 0 h 213"/>
                  <a:gd name="T38" fmla="*/ 13 w 17"/>
                  <a:gd name="T39" fmla="*/ 0 h 213"/>
                  <a:gd name="T40" fmla="*/ 15 w 17"/>
                  <a:gd name="T41" fmla="*/ 0 h 213"/>
                  <a:gd name="T42" fmla="*/ 17 w 17"/>
                  <a:gd name="T43" fmla="*/ 9 h 213"/>
                  <a:gd name="T44" fmla="*/ 17 w 17"/>
                  <a:gd name="T45" fmla="*/ 23 h 213"/>
                  <a:gd name="T46" fmla="*/ 17 w 17"/>
                  <a:gd name="T47" fmla="*/ 54 h 213"/>
                  <a:gd name="T48" fmla="*/ 17 w 17"/>
                  <a:gd name="T49" fmla="*/ 107 h 2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3"/>
                  <a:gd name="T77" fmla="*/ 17 w 17"/>
                  <a:gd name="T78" fmla="*/ 213 h 2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3">
                    <a:moveTo>
                      <a:pt x="17" y="107"/>
                    </a:moveTo>
                    <a:lnTo>
                      <a:pt x="17" y="133"/>
                    </a:lnTo>
                    <a:lnTo>
                      <a:pt x="17" y="160"/>
                    </a:lnTo>
                    <a:lnTo>
                      <a:pt x="17" y="187"/>
                    </a:lnTo>
                    <a:lnTo>
                      <a:pt x="17" y="213"/>
                    </a:lnTo>
                    <a:lnTo>
                      <a:pt x="15" y="212"/>
                    </a:lnTo>
                    <a:lnTo>
                      <a:pt x="11" y="212"/>
                    </a:lnTo>
                    <a:lnTo>
                      <a:pt x="9" y="212"/>
                    </a:lnTo>
                    <a:lnTo>
                      <a:pt x="4" y="211"/>
                    </a:lnTo>
                    <a:lnTo>
                      <a:pt x="0" y="116"/>
                    </a:lnTo>
                    <a:lnTo>
                      <a:pt x="0" y="63"/>
                    </a:lnTo>
                    <a:lnTo>
                      <a:pt x="0" y="34"/>
                    </a:lnTo>
                    <a:lnTo>
                      <a:pt x="2" y="12"/>
                    </a:lnTo>
                    <a:lnTo>
                      <a:pt x="4" y="9"/>
                    </a:lnTo>
                    <a:lnTo>
                      <a:pt x="4" y="7"/>
                    </a:lnTo>
                    <a:lnTo>
                      <a:pt x="7" y="4"/>
                    </a:lnTo>
                    <a:lnTo>
                      <a:pt x="7" y="1"/>
                    </a:lnTo>
                    <a:lnTo>
                      <a:pt x="9" y="0"/>
                    </a:lnTo>
                    <a:lnTo>
                      <a:pt x="11" y="0"/>
                    </a:lnTo>
                    <a:lnTo>
                      <a:pt x="13" y="0"/>
                    </a:lnTo>
                    <a:lnTo>
                      <a:pt x="15" y="0"/>
                    </a:lnTo>
                    <a:lnTo>
                      <a:pt x="17" y="9"/>
                    </a:lnTo>
                    <a:lnTo>
                      <a:pt x="17" y="23"/>
                    </a:lnTo>
                    <a:lnTo>
                      <a:pt x="17" y="54"/>
                    </a:lnTo>
                    <a:lnTo>
                      <a:pt x="17" y="10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1" name="Freeform 504"/>
              <p:cNvSpPr>
                <a:spLocks/>
              </p:cNvSpPr>
              <p:nvPr/>
            </p:nvSpPr>
            <p:spPr bwMode="auto">
              <a:xfrm>
                <a:off x="788" y="1120"/>
                <a:ext cx="10" cy="199"/>
              </a:xfrm>
              <a:custGeom>
                <a:avLst/>
                <a:gdLst>
                  <a:gd name="T0" fmla="*/ 10 w 10"/>
                  <a:gd name="T1" fmla="*/ 124 h 199"/>
                  <a:gd name="T2" fmla="*/ 10 w 10"/>
                  <a:gd name="T3" fmla="*/ 143 h 199"/>
                  <a:gd name="T4" fmla="*/ 10 w 10"/>
                  <a:gd name="T5" fmla="*/ 161 h 199"/>
                  <a:gd name="T6" fmla="*/ 10 w 10"/>
                  <a:gd name="T7" fmla="*/ 180 h 199"/>
                  <a:gd name="T8" fmla="*/ 10 w 10"/>
                  <a:gd name="T9" fmla="*/ 199 h 199"/>
                  <a:gd name="T10" fmla="*/ 8 w 10"/>
                  <a:gd name="T11" fmla="*/ 199 h 199"/>
                  <a:gd name="T12" fmla="*/ 8 w 10"/>
                  <a:gd name="T13" fmla="*/ 199 h 199"/>
                  <a:gd name="T14" fmla="*/ 6 w 10"/>
                  <a:gd name="T15" fmla="*/ 199 h 199"/>
                  <a:gd name="T16" fmla="*/ 4 w 10"/>
                  <a:gd name="T17" fmla="*/ 199 h 199"/>
                  <a:gd name="T18" fmla="*/ 4 w 10"/>
                  <a:gd name="T19" fmla="*/ 164 h 199"/>
                  <a:gd name="T20" fmla="*/ 2 w 10"/>
                  <a:gd name="T21" fmla="*/ 126 h 199"/>
                  <a:gd name="T22" fmla="*/ 0 w 10"/>
                  <a:gd name="T23" fmla="*/ 89 h 199"/>
                  <a:gd name="T24" fmla="*/ 0 w 10"/>
                  <a:gd name="T25" fmla="*/ 52 h 199"/>
                  <a:gd name="T26" fmla="*/ 0 w 10"/>
                  <a:gd name="T27" fmla="*/ 40 h 199"/>
                  <a:gd name="T28" fmla="*/ 2 w 10"/>
                  <a:gd name="T29" fmla="*/ 26 h 199"/>
                  <a:gd name="T30" fmla="*/ 4 w 10"/>
                  <a:gd name="T31" fmla="*/ 13 h 199"/>
                  <a:gd name="T32" fmla="*/ 4 w 10"/>
                  <a:gd name="T33" fmla="*/ 0 h 199"/>
                  <a:gd name="T34" fmla="*/ 6 w 10"/>
                  <a:gd name="T35" fmla="*/ 0 h 199"/>
                  <a:gd name="T36" fmla="*/ 8 w 10"/>
                  <a:gd name="T37" fmla="*/ 0 h 199"/>
                  <a:gd name="T38" fmla="*/ 8 w 10"/>
                  <a:gd name="T39" fmla="*/ 0 h 199"/>
                  <a:gd name="T40" fmla="*/ 10 w 10"/>
                  <a:gd name="T41" fmla="*/ 0 h 199"/>
                  <a:gd name="T42" fmla="*/ 10 w 10"/>
                  <a:gd name="T43" fmla="*/ 30 h 199"/>
                  <a:gd name="T44" fmla="*/ 10 w 10"/>
                  <a:gd name="T45" fmla="*/ 62 h 199"/>
                  <a:gd name="T46" fmla="*/ 10 w 10"/>
                  <a:gd name="T47" fmla="*/ 92 h 199"/>
                  <a:gd name="T48" fmla="*/ 10 w 10"/>
                  <a:gd name="T49" fmla="*/ 124 h 1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199"/>
                  <a:gd name="T77" fmla="*/ 10 w 10"/>
                  <a:gd name="T78" fmla="*/ 199 h 1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199">
                    <a:moveTo>
                      <a:pt x="10" y="124"/>
                    </a:moveTo>
                    <a:lnTo>
                      <a:pt x="10" y="143"/>
                    </a:lnTo>
                    <a:lnTo>
                      <a:pt x="10" y="161"/>
                    </a:lnTo>
                    <a:lnTo>
                      <a:pt x="10" y="180"/>
                    </a:lnTo>
                    <a:lnTo>
                      <a:pt x="10" y="199"/>
                    </a:lnTo>
                    <a:lnTo>
                      <a:pt x="8" y="199"/>
                    </a:lnTo>
                    <a:lnTo>
                      <a:pt x="6" y="199"/>
                    </a:lnTo>
                    <a:lnTo>
                      <a:pt x="4" y="199"/>
                    </a:lnTo>
                    <a:lnTo>
                      <a:pt x="4" y="164"/>
                    </a:lnTo>
                    <a:lnTo>
                      <a:pt x="2" y="126"/>
                    </a:lnTo>
                    <a:lnTo>
                      <a:pt x="0" y="89"/>
                    </a:lnTo>
                    <a:lnTo>
                      <a:pt x="0" y="52"/>
                    </a:lnTo>
                    <a:lnTo>
                      <a:pt x="0" y="40"/>
                    </a:lnTo>
                    <a:lnTo>
                      <a:pt x="2" y="26"/>
                    </a:lnTo>
                    <a:lnTo>
                      <a:pt x="4" y="13"/>
                    </a:lnTo>
                    <a:lnTo>
                      <a:pt x="4" y="0"/>
                    </a:lnTo>
                    <a:lnTo>
                      <a:pt x="6" y="0"/>
                    </a:lnTo>
                    <a:lnTo>
                      <a:pt x="8" y="0"/>
                    </a:lnTo>
                    <a:lnTo>
                      <a:pt x="10" y="0"/>
                    </a:lnTo>
                    <a:lnTo>
                      <a:pt x="10" y="30"/>
                    </a:lnTo>
                    <a:lnTo>
                      <a:pt x="10" y="62"/>
                    </a:lnTo>
                    <a:lnTo>
                      <a:pt x="10" y="92"/>
                    </a:lnTo>
                    <a:lnTo>
                      <a:pt x="10" y="124"/>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2" name="Freeform 505"/>
              <p:cNvSpPr>
                <a:spLocks/>
              </p:cNvSpPr>
              <p:nvPr/>
            </p:nvSpPr>
            <p:spPr bwMode="auto">
              <a:xfrm>
                <a:off x="771" y="1113"/>
                <a:ext cx="13" cy="206"/>
              </a:xfrm>
              <a:custGeom>
                <a:avLst/>
                <a:gdLst>
                  <a:gd name="T0" fmla="*/ 13 w 13"/>
                  <a:gd name="T1" fmla="*/ 179 h 206"/>
                  <a:gd name="T2" fmla="*/ 13 w 13"/>
                  <a:gd name="T3" fmla="*/ 186 h 206"/>
                  <a:gd name="T4" fmla="*/ 13 w 13"/>
                  <a:gd name="T5" fmla="*/ 193 h 206"/>
                  <a:gd name="T6" fmla="*/ 13 w 13"/>
                  <a:gd name="T7" fmla="*/ 199 h 206"/>
                  <a:gd name="T8" fmla="*/ 13 w 13"/>
                  <a:gd name="T9" fmla="*/ 206 h 206"/>
                  <a:gd name="T10" fmla="*/ 11 w 13"/>
                  <a:gd name="T11" fmla="*/ 206 h 206"/>
                  <a:gd name="T12" fmla="*/ 8 w 13"/>
                  <a:gd name="T13" fmla="*/ 206 h 206"/>
                  <a:gd name="T14" fmla="*/ 4 w 13"/>
                  <a:gd name="T15" fmla="*/ 206 h 206"/>
                  <a:gd name="T16" fmla="*/ 2 w 13"/>
                  <a:gd name="T17" fmla="*/ 206 h 206"/>
                  <a:gd name="T18" fmla="*/ 0 w 13"/>
                  <a:gd name="T19" fmla="*/ 104 h 206"/>
                  <a:gd name="T20" fmla="*/ 0 w 13"/>
                  <a:gd name="T21" fmla="*/ 49 h 206"/>
                  <a:gd name="T22" fmla="*/ 0 w 13"/>
                  <a:gd name="T23" fmla="*/ 22 h 206"/>
                  <a:gd name="T24" fmla="*/ 2 w 13"/>
                  <a:gd name="T25" fmla="*/ 5 h 206"/>
                  <a:gd name="T26" fmla="*/ 2 w 13"/>
                  <a:gd name="T27" fmla="*/ 4 h 206"/>
                  <a:gd name="T28" fmla="*/ 4 w 13"/>
                  <a:gd name="T29" fmla="*/ 2 h 206"/>
                  <a:gd name="T30" fmla="*/ 6 w 13"/>
                  <a:gd name="T31" fmla="*/ 1 h 206"/>
                  <a:gd name="T32" fmla="*/ 8 w 13"/>
                  <a:gd name="T33" fmla="*/ 0 h 206"/>
                  <a:gd name="T34" fmla="*/ 8 w 13"/>
                  <a:gd name="T35" fmla="*/ 1 h 206"/>
                  <a:gd name="T36" fmla="*/ 11 w 13"/>
                  <a:gd name="T37" fmla="*/ 2 h 206"/>
                  <a:gd name="T38" fmla="*/ 11 w 13"/>
                  <a:gd name="T39" fmla="*/ 4 h 206"/>
                  <a:gd name="T40" fmla="*/ 13 w 13"/>
                  <a:gd name="T41" fmla="*/ 5 h 206"/>
                  <a:gd name="T42" fmla="*/ 13 w 13"/>
                  <a:gd name="T43" fmla="*/ 48 h 206"/>
                  <a:gd name="T44" fmla="*/ 13 w 13"/>
                  <a:gd name="T45" fmla="*/ 92 h 206"/>
                  <a:gd name="T46" fmla="*/ 13 w 13"/>
                  <a:gd name="T47" fmla="*/ 135 h 206"/>
                  <a:gd name="T48" fmla="*/ 13 w 13"/>
                  <a:gd name="T49" fmla="*/ 179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06"/>
                  <a:gd name="T77" fmla="*/ 13 w 13"/>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06">
                    <a:moveTo>
                      <a:pt x="13" y="179"/>
                    </a:moveTo>
                    <a:lnTo>
                      <a:pt x="13" y="186"/>
                    </a:lnTo>
                    <a:lnTo>
                      <a:pt x="13" y="193"/>
                    </a:lnTo>
                    <a:lnTo>
                      <a:pt x="13" y="199"/>
                    </a:lnTo>
                    <a:lnTo>
                      <a:pt x="13" y="206"/>
                    </a:lnTo>
                    <a:lnTo>
                      <a:pt x="11" y="206"/>
                    </a:lnTo>
                    <a:lnTo>
                      <a:pt x="8" y="206"/>
                    </a:lnTo>
                    <a:lnTo>
                      <a:pt x="4" y="206"/>
                    </a:lnTo>
                    <a:lnTo>
                      <a:pt x="2" y="206"/>
                    </a:lnTo>
                    <a:lnTo>
                      <a:pt x="0" y="104"/>
                    </a:lnTo>
                    <a:lnTo>
                      <a:pt x="0" y="49"/>
                    </a:lnTo>
                    <a:lnTo>
                      <a:pt x="0" y="22"/>
                    </a:lnTo>
                    <a:lnTo>
                      <a:pt x="2" y="5"/>
                    </a:lnTo>
                    <a:lnTo>
                      <a:pt x="2" y="4"/>
                    </a:lnTo>
                    <a:lnTo>
                      <a:pt x="4" y="2"/>
                    </a:lnTo>
                    <a:lnTo>
                      <a:pt x="6" y="1"/>
                    </a:lnTo>
                    <a:lnTo>
                      <a:pt x="8" y="0"/>
                    </a:lnTo>
                    <a:lnTo>
                      <a:pt x="8" y="1"/>
                    </a:lnTo>
                    <a:lnTo>
                      <a:pt x="11" y="2"/>
                    </a:lnTo>
                    <a:lnTo>
                      <a:pt x="11" y="4"/>
                    </a:lnTo>
                    <a:lnTo>
                      <a:pt x="13" y="5"/>
                    </a:lnTo>
                    <a:lnTo>
                      <a:pt x="13" y="48"/>
                    </a:lnTo>
                    <a:lnTo>
                      <a:pt x="13" y="92"/>
                    </a:lnTo>
                    <a:lnTo>
                      <a:pt x="13" y="135"/>
                    </a:lnTo>
                    <a:lnTo>
                      <a:pt x="13" y="17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3" name="Freeform 506"/>
              <p:cNvSpPr>
                <a:spLocks/>
              </p:cNvSpPr>
              <p:nvPr/>
            </p:nvSpPr>
            <p:spPr bwMode="auto">
              <a:xfrm>
                <a:off x="746" y="1104"/>
                <a:ext cx="21" cy="215"/>
              </a:xfrm>
              <a:custGeom>
                <a:avLst/>
                <a:gdLst>
                  <a:gd name="T0" fmla="*/ 21 w 21"/>
                  <a:gd name="T1" fmla="*/ 118 h 215"/>
                  <a:gd name="T2" fmla="*/ 21 w 21"/>
                  <a:gd name="T3" fmla="*/ 141 h 215"/>
                  <a:gd name="T4" fmla="*/ 21 w 21"/>
                  <a:gd name="T5" fmla="*/ 166 h 215"/>
                  <a:gd name="T6" fmla="*/ 21 w 21"/>
                  <a:gd name="T7" fmla="*/ 189 h 215"/>
                  <a:gd name="T8" fmla="*/ 21 w 21"/>
                  <a:gd name="T9" fmla="*/ 214 h 215"/>
                  <a:gd name="T10" fmla="*/ 17 w 21"/>
                  <a:gd name="T11" fmla="*/ 214 h 215"/>
                  <a:gd name="T12" fmla="*/ 13 w 21"/>
                  <a:gd name="T13" fmla="*/ 214 h 215"/>
                  <a:gd name="T14" fmla="*/ 6 w 21"/>
                  <a:gd name="T15" fmla="*/ 215 h 215"/>
                  <a:gd name="T16" fmla="*/ 2 w 21"/>
                  <a:gd name="T17" fmla="*/ 215 h 215"/>
                  <a:gd name="T18" fmla="*/ 0 w 21"/>
                  <a:gd name="T19" fmla="*/ 162 h 215"/>
                  <a:gd name="T20" fmla="*/ 0 w 21"/>
                  <a:gd name="T21" fmla="*/ 108 h 215"/>
                  <a:gd name="T22" fmla="*/ 0 w 21"/>
                  <a:gd name="T23" fmla="*/ 54 h 215"/>
                  <a:gd name="T24" fmla="*/ 0 w 21"/>
                  <a:gd name="T25" fmla="*/ 0 h 215"/>
                  <a:gd name="T26" fmla="*/ 6 w 21"/>
                  <a:gd name="T27" fmla="*/ 2 h 215"/>
                  <a:gd name="T28" fmla="*/ 11 w 21"/>
                  <a:gd name="T29" fmla="*/ 2 h 215"/>
                  <a:gd name="T30" fmla="*/ 13 w 21"/>
                  <a:gd name="T31" fmla="*/ 5 h 215"/>
                  <a:gd name="T32" fmla="*/ 17 w 21"/>
                  <a:gd name="T33" fmla="*/ 7 h 215"/>
                  <a:gd name="T34" fmla="*/ 17 w 21"/>
                  <a:gd name="T35" fmla="*/ 13 h 215"/>
                  <a:gd name="T36" fmla="*/ 19 w 21"/>
                  <a:gd name="T37" fmla="*/ 17 h 215"/>
                  <a:gd name="T38" fmla="*/ 21 w 21"/>
                  <a:gd name="T39" fmla="*/ 21 h 215"/>
                  <a:gd name="T40" fmla="*/ 21 w 21"/>
                  <a:gd name="T41" fmla="*/ 27 h 215"/>
                  <a:gd name="T42" fmla="*/ 21 w 21"/>
                  <a:gd name="T43" fmla="*/ 49 h 215"/>
                  <a:gd name="T44" fmla="*/ 21 w 21"/>
                  <a:gd name="T45" fmla="*/ 72 h 215"/>
                  <a:gd name="T46" fmla="*/ 21 w 21"/>
                  <a:gd name="T47" fmla="*/ 94 h 215"/>
                  <a:gd name="T48" fmla="*/ 21 w 21"/>
                  <a:gd name="T49" fmla="*/ 118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5"/>
                  <a:gd name="T77" fmla="*/ 21 w 21"/>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5">
                    <a:moveTo>
                      <a:pt x="21" y="118"/>
                    </a:moveTo>
                    <a:lnTo>
                      <a:pt x="21" y="141"/>
                    </a:lnTo>
                    <a:lnTo>
                      <a:pt x="21" y="166"/>
                    </a:lnTo>
                    <a:lnTo>
                      <a:pt x="21" y="189"/>
                    </a:lnTo>
                    <a:lnTo>
                      <a:pt x="21" y="214"/>
                    </a:lnTo>
                    <a:lnTo>
                      <a:pt x="17" y="214"/>
                    </a:lnTo>
                    <a:lnTo>
                      <a:pt x="13" y="214"/>
                    </a:lnTo>
                    <a:lnTo>
                      <a:pt x="6" y="215"/>
                    </a:lnTo>
                    <a:lnTo>
                      <a:pt x="2" y="215"/>
                    </a:lnTo>
                    <a:lnTo>
                      <a:pt x="0" y="162"/>
                    </a:lnTo>
                    <a:lnTo>
                      <a:pt x="0" y="108"/>
                    </a:lnTo>
                    <a:lnTo>
                      <a:pt x="0" y="54"/>
                    </a:lnTo>
                    <a:lnTo>
                      <a:pt x="0" y="0"/>
                    </a:lnTo>
                    <a:lnTo>
                      <a:pt x="6" y="2"/>
                    </a:lnTo>
                    <a:lnTo>
                      <a:pt x="11" y="2"/>
                    </a:lnTo>
                    <a:lnTo>
                      <a:pt x="13" y="5"/>
                    </a:lnTo>
                    <a:lnTo>
                      <a:pt x="17" y="7"/>
                    </a:lnTo>
                    <a:lnTo>
                      <a:pt x="17" y="13"/>
                    </a:lnTo>
                    <a:lnTo>
                      <a:pt x="19" y="17"/>
                    </a:lnTo>
                    <a:lnTo>
                      <a:pt x="21" y="21"/>
                    </a:lnTo>
                    <a:lnTo>
                      <a:pt x="21" y="27"/>
                    </a:lnTo>
                    <a:lnTo>
                      <a:pt x="21" y="49"/>
                    </a:lnTo>
                    <a:lnTo>
                      <a:pt x="21" y="72"/>
                    </a:lnTo>
                    <a:lnTo>
                      <a:pt x="21" y="94"/>
                    </a:lnTo>
                    <a:lnTo>
                      <a:pt x="21" y="11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4" name="Freeform 507"/>
              <p:cNvSpPr>
                <a:spLocks/>
              </p:cNvSpPr>
              <p:nvPr/>
            </p:nvSpPr>
            <p:spPr bwMode="auto">
              <a:xfrm>
                <a:off x="719" y="1082"/>
                <a:ext cx="23" cy="236"/>
              </a:xfrm>
              <a:custGeom>
                <a:avLst/>
                <a:gdLst>
                  <a:gd name="T0" fmla="*/ 23 w 23"/>
                  <a:gd name="T1" fmla="*/ 137 h 236"/>
                  <a:gd name="T2" fmla="*/ 21 w 23"/>
                  <a:gd name="T3" fmla="*/ 162 h 236"/>
                  <a:gd name="T4" fmla="*/ 19 w 23"/>
                  <a:gd name="T5" fmla="*/ 185 h 236"/>
                  <a:gd name="T6" fmla="*/ 19 w 23"/>
                  <a:gd name="T7" fmla="*/ 210 h 236"/>
                  <a:gd name="T8" fmla="*/ 19 w 23"/>
                  <a:gd name="T9" fmla="*/ 235 h 236"/>
                  <a:gd name="T10" fmla="*/ 15 w 23"/>
                  <a:gd name="T11" fmla="*/ 235 h 236"/>
                  <a:gd name="T12" fmla="*/ 11 w 23"/>
                  <a:gd name="T13" fmla="*/ 235 h 236"/>
                  <a:gd name="T14" fmla="*/ 6 w 23"/>
                  <a:gd name="T15" fmla="*/ 236 h 236"/>
                  <a:gd name="T16" fmla="*/ 2 w 23"/>
                  <a:gd name="T17" fmla="*/ 236 h 236"/>
                  <a:gd name="T18" fmla="*/ 0 w 23"/>
                  <a:gd name="T19" fmla="*/ 149 h 236"/>
                  <a:gd name="T20" fmla="*/ 0 w 23"/>
                  <a:gd name="T21" fmla="*/ 98 h 236"/>
                  <a:gd name="T22" fmla="*/ 0 w 23"/>
                  <a:gd name="T23" fmla="*/ 62 h 236"/>
                  <a:gd name="T24" fmla="*/ 2 w 23"/>
                  <a:gd name="T25" fmla="*/ 20 h 236"/>
                  <a:gd name="T26" fmla="*/ 4 w 23"/>
                  <a:gd name="T27" fmla="*/ 14 h 236"/>
                  <a:gd name="T28" fmla="*/ 6 w 23"/>
                  <a:gd name="T29" fmla="*/ 10 h 236"/>
                  <a:gd name="T30" fmla="*/ 9 w 23"/>
                  <a:gd name="T31" fmla="*/ 6 h 236"/>
                  <a:gd name="T32" fmla="*/ 13 w 23"/>
                  <a:gd name="T33" fmla="*/ 0 h 236"/>
                  <a:gd name="T34" fmla="*/ 15 w 23"/>
                  <a:gd name="T35" fmla="*/ 4 h 236"/>
                  <a:gd name="T36" fmla="*/ 17 w 23"/>
                  <a:gd name="T37" fmla="*/ 9 h 236"/>
                  <a:gd name="T38" fmla="*/ 17 w 23"/>
                  <a:gd name="T39" fmla="*/ 13 h 236"/>
                  <a:gd name="T40" fmla="*/ 19 w 23"/>
                  <a:gd name="T41" fmla="*/ 15 h 236"/>
                  <a:gd name="T42" fmla="*/ 21 w 23"/>
                  <a:gd name="T43" fmla="*/ 46 h 236"/>
                  <a:gd name="T44" fmla="*/ 23 w 23"/>
                  <a:gd name="T45" fmla="*/ 76 h 236"/>
                  <a:gd name="T46" fmla="*/ 23 w 23"/>
                  <a:gd name="T47" fmla="*/ 106 h 236"/>
                  <a:gd name="T48" fmla="*/ 23 w 23"/>
                  <a:gd name="T49" fmla="*/ 137 h 2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36"/>
                  <a:gd name="T77" fmla="*/ 23 w 23"/>
                  <a:gd name="T78" fmla="*/ 236 h 2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36">
                    <a:moveTo>
                      <a:pt x="23" y="137"/>
                    </a:moveTo>
                    <a:lnTo>
                      <a:pt x="21" y="162"/>
                    </a:lnTo>
                    <a:lnTo>
                      <a:pt x="19" y="185"/>
                    </a:lnTo>
                    <a:lnTo>
                      <a:pt x="19" y="210"/>
                    </a:lnTo>
                    <a:lnTo>
                      <a:pt x="19" y="235"/>
                    </a:lnTo>
                    <a:lnTo>
                      <a:pt x="15" y="235"/>
                    </a:lnTo>
                    <a:lnTo>
                      <a:pt x="11" y="235"/>
                    </a:lnTo>
                    <a:lnTo>
                      <a:pt x="6" y="236"/>
                    </a:lnTo>
                    <a:lnTo>
                      <a:pt x="2" y="236"/>
                    </a:lnTo>
                    <a:lnTo>
                      <a:pt x="0" y="149"/>
                    </a:lnTo>
                    <a:lnTo>
                      <a:pt x="0" y="98"/>
                    </a:lnTo>
                    <a:lnTo>
                      <a:pt x="0" y="62"/>
                    </a:lnTo>
                    <a:lnTo>
                      <a:pt x="2" y="20"/>
                    </a:lnTo>
                    <a:lnTo>
                      <a:pt x="4" y="14"/>
                    </a:lnTo>
                    <a:lnTo>
                      <a:pt x="6" y="10"/>
                    </a:lnTo>
                    <a:lnTo>
                      <a:pt x="9" y="6"/>
                    </a:lnTo>
                    <a:lnTo>
                      <a:pt x="13" y="0"/>
                    </a:lnTo>
                    <a:lnTo>
                      <a:pt x="15" y="4"/>
                    </a:lnTo>
                    <a:lnTo>
                      <a:pt x="17" y="9"/>
                    </a:lnTo>
                    <a:lnTo>
                      <a:pt x="17" y="13"/>
                    </a:lnTo>
                    <a:lnTo>
                      <a:pt x="19" y="15"/>
                    </a:lnTo>
                    <a:lnTo>
                      <a:pt x="21" y="46"/>
                    </a:lnTo>
                    <a:lnTo>
                      <a:pt x="23" y="76"/>
                    </a:lnTo>
                    <a:lnTo>
                      <a:pt x="23" y="106"/>
                    </a:lnTo>
                    <a:lnTo>
                      <a:pt x="23" y="1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5" name="Freeform 508"/>
              <p:cNvSpPr>
                <a:spLocks/>
              </p:cNvSpPr>
              <p:nvPr/>
            </p:nvSpPr>
            <p:spPr bwMode="auto">
              <a:xfrm>
                <a:off x="1816" y="1038"/>
                <a:ext cx="527" cy="290"/>
              </a:xfrm>
              <a:custGeom>
                <a:avLst/>
                <a:gdLst>
                  <a:gd name="T0" fmla="*/ 525 w 527"/>
                  <a:gd name="T1" fmla="*/ 93 h 290"/>
                  <a:gd name="T2" fmla="*/ 525 w 527"/>
                  <a:gd name="T3" fmla="*/ 182 h 290"/>
                  <a:gd name="T4" fmla="*/ 482 w 527"/>
                  <a:gd name="T5" fmla="*/ 280 h 290"/>
                  <a:gd name="T6" fmla="*/ 403 w 527"/>
                  <a:gd name="T7" fmla="*/ 281 h 290"/>
                  <a:gd name="T8" fmla="*/ 334 w 527"/>
                  <a:gd name="T9" fmla="*/ 284 h 290"/>
                  <a:gd name="T10" fmla="*/ 280 w 527"/>
                  <a:gd name="T11" fmla="*/ 286 h 290"/>
                  <a:gd name="T12" fmla="*/ 228 w 527"/>
                  <a:gd name="T13" fmla="*/ 287 h 290"/>
                  <a:gd name="T14" fmla="*/ 180 w 527"/>
                  <a:gd name="T15" fmla="*/ 288 h 290"/>
                  <a:gd name="T16" fmla="*/ 129 w 527"/>
                  <a:gd name="T17" fmla="*/ 290 h 290"/>
                  <a:gd name="T18" fmla="*/ 54 w 527"/>
                  <a:gd name="T19" fmla="*/ 290 h 290"/>
                  <a:gd name="T20" fmla="*/ 2 w 527"/>
                  <a:gd name="T21" fmla="*/ 233 h 290"/>
                  <a:gd name="T22" fmla="*/ 2 w 527"/>
                  <a:gd name="T23" fmla="*/ 133 h 290"/>
                  <a:gd name="T24" fmla="*/ 10 w 527"/>
                  <a:gd name="T25" fmla="*/ 36 h 290"/>
                  <a:gd name="T26" fmla="*/ 19 w 527"/>
                  <a:gd name="T27" fmla="*/ 33 h 290"/>
                  <a:gd name="T28" fmla="*/ 31 w 527"/>
                  <a:gd name="T29" fmla="*/ 37 h 290"/>
                  <a:gd name="T30" fmla="*/ 35 w 527"/>
                  <a:gd name="T31" fmla="*/ 47 h 290"/>
                  <a:gd name="T32" fmla="*/ 41 w 527"/>
                  <a:gd name="T33" fmla="*/ 61 h 290"/>
                  <a:gd name="T34" fmla="*/ 48 w 527"/>
                  <a:gd name="T35" fmla="*/ 65 h 290"/>
                  <a:gd name="T36" fmla="*/ 60 w 527"/>
                  <a:gd name="T37" fmla="*/ 68 h 290"/>
                  <a:gd name="T38" fmla="*/ 68 w 527"/>
                  <a:gd name="T39" fmla="*/ 68 h 290"/>
                  <a:gd name="T40" fmla="*/ 72 w 527"/>
                  <a:gd name="T41" fmla="*/ 65 h 290"/>
                  <a:gd name="T42" fmla="*/ 72 w 527"/>
                  <a:gd name="T43" fmla="*/ 61 h 290"/>
                  <a:gd name="T44" fmla="*/ 81 w 527"/>
                  <a:gd name="T45" fmla="*/ 59 h 290"/>
                  <a:gd name="T46" fmla="*/ 93 w 527"/>
                  <a:gd name="T47" fmla="*/ 59 h 290"/>
                  <a:gd name="T48" fmla="*/ 106 w 527"/>
                  <a:gd name="T49" fmla="*/ 59 h 290"/>
                  <a:gd name="T50" fmla="*/ 112 w 527"/>
                  <a:gd name="T51" fmla="*/ 57 h 290"/>
                  <a:gd name="T52" fmla="*/ 116 w 527"/>
                  <a:gd name="T53" fmla="*/ 53 h 290"/>
                  <a:gd name="T54" fmla="*/ 120 w 527"/>
                  <a:gd name="T55" fmla="*/ 48 h 290"/>
                  <a:gd name="T56" fmla="*/ 124 w 527"/>
                  <a:gd name="T57" fmla="*/ 47 h 290"/>
                  <a:gd name="T58" fmla="*/ 124 w 527"/>
                  <a:gd name="T59" fmla="*/ 44 h 290"/>
                  <a:gd name="T60" fmla="*/ 124 w 527"/>
                  <a:gd name="T61" fmla="*/ 42 h 290"/>
                  <a:gd name="T62" fmla="*/ 133 w 527"/>
                  <a:gd name="T63" fmla="*/ 42 h 290"/>
                  <a:gd name="T64" fmla="*/ 139 w 527"/>
                  <a:gd name="T65" fmla="*/ 42 h 290"/>
                  <a:gd name="T66" fmla="*/ 139 w 527"/>
                  <a:gd name="T67" fmla="*/ 46 h 290"/>
                  <a:gd name="T68" fmla="*/ 139 w 527"/>
                  <a:gd name="T69" fmla="*/ 51 h 290"/>
                  <a:gd name="T70" fmla="*/ 151 w 527"/>
                  <a:gd name="T71" fmla="*/ 53 h 290"/>
                  <a:gd name="T72" fmla="*/ 158 w 527"/>
                  <a:gd name="T73" fmla="*/ 58 h 290"/>
                  <a:gd name="T74" fmla="*/ 160 w 527"/>
                  <a:gd name="T75" fmla="*/ 62 h 290"/>
                  <a:gd name="T76" fmla="*/ 160 w 527"/>
                  <a:gd name="T77" fmla="*/ 68 h 290"/>
                  <a:gd name="T78" fmla="*/ 170 w 527"/>
                  <a:gd name="T79" fmla="*/ 71 h 290"/>
                  <a:gd name="T80" fmla="*/ 185 w 527"/>
                  <a:gd name="T81" fmla="*/ 73 h 290"/>
                  <a:gd name="T82" fmla="*/ 199 w 527"/>
                  <a:gd name="T83" fmla="*/ 83 h 290"/>
                  <a:gd name="T84" fmla="*/ 210 w 527"/>
                  <a:gd name="T85" fmla="*/ 88 h 290"/>
                  <a:gd name="T86" fmla="*/ 212 w 527"/>
                  <a:gd name="T87" fmla="*/ 99 h 290"/>
                  <a:gd name="T88" fmla="*/ 214 w 527"/>
                  <a:gd name="T89" fmla="*/ 110 h 290"/>
                  <a:gd name="T90" fmla="*/ 226 w 527"/>
                  <a:gd name="T91" fmla="*/ 122 h 290"/>
                  <a:gd name="T92" fmla="*/ 234 w 527"/>
                  <a:gd name="T93" fmla="*/ 124 h 290"/>
                  <a:gd name="T94" fmla="*/ 234 w 527"/>
                  <a:gd name="T95" fmla="*/ 62 h 290"/>
                  <a:gd name="T96" fmla="*/ 234 w 527"/>
                  <a:gd name="T97" fmla="*/ 0 h 290"/>
                  <a:gd name="T98" fmla="*/ 361 w 527"/>
                  <a:gd name="T99" fmla="*/ 2 h 290"/>
                  <a:gd name="T100" fmla="*/ 428 w 527"/>
                  <a:gd name="T101" fmla="*/ 3 h 290"/>
                  <a:gd name="T102" fmla="*/ 459 w 527"/>
                  <a:gd name="T103" fmla="*/ 3 h 290"/>
                  <a:gd name="T104" fmla="*/ 473 w 527"/>
                  <a:gd name="T105" fmla="*/ 2 h 290"/>
                  <a:gd name="T106" fmla="*/ 498 w 527"/>
                  <a:gd name="T107" fmla="*/ 0 h 290"/>
                  <a:gd name="T108" fmla="*/ 523 w 527"/>
                  <a:gd name="T109" fmla="*/ 0 h 290"/>
                  <a:gd name="T110" fmla="*/ 525 w 527"/>
                  <a:gd name="T111" fmla="*/ 3 h 290"/>
                  <a:gd name="T112" fmla="*/ 525 w 527"/>
                  <a:gd name="T113" fmla="*/ 6 h 290"/>
                  <a:gd name="T114" fmla="*/ 525 w 527"/>
                  <a:gd name="T115" fmla="*/ 32 h 290"/>
                  <a:gd name="T116" fmla="*/ 525 w 527"/>
                  <a:gd name="T117" fmla="*/ 59 h 2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7"/>
                  <a:gd name="T178" fmla="*/ 0 h 290"/>
                  <a:gd name="T179" fmla="*/ 527 w 527"/>
                  <a:gd name="T180" fmla="*/ 290 h 2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7" h="290">
                    <a:moveTo>
                      <a:pt x="525" y="59"/>
                    </a:moveTo>
                    <a:lnTo>
                      <a:pt x="525" y="93"/>
                    </a:lnTo>
                    <a:lnTo>
                      <a:pt x="525" y="127"/>
                    </a:lnTo>
                    <a:lnTo>
                      <a:pt x="525" y="182"/>
                    </a:lnTo>
                    <a:lnTo>
                      <a:pt x="527" y="279"/>
                    </a:lnTo>
                    <a:lnTo>
                      <a:pt x="482" y="280"/>
                    </a:lnTo>
                    <a:lnTo>
                      <a:pt x="440" y="281"/>
                    </a:lnTo>
                    <a:lnTo>
                      <a:pt x="403" y="281"/>
                    </a:lnTo>
                    <a:lnTo>
                      <a:pt x="367" y="283"/>
                    </a:lnTo>
                    <a:lnTo>
                      <a:pt x="334" y="284"/>
                    </a:lnTo>
                    <a:lnTo>
                      <a:pt x="305" y="284"/>
                    </a:lnTo>
                    <a:lnTo>
                      <a:pt x="280" y="286"/>
                    </a:lnTo>
                    <a:lnTo>
                      <a:pt x="257" y="287"/>
                    </a:lnTo>
                    <a:lnTo>
                      <a:pt x="228" y="287"/>
                    </a:lnTo>
                    <a:lnTo>
                      <a:pt x="203" y="288"/>
                    </a:lnTo>
                    <a:lnTo>
                      <a:pt x="180" y="288"/>
                    </a:lnTo>
                    <a:lnTo>
                      <a:pt x="158" y="288"/>
                    </a:lnTo>
                    <a:lnTo>
                      <a:pt x="129" y="290"/>
                    </a:lnTo>
                    <a:lnTo>
                      <a:pt x="95" y="290"/>
                    </a:lnTo>
                    <a:lnTo>
                      <a:pt x="54" y="290"/>
                    </a:lnTo>
                    <a:lnTo>
                      <a:pt x="0" y="290"/>
                    </a:lnTo>
                    <a:lnTo>
                      <a:pt x="2" y="233"/>
                    </a:lnTo>
                    <a:lnTo>
                      <a:pt x="2" y="189"/>
                    </a:lnTo>
                    <a:lnTo>
                      <a:pt x="2" y="133"/>
                    </a:lnTo>
                    <a:lnTo>
                      <a:pt x="2" y="39"/>
                    </a:lnTo>
                    <a:lnTo>
                      <a:pt x="10" y="36"/>
                    </a:lnTo>
                    <a:lnTo>
                      <a:pt x="14" y="33"/>
                    </a:lnTo>
                    <a:lnTo>
                      <a:pt x="19" y="33"/>
                    </a:lnTo>
                    <a:lnTo>
                      <a:pt x="27" y="33"/>
                    </a:lnTo>
                    <a:lnTo>
                      <a:pt x="31" y="37"/>
                    </a:lnTo>
                    <a:lnTo>
                      <a:pt x="33" y="40"/>
                    </a:lnTo>
                    <a:lnTo>
                      <a:pt x="35" y="47"/>
                    </a:lnTo>
                    <a:lnTo>
                      <a:pt x="39" y="59"/>
                    </a:lnTo>
                    <a:lnTo>
                      <a:pt x="41" y="61"/>
                    </a:lnTo>
                    <a:lnTo>
                      <a:pt x="43" y="62"/>
                    </a:lnTo>
                    <a:lnTo>
                      <a:pt x="48" y="65"/>
                    </a:lnTo>
                    <a:lnTo>
                      <a:pt x="50" y="66"/>
                    </a:lnTo>
                    <a:lnTo>
                      <a:pt x="60" y="68"/>
                    </a:lnTo>
                    <a:lnTo>
                      <a:pt x="64" y="68"/>
                    </a:lnTo>
                    <a:lnTo>
                      <a:pt x="68" y="68"/>
                    </a:lnTo>
                    <a:lnTo>
                      <a:pt x="72" y="66"/>
                    </a:lnTo>
                    <a:lnTo>
                      <a:pt x="72" y="65"/>
                    </a:lnTo>
                    <a:lnTo>
                      <a:pt x="72" y="62"/>
                    </a:lnTo>
                    <a:lnTo>
                      <a:pt x="72" y="61"/>
                    </a:lnTo>
                    <a:lnTo>
                      <a:pt x="72" y="59"/>
                    </a:lnTo>
                    <a:lnTo>
                      <a:pt x="81" y="59"/>
                    </a:lnTo>
                    <a:lnTo>
                      <a:pt x="87" y="59"/>
                    </a:lnTo>
                    <a:lnTo>
                      <a:pt x="93" y="59"/>
                    </a:lnTo>
                    <a:lnTo>
                      <a:pt x="102" y="59"/>
                    </a:lnTo>
                    <a:lnTo>
                      <a:pt x="106" y="59"/>
                    </a:lnTo>
                    <a:lnTo>
                      <a:pt x="110" y="58"/>
                    </a:lnTo>
                    <a:lnTo>
                      <a:pt x="112" y="57"/>
                    </a:lnTo>
                    <a:lnTo>
                      <a:pt x="116" y="55"/>
                    </a:lnTo>
                    <a:lnTo>
                      <a:pt x="116" y="53"/>
                    </a:lnTo>
                    <a:lnTo>
                      <a:pt x="118" y="51"/>
                    </a:lnTo>
                    <a:lnTo>
                      <a:pt x="120" y="48"/>
                    </a:lnTo>
                    <a:lnTo>
                      <a:pt x="122" y="47"/>
                    </a:lnTo>
                    <a:lnTo>
                      <a:pt x="124" y="47"/>
                    </a:lnTo>
                    <a:lnTo>
                      <a:pt x="124" y="46"/>
                    </a:lnTo>
                    <a:lnTo>
                      <a:pt x="124" y="44"/>
                    </a:lnTo>
                    <a:lnTo>
                      <a:pt x="124" y="43"/>
                    </a:lnTo>
                    <a:lnTo>
                      <a:pt x="124" y="42"/>
                    </a:lnTo>
                    <a:lnTo>
                      <a:pt x="129" y="42"/>
                    </a:lnTo>
                    <a:lnTo>
                      <a:pt x="133" y="42"/>
                    </a:lnTo>
                    <a:lnTo>
                      <a:pt x="135" y="42"/>
                    </a:lnTo>
                    <a:lnTo>
                      <a:pt x="139" y="42"/>
                    </a:lnTo>
                    <a:lnTo>
                      <a:pt x="139" y="44"/>
                    </a:lnTo>
                    <a:lnTo>
                      <a:pt x="139" y="46"/>
                    </a:lnTo>
                    <a:lnTo>
                      <a:pt x="139" y="48"/>
                    </a:lnTo>
                    <a:lnTo>
                      <a:pt x="139" y="51"/>
                    </a:lnTo>
                    <a:lnTo>
                      <a:pt x="147" y="53"/>
                    </a:lnTo>
                    <a:lnTo>
                      <a:pt x="151" y="53"/>
                    </a:lnTo>
                    <a:lnTo>
                      <a:pt x="153" y="55"/>
                    </a:lnTo>
                    <a:lnTo>
                      <a:pt x="158" y="58"/>
                    </a:lnTo>
                    <a:lnTo>
                      <a:pt x="158" y="61"/>
                    </a:lnTo>
                    <a:lnTo>
                      <a:pt x="160" y="62"/>
                    </a:lnTo>
                    <a:lnTo>
                      <a:pt x="160" y="65"/>
                    </a:lnTo>
                    <a:lnTo>
                      <a:pt x="160" y="68"/>
                    </a:lnTo>
                    <a:lnTo>
                      <a:pt x="164" y="69"/>
                    </a:lnTo>
                    <a:lnTo>
                      <a:pt x="170" y="71"/>
                    </a:lnTo>
                    <a:lnTo>
                      <a:pt x="176" y="72"/>
                    </a:lnTo>
                    <a:lnTo>
                      <a:pt x="185" y="73"/>
                    </a:lnTo>
                    <a:lnTo>
                      <a:pt x="193" y="79"/>
                    </a:lnTo>
                    <a:lnTo>
                      <a:pt x="199" y="83"/>
                    </a:lnTo>
                    <a:lnTo>
                      <a:pt x="205" y="86"/>
                    </a:lnTo>
                    <a:lnTo>
                      <a:pt x="210" y="88"/>
                    </a:lnTo>
                    <a:lnTo>
                      <a:pt x="210" y="94"/>
                    </a:lnTo>
                    <a:lnTo>
                      <a:pt x="212" y="99"/>
                    </a:lnTo>
                    <a:lnTo>
                      <a:pt x="212" y="105"/>
                    </a:lnTo>
                    <a:lnTo>
                      <a:pt x="214" y="110"/>
                    </a:lnTo>
                    <a:lnTo>
                      <a:pt x="222" y="117"/>
                    </a:lnTo>
                    <a:lnTo>
                      <a:pt x="226" y="122"/>
                    </a:lnTo>
                    <a:lnTo>
                      <a:pt x="230" y="123"/>
                    </a:lnTo>
                    <a:lnTo>
                      <a:pt x="234" y="124"/>
                    </a:lnTo>
                    <a:lnTo>
                      <a:pt x="234" y="93"/>
                    </a:lnTo>
                    <a:lnTo>
                      <a:pt x="234" y="62"/>
                    </a:lnTo>
                    <a:lnTo>
                      <a:pt x="234" y="31"/>
                    </a:lnTo>
                    <a:lnTo>
                      <a:pt x="234" y="0"/>
                    </a:lnTo>
                    <a:lnTo>
                      <a:pt x="307" y="2"/>
                    </a:lnTo>
                    <a:lnTo>
                      <a:pt x="361" y="2"/>
                    </a:lnTo>
                    <a:lnTo>
                      <a:pt x="401" y="2"/>
                    </a:lnTo>
                    <a:lnTo>
                      <a:pt x="428" y="3"/>
                    </a:lnTo>
                    <a:lnTo>
                      <a:pt x="446" y="3"/>
                    </a:lnTo>
                    <a:lnTo>
                      <a:pt x="459" y="3"/>
                    </a:lnTo>
                    <a:lnTo>
                      <a:pt x="465" y="2"/>
                    </a:lnTo>
                    <a:lnTo>
                      <a:pt x="473" y="2"/>
                    </a:lnTo>
                    <a:lnTo>
                      <a:pt x="486" y="0"/>
                    </a:lnTo>
                    <a:lnTo>
                      <a:pt x="498" y="0"/>
                    </a:lnTo>
                    <a:lnTo>
                      <a:pt x="511" y="0"/>
                    </a:lnTo>
                    <a:lnTo>
                      <a:pt x="523" y="0"/>
                    </a:lnTo>
                    <a:lnTo>
                      <a:pt x="523" y="2"/>
                    </a:lnTo>
                    <a:lnTo>
                      <a:pt x="525" y="3"/>
                    </a:lnTo>
                    <a:lnTo>
                      <a:pt x="525" y="4"/>
                    </a:lnTo>
                    <a:lnTo>
                      <a:pt x="525" y="6"/>
                    </a:lnTo>
                    <a:lnTo>
                      <a:pt x="525" y="20"/>
                    </a:lnTo>
                    <a:lnTo>
                      <a:pt x="525" y="32"/>
                    </a:lnTo>
                    <a:lnTo>
                      <a:pt x="525" y="46"/>
                    </a:lnTo>
                    <a:lnTo>
                      <a:pt x="525"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6" name="Freeform 509"/>
              <p:cNvSpPr>
                <a:spLocks/>
              </p:cNvSpPr>
              <p:nvPr/>
            </p:nvSpPr>
            <p:spPr bwMode="auto">
              <a:xfrm>
                <a:off x="2200" y="1048"/>
                <a:ext cx="135" cy="269"/>
              </a:xfrm>
              <a:custGeom>
                <a:avLst/>
                <a:gdLst>
                  <a:gd name="T0" fmla="*/ 135 w 135"/>
                  <a:gd name="T1" fmla="*/ 105 h 269"/>
                  <a:gd name="T2" fmla="*/ 133 w 135"/>
                  <a:gd name="T3" fmla="*/ 207 h 269"/>
                  <a:gd name="T4" fmla="*/ 129 w 135"/>
                  <a:gd name="T5" fmla="*/ 258 h 269"/>
                  <a:gd name="T6" fmla="*/ 127 w 135"/>
                  <a:gd name="T7" fmla="*/ 260 h 269"/>
                  <a:gd name="T8" fmla="*/ 108 w 135"/>
                  <a:gd name="T9" fmla="*/ 262 h 269"/>
                  <a:gd name="T10" fmla="*/ 77 w 135"/>
                  <a:gd name="T11" fmla="*/ 263 h 269"/>
                  <a:gd name="T12" fmla="*/ 46 w 135"/>
                  <a:gd name="T13" fmla="*/ 264 h 269"/>
                  <a:gd name="T14" fmla="*/ 15 w 135"/>
                  <a:gd name="T15" fmla="*/ 267 h 269"/>
                  <a:gd name="T16" fmla="*/ 2 w 135"/>
                  <a:gd name="T17" fmla="*/ 256 h 269"/>
                  <a:gd name="T18" fmla="*/ 4 w 135"/>
                  <a:gd name="T19" fmla="*/ 149 h 269"/>
                  <a:gd name="T20" fmla="*/ 10 w 135"/>
                  <a:gd name="T21" fmla="*/ 5 h 269"/>
                  <a:gd name="T22" fmla="*/ 12 w 135"/>
                  <a:gd name="T23" fmla="*/ 10 h 269"/>
                  <a:gd name="T24" fmla="*/ 17 w 135"/>
                  <a:gd name="T25" fmla="*/ 32 h 269"/>
                  <a:gd name="T26" fmla="*/ 17 w 135"/>
                  <a:gd name="T27" fmla="*/ 66 h 269"/>
                  <a:gd name="T28" fmla="*/ 15 w 135"/>
                  <a:gd name="T29" fmla="*/ 84 h 269"/>
                  <a:gd name="T30" fmla="*/ 15 w 135"/>
                  <a:gd name="T31" fmla="*/ 84 h 269"/>
                  <a:gd name="T32" fmla="*/ 12 w 135"/>
                  <a:gd name="T33" fmla="*/ 121 h 269"/>
                  <a:gd name="T34" fmla="*/ 15 w 135"/>
                  <a:gd name="T35" fmla="*/ 197 h 269"/>
                  <a:gd name="T36" fmla="*/ 15 w 135"/>
                  <a:gd name="T37" fmla="*/ 223 h 269"/>
                  <a:gd name="T38" fmla="*/ 17 w 135"/>
                  <a:gd name="T39" fmla="*/ 223 h 269"/>
                  <a:gd name="T40" fmla="*/ 17 w 135"/>
                  <a:gd name="T41" fmla="*/ 186 h 269"/>
                  <a:gd name="T42" fmla="*/ 17 w 135"/>
                  <a:gd name="T43" fmla="*/ 105 h 269"/>
                  <a:gd name="T44" fmla="*/ 21 w 135"/>
                  <a:gd name="T45" fmla="*/ 65 h 269"/>
                  <a:gd name="T46" fmla="*/ 23 w 135"/>
                  <a:gd name="T47" fmla="*/ 22 h 269"/>
                  <a:gd name="T48" fmla="*/ 31 w 135"/>
                  <a:gd name="T49" fmla="*/ 0 h 269"/>
                  <a:gd name="T50" fmla="*/ 39 w 135"/>
                  <a:gd name="T51" fmla="*/ 1 h 269"/>
                  <a:gd name="T52" fmla="*/ 48 w 135"/>
                  <a:gd name="T53" fmla="*/ 41 h 269"/>
                  <a:gd name="T54" fmla="*/ 44 w 135"/>
                  <a:gd name="T55" fmla="*/ 134 h 269"/>
                  <a:gd name="T56" fmla="*/ 44 w 135"/>
                  <a:gd name="T57" fmla="*/ 213 h 269"/>
                  <a:gd name="T58" fmla="*/ 44 w 135"/>
                  <a:gd name="T59" fmla="*/ 225 h 269"/>
                  <a:gd name="T60" fmla="*/ 46 w 135"/>
                  <a:gd name="T61" fmla="*/ 230 h 269"/>
                  <a:gd name="T62" fmla="*/ 48 w 135"/>
                  <a:gd name="T63" fmla="*/ 230 h 269"/>
                  <a:gd name="T64" fmla="*/ 50 w 135"/>
                  <a:gd name="T65" fmla="*/ 180 h 269"/>
                  <a:gd name="T66" fmla="*/ 52 w 135"/>
                  <a:gd name="T67" fmla="*/ 51 h 269"/>
                  <a:gd name="T68" fmla="*/ 60 w 135"/>
                  <a:gd name="T69" fmla="*/ 4 h 269"/>
                  <a:gd name="T70" fmla="*/ 69 w 135"/>
                  <a:gd name="T71" fmla="*/ 5 h 269"/>
                  <a:gd name="T72" fmla="*/ 73 w 135"/>
                  <a:gd name="T73" fmla="*/ 33 h 269"/>
                  <a:gd name="T74" fmla="*/ 73 w 135"/>
                  <a:gd name="T75" fmla="*/ 91 h 269"/>
                  <a:gd name="T76" fmla="*/ 75 w 135"/>
                  <a:gd name="T77" fmla="*/ 120 h 269"/>
                  <a:gd name="T78" fmla="*/ 77 w 135"/>
                  <a:gd name="T79" fmla="*/ 120 h 269"/>
                  <a:gd name="T80" fmla="*/ 79 w 135"/>
                  <a:gd name="T81" fmla="*/ 89 h 269"/>
                  <a:gd name="T82" fmla="*/ 79 w 135"/>
                  <a:gd name="T83" fmla="*/ 30 h 269"/>
                  <a:gd name="T84" fmla="*/ 85 w 135"/>
                  <a:gd name="T85" fmla="*/ 0 h 269"/>
                  <a:gd name="T86" fmla="*/ 93 w 135"/>
                  <a:gd name="T87" fmla="*/ 1 h 269"/>
                  <a:gd name="T88" fmla="*/ 100 w 135"/>
                  <a:gd name="T89" fmla="*/ 7 h 269"/>
                  <a:gd name="T90" fmla="*/ 100 w 135"/>
                  <a:gd name="T91" fmla="*/ 52 h 269"/>
                  <a:gd name="T92" fmla="*/ 100 w 135"/>
                  <a:gd name="T93" fmla="*/ 116 h 269"/>
                  <a:gd name="T94" fmla="*/ 100 w 135"/>
                  <a:gd name="T95" fmla="*/ 116 h 269"/>
                  <a:gd name="T96" fmla="*/ 104 w 135"/>
                  <a:gd name="T97" fmla="*/ 87 h 269"/>
                  <a:gd name="T98" fmla="*/ 104 w 135"/>
                  <a:gd name="T99" fmla="*/ 29 h 269"/>
                  <a:gd name="T100" fmla="*/ 108 w 135"/>
                  <a:gd name="T101" fmla="*/ 0 h 269"/>
                  <a:gd name="T102" fmla="*/ 114 w 135"/>
                  <a:gd name="T103" fmla="*/ 1 h 269"/>
                  <a:gd name="T104" fmla="*/ 116 w 135"/>
                  <a:gd name="T105" fmla="*/ 25 h 269"/>
                  <a:gd name="T106" fmla="*/ 116 w 135"/>
                  <a:gd name="T107" fmla="*/ 70 h 269"/>
                  <a:gd name="T108" fmla="*/ 116 w 135"/>
                  <a:gd name="T109" fmla="*/ 92 h 269"/>
                  <a:gd name="T110" fmla="*/ 120 w 135"/>
                  <a:gd name="T111" fmla="*/ 91 h 269"/>
                  <a:gd name="T112" fmla="*/ 123 w 135"/>
                  <a:gd name="T113" fmla="*/ 70 h 269"/>
                  <a:gd name="T114" fmla="*/ 125 w 135"/>
                  <a:gd name="T115" fmla="*/ 27 h 269"/>
                  <a:gd name="T116" fmla="*/ 127 w 135"/>
                  <a:gd name="T117" fmla="*/ 8 h 269"/>
                  <a:gd name="T118" fmla="*/ 129 w 135"/>
                  <a:gd name="T119" fmla="*/ 8 h 269"/>
                  <a:gd name="T120" fmla="*/ 133 w 135"/>
                  <a:gd name="T121" fmla="*/ 21 h 269"/>
                  <a:gd name="T122" fmla="*/ 135 w 135"/>
                  <a:gd name="T123" fmla="*/ 43 h 2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9"/>
                  <a:gd name="T188" fmla="*/ 135 w 135"/>
                  <a:gd name="T189" fmla="*/ 269 h 2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9">
                    <a:moveTo>
                      <a:pt x="135" y="54"/>
                    </a:moveTo>
                    <a:lnTo>
                      <a:pt x="135" y="105"/>
                    </a:lnTo>
                    <a:lnTo>
                      <a:pt x="135" y="156"/>
                    </a:lnTo>
                    <a:lnTo>
                      <a:pt x="133" y="207"/>
                    </a:lnTo>
                    <a:lnTo>
                      <a:pt x="131" y="258"/>
                    </a:lnTo>
                    <a:lnTo>
                      <a:pt x="129" y="258"/>
                    </a:lnTo>
                    <a:lnTo>
                      <a:pt x="129" y="259"/>
                    </a:lnTo>
                    <a:lnTo>
                      <a:pt x="127" y="260"/>
                    </a:lnTo>
                    <a:lnTo>
                      <a:pt x="125" y="262"/>
                    </a:lnTo>
                    <a:lnTo>
                      <a:pt x="108" y="262"/>
                    </a:lnTo>
                    <a:lnTo>
                      <a:pt x="93" y="263"/>
                    </a:lnTo>
                    <a:lnTo>
                      <a:pt x="77" y="263"/>
                    </a:lnTo>
                    <a:lnTo>
                      <a:pt x="62" y="264"/>
                    </a:lnTo>
                    <a:lnTo>
                      <a:pt x="46" y="264"/>
                    </a:lnTo>
                    <a:lnTo>
                      <a:pt x="31" y="266"/>
                    </a:lnTo>
                    <a:lnTo>
                      <a:pt x="15" y="267"/>
                    </a:lnTo>
                    <a:lnTo>
                      <a:pt x="0" y="269"/>
                    </a:lnTo>
                    <a:lnTo>
                      <a:pt x="2" y="256"/>
                    </a:lnTo>
                    <a:lnTo>
                      <a:pt x="2" y="225"/>
                    </a:lnTo>
                    <a:lnTo>
                      <a:pt x="4" y="149"/>
                    </a:lnTo>
                    <a:lnTo>
                      <a:pt x="6" y="4"/>
                    </a:lnTo>
                    <a:lnTo>
                      <a:pt x="10" y="5"/>
                    </a:lnTo>
                    <a:lnTo>
                      <a:pt x="12" y="7"/>
                    </a:lnTo>
                    <a:lnTo>
                      <a:pt x="12" y="10"/>
                    </a:lnTo>
                    <a:lnTo>
                      <a:pt x="15" y="14"/>
                    </a:lnTo>
                    <a:lnTo>
                      <a:pt x="17" y="32"/>
                    </a:lnTo>
                    <a:lnTo>
                      <a:pt x="17" y="48"/>
                    </a:lnTo>
                    <a:lnTo>
                      <a:pt x="17" y="66"/>
                    </a:lnTo>
                    <a:lnTo>
                      <a:pt x="17" y="84"/>
                    </a:lnTo>
                    <a:lnTo>
                      <a:pt x="15" y="84"/>
                    </a:lnTo>
                    <a:lnTo>
                      <a:pt x="12" y="84"/>
                    </a:lnTo>
                    <a:lnTo>
                      <a:pt x="12" y="121"/>
                    </a:lnTo>
                    <a:lnTo>
                      <a:pt x="15" y="161"/>
                    </a:lnTo>
                    <a:lnTo>
                      <a:pt x="15" y="197"/>
                    </a:lnTo>
                    <a:lnTo>
                      <a:pt x="15" y="223"/>
                    </a:lnTo>
                    <a:lnTo>
                      <a:pt x="17" y="223"/>
                    </a:lnTo>
                    <a:lnTo>
                      <a:pt x="19" y="223"/>
                    </a:lnTo>
                    <a:lnTo>
                      <a:pt x="17" y="186"/>
                    </a:lnTo>
                    <a:lnTo>
                      <a:pt x="17" y="142"/>
                    </a:lnTo>
                    <a:lnTo>
                      <a:pt x="17" y="105"/>
                    </a:lnTo>
                    <a:lnTo>
                      <a:pt x="19" y="87"/>
                    </a:lnTo>
                    <a:lnTo>
                      <a:pt x="21" y="65"/>
                    </a:lnTo>
                    <a:lnTo>
                      <a:pt x="23" y="44"/>
                    </a:lnTo>
                    <a:lnTo>
                      <a:pt x="23" y="22"/>
                    </a:lnTo>
                    <a:lnTo>
                      <a:pt x="25" y="0"/>
                    </a:lnTo>
                    <a:lnTo>
                      <a:pt x="31" y="0"/>
                    </a:lnTo>
                    <a:lnTo>
                      <a:pt x="35" y="0"/>
                    </a:lnTo>
                    <a:lnTo>
                      <a:pt x="39" y="1"/>
                    </a:lnTo>
                    <a:lnTo>
                      <a:pt x="48" y="4"/>
                    </a:lnTo>
                    <a:lnTo>
                      <a:pt x="48" y="41"/>
                    </a:lnTo>
                    <a:lnTo>
                      <a:pt x="46" y="81"/>
                    </a:lnTo>
                    <a:lnTo>
                      <a:pt x="44" y="134"/>
                    </a:lnTo>
                    <a:lnTo>
                      <a:pt x="44" y="208"/>
                    </a:lnTo>
                    <a:lnTo>
                      <a:pt x="44" y="213"/>
                    </a:lnTo>
                    <a:lnTo>
                      <a:pt x="44" y="219"/>
                    </a:lnTo>
                    <a:lnTo>
                      <a:pt x="44" y="225"/>
                    </a:lnTo>
                    <a:lnTo>
                      <a:pt x="44" y="230"/>
                    </a:lnTo>
                    <a:lnTo>
                      <a:pt x="46" y="230"/>
                    </a:lnTo>
                    <a:lnTo>
                      <a:pt x="48" y="230"/>
                    </a:lnTo>
                    <a:lnTo>
                      <a:pt x="50" y="230"/>
                    </a:lnTo>
                    <a:lnTo>
                      <a:pt x="50" y="180"/>
                    </a:lnTo>
                    <a:lnTo>
                      <a:pt x="50" y="114"/>
                    </a:lnTo>
                    <a:lnTo>
                      <a:pt x="52" y="51"/>
                    </a:lnTo>
                    <a:lnTo>
                      <a:pt x="54" y="4"/>
                    </a:lnTo>
                    <a:lnTo>
                      <a:pt x="60" y="4"/>
                    </a:lnTo>
                    <a:lnTo>
                      <a:pt x="64" y="4"/>
                    </a:lnTo>
                    <a:lnTo>
                      <a:pt x="69" y="5"/>
                    </a:lnTo>
                    <a:lnTo>
                      <a:pt x="73" y="5"/>
                    </a:lnTo>
                    <a:lnTo>
                      <a:pt x="73" y="33"/>
                    </a:lnTo>
                    <a:lnTo>
                      <a:pt x="73" y="62"/>
                    </a:lnTo>
                    <a:lnTo>
                      <a:pt x="73" y="91"/>
                    </a:lnTo>
                    <a:lnTo>
                      <a:pt x="73" y="120"/>
                    </a:lnTo>
                    <a:lnTo>
                      <a:pt x="75" y="120"/>
                    </a:lnTo>
                    <a:lnTo>
                      <a:pt x="77" y="120"/>
                    </a:lnTo>
                    <a:lnTo>
                      <a:pt x="79" y="89"/>
                    </a:lnTo>
                    <a:lnTo>
                      <a:pt x="79" y="59"/>
                    </a:lnTo>
                    <a:lnTo>
                      <a:pt x="79" y="30"/>
                    </a:lnTo>
                    <a:lnTo>
                      <a:pt x="81" y="0"/>
                    </a:lnTo>
                    <a:lnTo>
                      <a:pt x="85" y="0"/>
                    </a:lnTo>
                    <a:lnTo>
                      <a:pt x="89" y="0"/>
                    </a:lnTo>
                    <a:lnTo>
                      <a:pt x="93" y="1"/>
                    </a:lnTo>
                    <a:lnTo>
                      <a:pt x="98" y="1"/>
                    </a:lnTo>
                    <a:lnTo>
                      <a:pt x="100" y="7"/>
                    </a:lnTo>
                    <a:lnTo>
                      <a:pt x="100" y="19"/>
                    </a:lnTo>
                    <a:lnTo>
                      <a:pt x="100" y="52"/>
                    </a:lnTo>
                    <a:lnTo>
                      <a:pt x="98" y="116"/>
                    </a:lnTo>
                    <a:lnTo>
                      <a:pt x="100" y="116"/>
                    </a:lnTo>
                    <a:lnTo>
                      <a:pt x="102" y="116"/>
                    </a:lnTo>
                    <a:lnTo>
                      <a:pt x="104" y="87"/>
                    </a:lnTo>
                    <a:lnTo>
                      <a:pt x="104" y="58"/>
                    </a:lnTo>
                    <a:lnTo>
                      <a:pt x="104" y="29"/>
                    </a:lnTo>
                    <a:lnTo>
                      <a:pt x="106" y="0"/>
                    </a:lnTo>
                    <a:lnTo>
                      <a:pt x="108" y="0"/>
                    </a:lnTo>
                    <a:lnTo>
                      <a:pt x="112" y="0"/>
                    </a:lnTo>
                    <a:lnTo>
                      <a:pt x="114" y="1"/>
                    </a:lnTo>
                    <a:lnTo>
                      <a:pt x="116" y="1"/>
                    </a:lnTo>
                    <a:lnTo>
                      <a:pt x="116" y="25"/>
                    </a:lnTo>
                    <a:lnTo>
                      <a:pt x="116" y="48"/>
                    </a:lnTo>
                    <a:lnTo>
                      <a:pt x="116" y="70"/>
                    </a:lnTo>
                    <a:lnTo>
                      <a:pt x="116" y="92"/>
                    </a:lnTo>
                    <a:lnTo>
                      <a:pt x="118" y="91"/>
                    </a:lnTo>
                    <a:lnTo>
                      <a:pt x="120" y="91"/>
                    </a:lnTo>
                    <a:lnTo>
                      <a:pt x="123" y="91"/>
                    </a:lnTo>
                    <a:lnTo>
                      <a:pt x="123" y="70"/>
                    </a:lnTo>
                    <a:lnTo>
                      <a:pt x="125" y="48"/>
                    </a:lnTo>
                    <a:lnTo>
                      <a:pt x="125" y="27"/>
                    </a:lnTo>
                    <a:lnTo>
                      <a:pt x="125" y="7"/>
                    </a:lnTo>
                    <a:lnTo>
                      <a:pt x="127" y="8"/>
                    </a:lnTo>
                    <a:lnTo>
                      <a:pt x="129" y="8"/>
                    </a:lnTo>
                    <a:lnTo>
                      <a:pt x="131" y="10"/>
                    </a:lnTo>
                    <a:lnTo>
                      <a:pt x="133" y="21"/>
                    </a:lnTo>
                    <a:lnTo>
                      <a:pt x="135" y="32"/>
                    </a:lnTo>
                    <a:lnTo>
                      <a:pt x="135" y="43"/>
                    </a:lnTo>
                    <a:lnTo>
                      <a:pt x="135" y="54"/>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7" name="Freeform 510"/>
              <p:cNvSpPr>
                <a:spLocks/>
              </p:cNvSpPr>
              <p:nvPr/>
            </p:nvSpPr>
            <p:spPr bwMode="auto">
              <a:xfrm>
                <a:off x="2316" y="1155"/>
                <a:ext cx="2" cy="22"/>
              </a:xfrm>
              <a:custGeom>
                <a:avLst/>
                <a:gdLst>
                  <a:gd name="T0" fmla="*/ 2 w 2"/>
                  <a:gd name="T1" fmla="*/ 22 h 22"/>
                  <a:gd name="T2" fmla="*/ 0 w 2"/>
                  <a:gd name="T3" fmla="*/ 22 h 22"/>
                  <a:gd name="T4" fmla="*/ 0 w 2"/>
                  <a:gd name="T5" fmla="*/ 17 h 22"/>
                  <a:gd name="T6" fmla="*/ 0 w 2"/>
                  <a:gd name="T7" fmla="*/ 11 h 22"/>
                  <a:gd name="T8" fmla="*/ 0 w 2"/>
                  <a:gd name="T9" fmla="*/ 7 h 22"/>
                  <a:gd name="T10" fmla="*/ 0 w 2"/>
                  <a:gd name="T11" fmla="*/ 2 h 22"/>
                  <a:gd name="T12" fmla="*/ 0 w 2"/>
                  <a:gd name="T13" fmla="*/ 0 h 22"/>
                  <a:gd name="T14" fmla="*/ 2 w 2"/>
                  <a:gd name="T15" fmla="*/ 0 h 22"/>
                  <a:gd name="T16" fmla="*/ 2 w 2"/>
                  <a:gd name="T17" fmla="*/ 0 h 22"/>
                  <a:gd name="T18" fmla="*/ 2 w 2"/>
                  <a:gd name="T19" fmla="*/ 0 h 22"/>
                  <a:gd name="T20" fmla="*/ 2 w 2"/>
                  <a:gd name="T21" fmla="*/ 6 h 22"/>
                  <a:gd name="T22" fmla="*/ 2 w 2"/>
                  <a:gd name="T23" fmla="*/ 11 h 22"/>
                  <a:gd name="T24" fmla="*/ 2 w 2"/>
                  <a:gd name="T25" fmla="*/ 17 h 22"/>
                  <a:gd name="T26" fmla="*/ 2 w 2"/>
                  <a:gd name="T27" fmla="*/ 2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22"/>
                  <a:gd name="T44" fmla="*/ 2 w 2"/>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22">
                    <a:moveTo>
                      <a:pt x="2" y="22"/>
                    </a:moveTo>
                    <a:lnTo>
                      <a:pt x="0" y="22"/>
                    </a:lnTo>
                    <a:lnTo>
                      <a:pt x="0" y="17"/>
                    </a:lnTo>
                    <a:lnTo>
                      <a:pt x="0" y="11"/>
                    </a:lnTo>
                    <a:lnTo>
                      <a:pt x="0" y="7"/>
                    </a:lnTo>
                    <a:lnTo>
                      <a:pt x="0" y="2"/>
                    </a:lnTo>
                    <a:lnTo>
                      <a:pt x="0" y="0"/>
                    </a:lnTo>
                    <a:lnTo>
                      <a:pt x="2" y="0"/>
                    </a:lnTo>
                    <a:lnTo>
                      <a:pt x="2" y="6"/>
                    </a:lnTo>
                    <a:lnTo>
                      <a:pt x="2" y="11"/>
                    </a:lnTo>
                    <a:lnTo>
                      <a:pt x="2" y="17"/>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8" name="Freeform 511"/>
              <p:cNvSpPr>
                <a:spLocks/>
              </p:cNvSpPr>
              <p:nvPr/>
            </p:nvSpPr>
            <p:spPr bwMode="auto">
              <a:xfrm>
                <a:off x="2314" y="1230"/>
                <a:ext cx="4" cy="67"/>
              </a:xfrm>
              <a:custGeom>
                <a:avLst/>
                <a:gdLst>
                  <a:gd name="T0" fmla="*/ 4 w 4"/>
                  <a:gd name="T1" fmla="*/ 67 h 67"/>
                  <a:gd name="T2" fmla="*/ 2 w 4"/>
                  <a:gd name="T3" fmla="*/ 67 h 67"/>
                  <a:gd name="T4" fmla="*/ 2 w 4"/>
                  <a:gd name="T5" fmla="*/ 67 h 67"/>
                  <a:gd name="T6" fmla="*/ 2 w 4"/>
                  <a:gd name="T7" fmla="*/ 67 h 67"/>
                  <a:gd name="T8" fmla="*/ 0 w 4"/>
                  <a:gd name="T9" fmla="*/ 67 h 67"/>
                  <a:gd name="T10" fmla="*/ 0 w 4"/>
                  <a:gd name="T11" fmla="*/ 51 h 67"/>
                  <a:gd name="T12" fmla="*/ 0 w 4"/>
                  <a:gd name="T13" fmla="*/ 34 h 67"/>
                  <a:gd name="T14" fmla="*/ 0 w 4"/>
                  <a:gd name="T15" fmla="*/ 18 h 67"/>
                  <a:gd name="T16" fmla="*/ 0 w 4"/>
                  <a:gd name="T17" fmla="*/ 0 h 67"/>
                  <a:gd name="T18" fmla="*/ 0 w 4"/>
                  <a:gd name="T19" fmla="*/ 0 h 67"/>
                  <a:gd name="T20" fmla="*/ 2 w 4"/>
                  <a:gd name="T21" fmla="*/ 0 h 67"/>
                  <a:gd name="T22" fmla="*/ 2 w 4"/>
                  <a:gd name="T23" fmla="*/ 0 h 67"/>
                  <a:gd name="T24" fmla="*/ 4 w 4"/>
                  <a:gd name="T25" fmla="*/ 0 h 67"/>
                  <a:gd name="T26" fmla="*/ 4 w 4"/>
                  <a:gd name="T27" fmla="*/ 18 h 67"/>
                  <a:gd name="T28" fmla="*/ 4 w 4"/>
                  <a:gd name="T29" fmla="*/ 34 h 67"/>
                  <a:gd name="T30" fmla="*/ 4 w 4"/>
                  <a:gd name="T31" fmla="*/ 51 h 67"/>
                  <a:gd name="T32" fmla="*/ 4 w 4"/>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67"/>
                  <a:gd name="T53" fmla="*/ 4 w 4"/>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67">
                    <a:moveTo>
                      <a:pt x="4" y="67"/>
                    </a:moveTo>
                    <a:lnTo>
                      <a:pt x="2" y="67"/>
                    </a:lnTo>
                    <a:lnTo>
                      <a:pt x="0" y="67"/>
                    </a:lnTo>
                    <a:lnTo>
                      <a:pt x="0" y="51"/>
                    </a:lnTo>
                    <a:lnTo>
                      <a:pt x="0" y="34"/>
                    </a:lnTo>
                    <a:lnTo>
                      <a:pt x="0" y="18"/>
                    </a:lnTo>
                    <a:lnTo>
                      <a:pt x="0" y="0"/>
                    </a:lnTo>
                    <a:lnTo>
                      <a:pt x="2" y="0"/>
                    </a:lnTo>
                    <a:lnTo>
                      <a:pt x="4" y="0"/>
                    </a:lnTo>
                    <a:lnTo>
                      <a:pt x="4" y="18"/>
                    </a:lnTo>
                    <a:lnTo>
                      <a:pt x="4" y="34"/>
                    </a:lnTo>
                    <a:lnTo>
                      <a:pt x="4" y="51"/>
                    </a:lnTo>
                    <a:lnTo>
                      <a:pt x="4"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99" name="Freeform 512"/>
              <p:cNvSpPr>
                <a:spLocks/>
              </p:cNvSpPr>
              <p:nvPr/>
            </p:nvSpPr>
            <p:spPr bwMode="auto">
              <a:xfrm>
                <a:off x="2314" y="1184"/>
                <a:ext cx="4" cy="14"/>
              </a:xfrm>
              <a:custGeom>
                <a:avLst/>
                <a:gdLst>
                  <a:gd name="T0" fmla="*/ 4 w 4"/>
                  <a:gd name="T1" fmla="*/ 14 h 14"/>
                  <a:gd name="T2" fmla="*/ 2 w 4"/>
                  <a:gd name="T3" fmla="*/ 14 h 14"/>
                  <a:gd name="T4" fmla="*/ 2 w 4"/>
                  <a:gd name="T5" fmla="*/ 14 h 14"/>
                  <a:gd name="T6" fmla="*/ 0 w 4"/>
                  <a:gd name="T7" fmla="*/ 14 h 14"/>
                  <a:gd name="T8" fmla="*/ 0 w 4"/>
                  <a:gd name="T9" fmla="*/ 14 h 14"/>
                  <a:gd name="T10" fmla="*/ 0 w 4"/>
                  <a:gd name="T11" fmla="*/ 11 h 14"/>
                  <a:gd name="T12" fmla="*/ 0 w 4"/>
                  <a:gd name="T13" fmla="*/ 9 h 14"/>
                  <a:gd name="T14" fmla="*/ 0 w 4"/>
                  <a:gd name="T15" fmla="*/ 4 h 14"/>
                  <a:gd name="T16" fmla="*/ 0 w 4"/>
                  <a:gd name="T17" fmla="*/ 0 h 14"/>
                  <a:gd name="T18" fmla="*/ 0 w 4"/>
                  <a:gd name="T19" fmla="*/ 0 h 14"/>
                  <a:gd name="T20" fmla="*/ 2 w 4"/>
                  <a:gd name="T21" fmla="*/ 0 h 14"/>
                  <a:gd name="T22" fmla="*/ 2 w 4"/>
                  <a:gd name="T23" fmla="*/ 0 h 14"/>
                  <a:gd name="T24" fmla="*/ 4 w 4"/>
                  <a:gd name="T25" fmla="*/ 0 h 14"/>
                  <a:gd name="T26" fmla="*/ 4 w 4"/>
                  <a:gd name="T27" fmla="*/ 3 h 14"/>
                  <a:gd name="T28" fmla="*/ 4 w 4"/>
                  <a:gd name="T29" fmla="*/ 7 h 14"/>
                  <a:gd name="T30" fmla="*/ 4 w 4"/>
                  <a:gd name="T31" fmla="*/ 11 h 14"/>
                  <a:gd name="T32" fmla="*/ 4 w 4"/>
                  <a:gd name="T33" fmla="*/ 14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14"/>
                  <a:gd name="T53" fmla="*/ 4 w 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14">
                    <a:moveTo>
                      <a:pt x="4" y="14"/>
                    </a:moveTo>
                    <a:lnTo>
                      <a:pt x="2" y="14"/>
                    </a:lnTo>
                    <a:lnTo>
                      <a:pt x="0" y="14"/>
                    </a:lnTo>
                    <a:lnTo>
                      <a:pt x="0" y="11"/>
                    </a:lnTo>
                    <a:lnTo>
                      <a:pt x="0" y="9"/>
                    </a:lnTo>
                    <a:lnTo>
                      <a:pt x="0" y="4"/>
                    </a:lnTo>
                    <a:lnTo>
                      <a:pt x="0" y="0"/>
                    </a:lnTo>
                    <a:lnTo>
                      <a:pt x="2" y="0"/>
                    </a:lnTo>
                    <a:lnTo>
                      <a:pt x="4" y="0"/>
                    </a:lnTo>
                    <a:lnTo>
                      <a:pt x="4" y="3"/>
                    </a:lnTo>
                    <a:lnTo>
                      <a:pt x="4" y="7"/>
                    </a:lnTo>
                    <a:lnTo>
                      <a:pt x="4" y="11"/>
                    </a:lnTo>
                    <a:lnTo>
                      <a:pt x="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0" name="Freeform 513"/>
              <p:cNvSpPr>
                <a:spLocks/>
              </p:cNvSpPr>
              <p:nvPr/>
            </p:nvSpPr>
            <p:spPr bwMode="auto">
              <a:xfrm>
                <a:off x="2298" y="1172"/>
                <a:ext cx="6" cy="34"/>
              </a:xfrm>
              <a:custGeom>
                <a:avLst/>
                <a:gdLst>
                  <a:gd name="T0" fmla="*/ 6 w 6"/>
                  <a:gd name="T1" fmla="*/ 21 h 34"/>
                  <a:gd name="T2" fmla="*/ 6 w 6"/>
                  <a:gd name="T3" fmla="*/ 23 h 34"/>
                  <a:gd name="T4" fmla="*/ 6 w 6"/>
                  <a:gd name="T5" fmla="*/ 27 h 34"/>
                  <a:gd name="T6" fmla="*/ 6 w 6"/>
                  <a:gd name="T7" fmla="*/ 32 h 34"/>
                  <a:gd name="T8" fmla="*/ 4 w 6"/>
                  <a:gd name="T9" fmla="*/ 34 h 34"/>
                  <a:gd name="T10" fmla="*/ 2 w 6"/>
                  <a:gd name="T11" fmla="*/ 34 h 34"/>
                  <a:gd name="T12" fmla="*/ 2 w 6"/>
                  <a:gd name="T13" fmla="*/ 34 h 34"/>
                  <a:gd name="T14" fmla="*/ 2 w 6"/>
                  <a:gd name="T15" fmla="*/ 34 h 34"/>
                  <a:gd name="T16" fmla="*/ 0 w 6"/>
                  <a:gd name="T17" fmla="*/ 34 h 34"/>
                  <a:gd name="T18" fmla="*/ 0 w 6"/>
                  <a:gd name="T19" fmla="*/ 26 h 34"/>
                  <a:gd name="T20" fmla="*/ 0 w 6"/>
                  <a:gd name="T21" fmla="*/ 18 h 34"/>
                  <a:gd name="T22" fmla="*/ 0 w 6"/>
                  <a:gd name="T23" fmla="*/ 10 h 34"/>
                  <a:gd name="T24" fmla="*/ 0 w 6"/>
                  <a:gd name="T25" fmla="*/ 0 h 34"/>
                  <a:gd name="T26" fmla="*/ 2 w 6"/>
                  <a:gd name="T27" fmla="*/ 0 h 34"/>
                  <a:gd name="T28" fmla="*/ 2 w 6"/>
                  <a:gd name="T29" fmla="*/ 0 h 34"/>
                  <a:gd name="T30" fmla="*/ 2 w 6"/>
                  <a:gd name="T31" fmla="*/ 0 h 34"/>
                  <a:gd name="T32" fmla="*/ 4 w 6"/>
                  <a:gd name="T33" fmla="*/ 0 h 34"/>
                  <a:gd name="T34" fmla="*/ 6 w 6"/>
                  <a:gd name="T35" fmla="*/ 5 h 34"/>
                  <a:gd name="T36" fmla="*/ 6 w 6"/>
                  <a:gd name="T37" fmla="*/ 10 h 34"/>
                  <a:gd name="T38" fmla="*/ 6 w 6"/>
                  <a:gd name="T39" fmla="*/ 14 h 34"/>
                  <a:gd name="T40" fmla="*/ 6 w 6"/>
                  <a:gd name="T41" fmla="*/ 21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4"/>
                  <a:gd name="T65" fmla="*/ 6 w 6"/>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4">
                    <a:moveTo>
                      <a:pt x="6" y="21"/>
                    </a:moveTo>
                    <a:lnTo>
                      <a:pt x="6" y="23"/>
                    </a:lnTo>
                    <a:lnTo>
                      <a:pt x="6" y="27"/>
                    </a:lnTo>
                    <a:lnTo>
                      <a:pt x="6" y="32"/>
                    </a:lnTo>
                    <a:lnTo>
                      <a:pt x="4" y="34"/>
                    </a:lnTo>
                    <a:lnTo>
                      <a:pt x="2" y="34"/>
                    </a:lnTo>
                    <a:lnTo>
                      <a:pt x="0" y="34"/>
                    </a:lnTo>
                    <a:lnTo>
                      <a:pt x="0" y="26"/>
                    </a:lnTo>
                    <a:lnTo>
                      <a:pt x="0" y="18"/>
                    </a:lnTo>
                    <a:lnTo>
                      <a:pt x="0" y="10"/>
                    </a:lnTo>
                    <a:lnTo>
                      <a:pt x="0" y="0"/>
                    </a:lnTo>
                    <a:lnTo>
                      <a:pt x="2" y="0"/>
                    </a:lnTo>
                    <a:lnTo>
                      <a:pt x="4" y="0"/>
                    </a:lnTo>
                    <a:lnTo>
                      <a:pt x="6" y="5"/>
                    </a:lnTo>
                    <a:lnTo>
                      <a:pt x="6" y="10"/>
                    </a:lnTo>
                    <a:lnTo>
                      <a:pt x="6" y="14"/>
                    </a:lnTo>
                    <a:lnTo>
                      <a:pt x="6"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1" name="Freeform 514"/>
              <p:cNvSpPr>
                <a:spLocks/>
              </p:cNvSpPr>
              <p:nvPr/>
            </p:nvSpPr>
            <p:spPr bwMode="auto">
              <a:xfrm>
                <a:off x="2269" y="1173"/>
                <a:ext cx="8" cy="123"/>
              </a:xfrm>
              <a:custGeom>
                <a:avLst/>
                <a:gdLst>
                  <a:gd name="T0" fmla="*/ 8 w 8"/>
                  <a:gd name="T1" fmla="*/ 47 h 123"/>
                  <a:gd name="T2" fmla="*/ 6 w 8"/>
                  <a:gd name="T3" fmla="*/ 77 h 123"/>
                  <a:gd name="T4" fmla="*/ 6 w 8"/>
                  <a:gd name="T5" fmla="*/ 95 h 123"/>
                  <a:gd name="T6" fmla="*/ 6 w 8"/>
                  <a:gd name="T7" fmla="*/ 109 h 123"/>
                  <a:gd name="T8" fmla="*/ 8 w 8"/>
                  <a:gd name="T9" fmla="*/ 123 h 123"/>
                  <a:gd name="T10" fmla="*/ 6 w 8"/>
                  <a:gd name="T11" fmla="*/ 123 h 123"/>
                  <a:gd name="T12" fmla="*/ 6 w 8"/>
                  <a:gd name="T13" fmla="*/ 123 h 123"/>
                  <a:gd name="T14" fmla="*/ 4 w 8"/>
                  <a:gd name="T15" fmla="*/ 123 h 123"/>
                  <a:gd name="T16" fmla="*/ 4 w 8"/>
                  <a:gd name="T17" fmla="*/ 123 h 123"/>
                  <a:gd name="T18" fmla="*/ 4 w 8"/>
                  <a:gd name="T19" fmla="*/ 93 h 123"/>
                  <a:gd name="T20" fmla="*/ 2 w 8"/>
                  <a:gd name="T21" fmla="*/ 61 h 123"/>
                  <a:gd name="T22" fmla="*/ 0 w 8"/>
                  <a:gd name="T23" fmla="*/ 31 h 123"/>
                  <a:gd name="T24" fmla="*/ 0 w 8"/>
                  <a:gd name="T25" fmla="*/ 0 h 123"/>
                  <a:gd name="T26" fmla="*/ 2 w 8"/>
                  <a:gd name="T27" fmla="*/ 0 h 123"/>
                  <a:gd name="T28" fmla="*/ 4 w 8"/>
                  <a:gd name="T29" fmla="*/ 0 h 123"/>
                  <a:gd name="T30" fmla="*/ 6 w 8"/>
                  <a:gd name="T31" fmla="*/ 0 h 123"/>
                  <a:gd name="T32" fmla="*/ 6 w 8"/>
                  <a:gd name="T33" fmla="*/ 0 h 123"/>
                  <a:gd name="T34" fmla="*/ 8 w 8"/>
                  <a:gd name="T35" fmla="*/ 13 h 123"/>
                  <a:gd name="T36" fmla="*/ 8 w 8"/>
                  <a:gd name="T37" fmla="*/ 24 h 123"/>
                  <a:gd name="T38" fmla="*/ 8 w 8"/>
                  <a:gd name="T39" fmla="*/ 36 h 123"/>
                  <a:gd name="T40" fmla="*/ 8 w 8"/>
                  <a:gd name="T41" fmla="*/ 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3"/>
                  <a:gd name="T65" fmla="*/ 8 w 8"/>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3">
                    <a:moveTo>
                      <a:pt x="8" y="47"/>
                    </a:moveTo>
                    <a:lnTo>
                      <a:pt x="6" y="77"/>
                    </a:lnTo>
                    <a:lnTo>
                      <a:pt x="6" y="95"/>
                    </a:lnTo>
                    <a:lnTo>
                      <a:pt x="6" y="109"/>
                    </a:lnTo>
                    <a:lnTo>
                      <a:pt x="8" y="123"/>
                    </a:lnTo>
                    <a:lnTo>
                      <a:pt x="6" y="123"/>
                    </a:lnTo>
                    <a:lnTo>
                      <a:pt x="4" y="123"/>
                    </a:lnTo>
                    <a:lnTo>
                      <a:pt x="4" y="93"/>
                    </a:lnTo>
                    <a:lnTo>
                      <a:pt x="2" y="61"/>
                    </a:lnTo>
                    <a:lnTo>
                      <a:pt x="0" y="31"/>
                    </a:lnTo>
                    <a:lnTo>
                      <a:pt x="0" y="0"/>
                    </a:lnTo>
                    <a:lnTo>
                      <a:pt x="2" y="0"/>
                    </a:lnTo>
                    <a:lnTo>
                      <a:pt x="4" y="0"/>
                    </a:lnTo>
                    <a:lnTo>
                      <a:pt x="6" y="0"/>
                    </a:lnTo>
                    <a:lnTo>
                      <a:pt x="8" y="13"/>
                    </a:lnTo>
                    <a:lnTo>
                      <a:pt x="8" y="24"/>
                    </a:lnTo>
                    <a:lnTo>
                      <a:pt x="8" y="36"/>
                    </a:lnTo>
                    <a:lnTo>
                      <a:pt x="8"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2" name="Freeform 515"/>
              <p:cNvSpPr>
                <a:spLocks/>
              </p:cNvSpPr>
              <p:nvPr/>
            </p:nvSpPr>
            <p:spPr bwMode="auto">
              <a:xfrm>
                <a:off x="2169" y="1048"/>
                <a:ext cx="31" cy="270"/>
              </a:xfrm>
              <a:custGeom>
                <a:avLst/>
                <a:gdLst>
                  <a:gd name="T0" fmla="*/ 31 w 31"/>
                  <a:gd name="T1" fmla="*/ 12 h 270"/>
                  <a:gd name="T2" fmla="*/ 31 w 31"/>
                  <a:gd name="T3" fmla="*/ 76 h 270"/>
                  <a:gd name="T4" fmla="*/ 29 w 31"/>
                  <a:gd name="T5" fmla="*/ 139 h 270"/>
                  <a:gd name="T6" fmla="*/ 27 w 31"/>
                  <a:gd name="T7" fmla="*/ 204 h 270"/>
                  <a:gd name="T8" fmla="*/ 25 w 31"/>
                  <a:gd name="T9" fmla="*/ 269 h 270"/>
                  <a:gd name="T10" fmla="*/ 21 w 31"/>
                  <a:gd name="T11" fmla="*/ 269 h 270"/>
                  <a:gd name="T12" fmla="*/ 14 w 31"/>
                  <a:gd name="T13" fmla="*/ 269 h 270"/>
                  <a:gd name="T14" fmla="*/ 8 w 31"/>
                  <a:gd name="T15" fmla="*/ 270 h 270"/>
                  <a:gd name="T16" fmla="*/ 0 w 31"/>
                  <a:gd name="T17" fmla="*/ 270 h 270"/>
                  <a:gd name="T18" fmla="*/ 2 w 31"/>
                  <a:gd name="T19" fmla="*/ 132 h 270"/>
                  <a:gd name="T20" fmla="*/ 4 w 31"/>
                  <a:gd name="T21" fmla="*/ 58 h 270"/>
                  <a:gd name="T22" fmla="*/ 6 w 31"/>
                  <a:gd name="T23" fmla="*/ 22 h 270"/>
                  <a:gd name="T24" fmla="*/ 8 w 31"/>
                  <a:gd name="T25" fmla="*/ 0 h 270"/>
                  <a:gd name="T26" fmla="*/ 14 w 31"/>
                  <a:gd name="T27" fmla="*/ 0 h 270"/>
                  <a:gd name="T28" fmla="*/ 21 w 31"/>
                  <a:gd name="T29" fmla="*/ 0 h 270"/>
                  <a:gd name="T30" fmla="*/ 25 w 31"/>
                  <a:gd name="T31" fmla="*/ 1 h 270"/>
                  <a:gd name="T32" fmla="*/ 31 w 31"/>
                  <a:gd name="T33" fmla="*/ 1 h 270"/>
                  <a:gd name="T34" fmla="*/ 31 w 31"/>
                  <a:gd name="T35" fmla="*/ 4 h 270"/>
                  <a:gd name="T36" fmla="*/ 31 w 31"/>
                  <a:gd name="T37" fmla="*/ 7 h 270"/>
                  <a:gd name="T38" fmla="*/ 31 w 31"/>
                  <a:gd name="T39" fmla="*/ 10 h 270"/>
                  <a:gd name="T40" fmla="*/ 31 w 31"/>
                  <a:gd name="T41" fmla="*/ 12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70"/>
                  <a:gd name="T65" fmla="*/ 31 w 31"/>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70">
                    <a:moveTo>
                      <a:pt x="31" y="12"/>
                    </a:moveTo>
                    <a:lnTo>
                      <a:pt x="31" y="76"/>
                    </a:lnTo>
                    <a:lnTo>
                      <a:pt x="29" y="139"/>
                    </a:lnTo>
                    <a:lnTo>
                      <a:pt x="27" y="204"/>
                    </a:lnTo>
                    <a:lnTo>
                      <a:pt x="25" y="269"/>
                    </a:lnTo>
                    <a:lnTo>
                      <a:pt x="21" y="269"/>
                    </a:lnTo>
                    <a:lnTo>
                      <a:pt x="14" y="269"/>
                    </a:lnTo>
                    <a:lnTo>
                      <a:pt x="8" y="270"/>
                    </a:lnTo>
                    <a:lnTo>
                      <a:pt x="0" y="270"/>
                    </a:lnTo>
                    <a:lnTo>
                      <a:pt x="2" y="132"/>
                    </a:lnTo>
                    <a:lnTo>
                      <a:pt x="4" y="58"/>
                    </a:lnTo>
                    <a:lnTo>
                      <a:pt x="6" y="22"/>
                    </a:lnTo>
                    <a:lnTo>
                      <a:pt x="8" y="0"/>
                    </a:lnTo>
                    <a:lnTo>
                      <a:pt x="14" y="0"/>
                    </a:lnTo>
                    <a:lnTo>
                      <a:pt x="21" y="0"/>
                    </a:lnTo>
                    <a:lnTo>
                      <a:pt x="25" y="1"/>
                    </a:lnTo>
                    <a:lnTo>
                      <a:pt x="31" y="1"/>
                    </a:lnTo>
                    <a:lnTo>
                      <a:pt x="31" y="4"/>
                    </a:lnTo>
                    <a:lnTo>
                      <a:pt x="31" y="7"/>
                    </a:lnTo>
                    <a:lnTo>
                      <a:pt x="31" y="10"/>
                    </a:lnTo>
                    <a:lnTo>
                      <a:pt x="31" y="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3" name="Freeform 516"/>
              <p:cNvSpPr>
                <a:spLocks/>
              </p:cNvSpPr>
              <p:nvPr/>
            </p:nvSpPr>
            <p:spPr bwMode="auto">
              <a:xfrm>
                <a:off x="2148" y="1049"/>
                <a:ext cx="17" cy="265"/>
              </a:xfrm>
              <a:custGeom>
                <a:avLst/>
                <a:gdLst>
                  <a:gd name="T0" fmla="*/ 17 w 17"/>
                  <a:gd name="T1" fmla="*/ 77 h 265"/>
                  <a:gd name="T2" fmla="*/ 17 w 17"/>
                  <a:gd name="T3" fmla="*/ 124 h 265"/>
                  <a:gd name="T4" fmla="*/ 17 w 17"/>
                  <a:gd name="T5" fmla="*/ 171 h 265"/>
                  <a:gd name="T6" fmla="*/ 17 w 17"/>
                  <a:gd name="T7" fmla="*/ 218 h 265"/>
                  <a:gd name="T8" fmla="*/ 17 w 17"/>
                  <a:gd name="T9" fmla="*/ 265 h 265"/>
                  <a:gd name="T10" fmla="*/ 10 w 17"/>
                  <a:gd name="T11" fmla="*/ 265 h 265"/>
                  <a:gd name="T12" fmla="*/ 6 w 17"/>
                  <a:gd name="T13" fmla="*/ 265 h 265"/>
                  <a:gd name="T14" fmla="*/ 4 w 17"/>
                  <a:gd name="T15" fmla="*/ 265 h 265"/>
                  <a:gd name="T16" fmla="*/ 0 w 17"/>
                  <a:gd name="T17" fmla="*/ 265 h 265"/>
                  <a:gd name="T18" fmla="*/ 2 w 17"/>
                  <a:gd name="T19" fmla="*/ 201 h 265"/>
                  <a:gd name="T20" fmla="*/ 2 w 17"/>
                  <a:gd name="T21" fmla="*/ 139 h 265"/>
                  <a:gd name="T22" fmla="*/ 2 w 17"/>
                  <a:gd name="T23" fmla="*/ 76 h 265"/>
                  <a:gd name="T24" fmla="*/ 4 w 17"/>
                  <a:gd name="T25" fmla="*/ 13 h 265"/>
                  <a:gd name="T26" fmla="*/ 6 w 17"/>
                  <a:gd name="T27" fmla="*/ 10 h 265"/>
                  <a:gd name="T28" fmla="*/ 6 w 17"/>
                  <a:gd name="T29" fmla="*/ 7 h 265"/>
                  <a:gd name="T30" fmla="*/ 6 w 17"/>
                  <a:gd name="T31" fmla="*/ 4 h 265"/>
                  <a:gd name="T32" fmla="*/ 8 w 17"/>
                  <a:gd name="T33" fmla="*/ 0 h 265"/>
                  <a:gd name="T34" fmla="*/ 10 w 17"/>
                  <a:gd name="T35" fmla="*/ 2 h 265"/>
                  <a:gd name="T36" fmla="*/ 13 w 17"/>
                  <a:gd name="T37" fmla="*/ 3 h 265"/>
                  <a:gd name="T38" fmla="*/ 15 w 17"/>
                  <a:gd name="T39" fmla="*/ 3 h 265"/>
                  <a:gd name="T40" fmla="*/ 17 w 17"/>
                  <a:gd name="T41" fmla="*/ 3 h 265"/>
                  <a:gd name="T42" fmla="*/ 17 w 17"/>
                  <a:gd name="T43" fmla="*/ 21 h 265"/>
                  <a:gd name="T44" fmla="*/ 17 w 17"/>
                  <a:gd name="T45" fmla="*/ 40 h 265"/>
                  <a:gd name="T46" fmla="*/ 17 w 17"/>
                  <a:gd name="T47" fmla="*/ 58 h 265"/>
                  <a:gd name="T48" fmla="*/ 17 w 17"/>
                  <a:gd name="T49" fmla="*/ 77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65"/>
                  <a:gd name="T77" fmla="*/ 17 w 17"/>
                  <a:gd name="T78" fmla="*/ 265 h 2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65">
                    <a:moveTo>
                      <a:pt x="17" y="77"/>
                    </a:moveTo>
                    <a:lnTo>
                      <a:pt x="17" y="124"/>
                    </a:lnTo>
                    <a:lnTo>
                      <a:pt x="17" y="171"/>
                    </a:lnTo>
                    <a:lnTo>
                      <a:pt x="17" y="218"/>
                    </a:lnTo>
                    <a:lnTo>
                      <a:pt x="17" y="265"/>
                    </a:lnTo>
                    <a:lnTo>
                      <a:pt x="10" y="265"/>
                    </a:lnTo>
                    <a:lnTo>
                      <a:pt x="6" y="265"/>
                    </a:lnTo>
                    <a:lnTo>
                      <a:pt x="4" y="265"/>
                    </a:lnTo>
                    <a:lnTo>
                      <a:pt x="0" y="265"/>
                    </a:lnTo>
                    <a:lnTo>
                      <a:pt x="2" y="201"/>
                    </a:lnTo>
                    <a:lnTo>
                      <a:pt x="2" y="139"/>
                    </a:lnTo>
                    <a:lnTo>
                      <a:pt x="2" y="76"/>
                    </a:lnTo>
                    <a:lnTo>
                      <a:pt x="4" y="13"/>
                    </a:lnTo>
                    <a:lnTo>
                      <a:pt x="6" y="10"/>
                    </a:lnTo>
                    <a:lnTo>
                      <a:pt x="6" y="7"/>
                    </a:lnTo>
                    <a:lnTo>
                      <a:pt x="6" y="4"/>
                    </a:lnTo>
                    <a:lnTo>
                      <a:pt x="8" y="0"/>
                    </a:lnTo>
                    <a:lnTo>
                      <a:pt x="10" y="2"/>
                    </a:lnTo>
                    <a:lnTo>
                      <a:pt x="13" y="3"/>
                    </a:lnTo>
                    <a:lnTo>
                      <a:pt x="15" y="3"/>
                    </a:lnTo>
                    <a:lnTo>
                      <a:pt x="17" y="3"/>
                    </a:lnTo>
                    <a:lnTo>
                      <a:pt x="17" y="21"/>
                    </a:lnTo>
                    <a:lnTo>
                      <a:pt x="17" y="40"/>
                    </a:lnTo>
                    <a:lnTo>
                      <a:pt x="17" y="58"/>
                    </a:lnTo>
                    <a:lnTo>
                      <a:pt x="17" y="77"/>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4" name="Freeform 517"/>
              <p:cNvSpPr>
                <a:spLocks/>
              </p:cNvSpPr>
              <p:nvPr/>
            </p:nvSpPr>
            <p:spPr bwMode="auto">
              <a:xfrm>
                <a:off x="2129" y="1049"/>
                <a:ext cx="19" cy="265"/>
              </a:xfrm>
              <a:custGeom>
                <a:avLst/>
                <a:gdLst>
                  <a:gd name="T0" fmla="*/ 19 w 19"/>
                  <a:gd name="T1" fmla="*/ 46 h 265"/>
                  <a:gd name="T2" fmla="*/ 17 w 19"/>
                  <a:gd name="T3" fmla="*/ 101 h 265"/>
                  <a:gd name="T4" fmla="*/ 15 w 19"/>
                  <a:gd name="T5" fmla="*/ 156 h 265"/>
                  <a:gd name="T6" fmla="*/ 15 w 19"/>
                  <a:gd name="T7" fmla="*/ 211 h 265"/>
                  <a:gd name="T8" fmla="*/ 13 w 19"/>
                  <a:gd name="T9" fmla="*/ 265 h 265"/>
                  <a:gd name="T10" fmla="*/ 11 w 19"/>
                  <a:gd name="T11" fmla="*/ 265 h 265"/>
                  <a:gd name="T12" fmla="*/ 7 w 19"/>
                  <a:gd name="T13" fmla="*/ 265 h 265"/>
                  <a:gd name="T14" fmla="*/ 5 w 19"/>
                  <a:gd name="T15" fmla="*/ 265 h 265"/>
                  <a:gd name="T16" fmla="*/ 0 w 19"/>
                  <a:gd name="T17" fmla="*/ 265 h 265"/>
                  <a:gd name="T18" fmla="*/ 0 w 19"/>
                  <a:gd name="T19" fmla="*/ 182 h 265"/>
                  <a:gd name="T20" fmla="*/ 0 w 19"/>
                  <a:gd name="T21" fmla="*/ 126 h 265"/>
                  <a:gd name="T22" fmla="*/ 2 w 19"/>
                  <a:gd name="T23" fmla="*/ 75 h 265"/>
                  <a:gd name="T24" fmla="*/ 7 w 19"/>
                  <a:gd name="T25" fmla="*/ 0 h 265"/>
                  <a:gd name="T26" fmla="*/ 11 w 19"/>
                  <a:gd name="T27" fmla="*/ 2 h 265"/>
                  <a:gd name="T28" fmla="*/ 13 w 19"/>
                  <a:gd name="T29" fmla="*/ 3 h 265"/>
                  <a:gd name="T30" fmla="*/ 13 w 19"/>
                  <a:gd name="T31" fmla="*/ 4 h 265"/>
                  <a:gd name="T32" fmla="*/ 15 w 19"/>
                  <a:gd name="T33" fmla="*/ 6 h 265"/>
                  <a:gd name="T34" fmla="*/ 17 w 19"/>
                  <a:gd name="T35" fmla="*/ 15 h 265"/>
                  <a:gd name="T36" fmla="*/ 19 w 19"/>
                  <a:gd name="T37" fmla="*/ 25 h 265"/>
                  <a:gd name="T38" fmla="*/ 19 w 19"/>
                  <a:gd name="T39" fmla="*/ 36 h 265"/>
                  <a:gd name="T40" fmla="*/ 19 w 19"/>
                  <a:gd name="T41" fmla="*/ 46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65"/>
                  <a:gd name="T65" fmla="*/ 19 w 19"/>
                  <a:gd name="T66" fmla="*/ 265 h 2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65">
                    <a:moveTo>
                      <a:pt x="19" y="46"/>
                    </a:moveTo>
                    <a:lnTo>
                      <a:pt x="17" y="101"/>
                    </a:lnTo>
                    <a:lnTo>
                      <a:pt x="15" y="156"/>
                    </a:lnTo>
                    <a:lnTo>
                      <a:pt x="15" y="211"/>
                    </a:lnTo>
                    <a:lnTo>
                      <a:pt x="13" y="265"/>
                    </a:lnTo>
                    <a:lnTo>
                      <a:pt x="11" y="265"/>
                    </a:lnTo>
                    <a:lnTo>
                      <a:pt x="7" y="265"/>
                    </a:lnTo>
                    <a:lnTo>
                      <a:pt x="5" y="265"/>
                    </a:lnTo>
                    <a:lnTo>
                      <a:pt x="0" y="265"/>
                    </a:lnTo>
                    <a:lnTo>
                      <a:pt x="0" y="182"/>
                    </a:lnTo>
                    <a:lnTo>
                      <a:pt x="0" y="126"/>
                    </a:lnTo>
                    <a:lnTo>
                      <a:pt x="2" y="75"/>
                    </a:lnTo>
                    <a:lnTo>
                      <a:pt x="7" y="0"/>
                    </a:lnTo>
                    <a:lnTo>
                      <a:pt x="11" y="2"/>
                    </a:lnTo>
                    <a:lnTo>
                      <a:pt x="13" y="3"/>
                    </a:lnTo>
                    <a:lnTo>
                      <a:pt x="13" y="4"/>
                    </a:lnTo>
                    <a:lnTo>
                      <a:pt x="15" y="6"/>
                    </a:lnTo>
                    <a:lnTo>
                      <a:pt x="17" y="15"/>
                    </a:lnTo>
                    <a:lnTo>
                      <a:pt x="19" y="25"/>
                    </a:lnTo>
                    <a:lnTo>
                      <a:pt x="19" y="36"/>
                    </a:lnTo>
                    <a:lnTo>
                      <a:pt x="19" y="46"/>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5" name="Freeform 518"/>
              <p:cNvSpPr>
                <a:spLocks/>
              </p:cNvSpPr>
              <p:nvPr/>
            </p:nvSpPr>
            <p:spPr bwMode="auto">
              <a:xfrm>
                <a:off x="2104" y="1048"/>
                <a:ext cx="23" cy="270"/>
              </a:xfrm>
              <a:custGeom>
                <a:avLst/>
                <a:gdLst>
                  <a:gd name="T0" fmla="*/ 23 w 23"/>
                  <a:gd name="T1" fmla="*/ 65 h 270"/>
                  <a:gd name="T2" fmla="*/ 21 w 23"/>
                  <a:gd name="T3" fmla="*/ 116 h 270"/>
                  <a:gd name="T4" fmla="*/ 21 w 23"/>
                  <a:gd name="T5" fmla="*/ 165 h 270"/>
                  <a:gd name="T6" fmla="*/ 21 w 23"/>
                  <a:gd name="T7" fmla="*/ 215 h 270"/>
                  <a:gd name="T8" fmla="*/ 19 w 23"/>
                  <a:gd name="T9" fmla="*/ 266 h 270"/>
                  <a:gd name="T10" fmla="*/ 15 w 23"/>
                  <a:gd name="T11" fmla="*/ 267 h 270"/>
                  <a:gd name="T12" fmla="*/ 11 w 23"/>
                  <a:gd name="T13" fmla="*/ 269 h 270"/>
                  <a:gd name="T14" fmla="*/ 7 w 23"/>
                  <a:gd name="T15" fmla="*/ 269 h 270"/>
                  <a:gd name="T16" fmla="*/ 3 w 23"/>
                  <a:gd name="T17" fmla="*/ 270 h 270"/>
                  <a:gd name="T18" fmla="*/ 0 w 23"/>
                  <a:gd name="T19" fmla="*/ 247 h 270"/>
                  <a:gd name="T20" fmla="*/ 3 w 23"/>
                  <a:gd name="T21" fmla="*/ 211 h 270"/>
                  <a:gd name="T22" fmla="*/ 3 w 23"/>
                  <a:gd name="T23" fmla="*/ 138 h 270"/>
                  <a:gd name="T24" fmla="*/ 7 w 23"/>
                  <a:gd name="T25" fmla="*/ 0 h 270"/>
                  <a:gd name="T26" fmla="*/ 11 w 23"/>
                  <a:gd name="T27" fmla="*/ 0 h 270"/>
                  <a:gd name="T28" fmla="*/ 15 w 23"/>
                  <a:gd name="T29" fmla="*/ 0 h 270"/>
                  <a:gd name="T30" fmla="*/ 19 w 23"/>
                  <a:gd name="T31" fmla="*/ 1 h 270"/>
                  <a:gd name="T32" fmla="*/ 23 w 23"/>
                  <a:gd name="T33" fmla="*/ 1 h 270"/>
                  <a:gd name="T34" fmla="*/ 23 w 23"/>
                  <a:gd name="T35" fmla="*/ 16 h 270"/>
                  <a:gd name="T36" fmla="*/ 23 w 23"/>
                  <a:gd name="T37" fmla="*/ 33 h 270"/>
                  <a:gd name="T38" fmla="*/ 23 w 23"/>
                  <a:gd name="T39" fmla="*/ 48 h 270"/>
                  <a:gd name="T40" fmla="*/ 23 w 23"/>
                  <a:gd name="T41" fmla="*/ 65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0"/>
                  <a:gd name="T65" fmla="*/ 23 w 23"/>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0">
                    <a:moveTo>
                      <a:pt x="23" y="65"/>
                    </a:moveTo>
                    <a:lnTo>
                      <a:pt x="21" y="116"/>
                    </a:lnTo>
                    <a:lnTo>
                      <a:pt x="21" y="165"/>
                    </a:lnTo>
                    <a:lnTo>
                      <a:pt x="21" y="215"/>
                    </a:lnTo>
                    <a:lnTo>
                      <a:pt x="19" y="266"/>
                    </a:lnTo>
                    <a:lnTo>
                      <a:pt x="15" y="267"/>
                    </a:lnTo>
                    <a:lnTo>
                      <a:pt x="11" y="269"/>
                    </a:lnTo>
                    <a:lnTo>
                      <a:pt x="7" y="269"/>
                    </a:lnTo>
                    <a:lnTo>
                      <a:pt x="3" y="270"/>
                    </a:lnTo>
                    <a:lnTo>
                      <a:pt x="0" y="247"/>
                    </a:lnTo>
                    <a:lnTo>
                      <a:pt x="3" y="211"/>
                    </a:lnTo>
                    <a:lnTo>
                      <a:pt x="3" y="138"/>
                    </a:lnTo>
                    <a:lnTo>
                      <a:pt x="7" y="0"/>
                    </a:lnTo>
                    <a:lnTo>
                      <a:pt x="11" y="0"/>
                    </a:lnTo>
                    <a:lnTo>
                      <a:pt x="15" y="0"/>
                    </a:lnTo>
                    <a:lnTo>
                      <a:pt x="19" y="1"/>
                    </a:lnTo>
                    <a:lnTo>
                      <a:pt x="23" y="1"/>
                    </a:lnTo>
                    <a:lnTo>
                      <a:pt x="23" y="16"/>
                    </a:lnTo>
                    <a:lnTo>
                      <a:pt x="23" y="33"/>
                    </a:lnTo>
                    <a:lnTo>
                      <a:pt x="23" y="48"/>
                    </a:lnTo>
                    <a:lnTo>
                      <a:pt x="23" y="65"/>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6" name="Freeform 519"/>
              <p:cNvSpPr>
                <a:spLocks/>
              </p:cNvSpPr>
              <p:nvPr/>
            </p:nvSpPr>
            <p:spPr bwMode="auto">
              <a:xfrm>
                <a:off x="2077" y="1049"/>
                <a:ext cx="25" cy="272"/>
              </a:xfrm>
              <a:custGeom>
                <a:avLst/>
                <a:gdLst>
                  <a:gd name="T0" fmla="*/ 25 w 25"/>
                  <a:gd name="T1" fmla="*/ 14 h 272"/>
                  <a:gd name="T2" fmla="*/ 23 w 25"/>
                  <a:gd name="T3" fmla="*/ 77 h 272"/>
                  <a:gd name="T4" fmla="*/ 23 w 25"/>
                  <a:gd name="T5" fmla="*/ 141 h 272"/>
                  <a:gd name="T6" fmla="*/ 23 w 25"/>
                  <a:gd name="T7" fmla="*/ 204 h 272"/>
                  <a:gd name="T8" fmla="*/ 21 w 25"/>
                  <a:gd name="T9" fmla="*/ 269 h 272"/>
                  <a:gd name="T10" fmla="*/ 15 w 25"/>
                  <a:gd name="T11" fmla="*/ 270 h 272"/>
                  <a:gd name="T12" fmla="*/ 11 w 25"/>
                  <a:gd name="T13" fmla="*/ 270 h 272"/>
                  <a:gd name="T14" fmla="*/ 7 w 25"/>
                  <a:gd name="T15" fmla="*/ 270 h 272"/>
                  <a:gd name="T16" fmla="*/ 0 w 25"/>
                  <a:gd name="T17" fmla="*/ 272 h 272"/>
                  <a:gd name="T18" fmla="*/ 3 w 25"/>
                  <a:gd name="T19" fmla="*/ 206 h 272"/>
                  <a:gd name="T20" fmla="*/ 5 w 25"/>
                  <a:gd name="T21" fmla="*/ 138 h 272"/>
                  <a:gd name="T22" fmla="*/ 7 w 25"/>
                  <a:gd name="T23" fmla="*/ 72 h 272"/>
                  <a:gd name="T24" fmla="*/ 9 w 25"/>
                  <a:gd name="T25" fmla="*/ 6 h 272"/>
                  <a:gd name="T26" fmla="*/ 11 w 25"/>
                  <a:gd name="T27" fmla="*/ 4 h 272"/>
                  <a:gd name="T28" fmla="*/ 11 w 25"/>
                  <a:gd name="T29" fmla="*/ 3 h 272"/>
                  <a:gd name="T30" fmla="*/ 11 w 25"/>
                  <a:gd name="T31" fmla="*/ 2 h 272"/>
                  <a:gd name="T32" fmla="*/ 13 w 25"/>
                  <a:gd name="T33" fmla="*/ 0 h 272"/>
                  <a:gd name="T34" fmla="*/ 15 w 25"/>
                  <a:gd name="T35" fmla="*/ 0 h 272"/>
                  <a:gd name="T36" fmla="*/ 19 w 25"/>
                  <a:gd name="T37" fmla="*/ 0 h 272"/>
                  <a:gd name="T38" fmla="*/ 21 w 25"/>
                  <a:gd name="T39" fmla="*/ 0 h 272"/>
                  <a:gd name="T40" fmla="*/ 23 w 25"/>
                  <a:gd name="T41" fmla="*/ 0 h 272"/>
                  <a:gd name="T42" fmla="*/ 23 w 25"/>
                  <a:gd name="T43" fmla="*/ 3 h 272"/>
                  <a:gd name="T44" fmla="*/ 25 w 25"/>
                  <a:gd name="T45" fmla="*/ 7 h 272"/>
                  <a:gd name="T46" fmla="*/ 25 w 25"/>
                  <a:gd name="T47" fmla="*/ 10 h 272"/>
                  <a:gd name="T48" fmla="*/ 25 w 25"/>
                  <a:gd name="T49" fmla="*/ 14 h 2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2"/>
                  <a:gd name="T77" fmla="*/ 25 w 25"/>
                  <a:gd name="T78" fmla="*/ 272 h 2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2">
                    <a:moveTo>
                      <a:pt x="25" y="14"/>
                    </a:moveTo>
                    <a:lnTo>
                      <a:pt x="23" y="77"/>
                    </a:lnTo>
                    <a:lnTo>
                      <a:pt x="23" y="141"/>
                    </a:lnTo>
                    <a:lnTo>
                      <a:pt x="23" y="204"/>
                    </a:lnTo>
                    <a:lnTo>
                      <a:pt x="21" y="269"/>
                    </a:lnTo>
                    <a:lnTo>
                      <a:pt x="15" y="270"/>
                    </a:lnTo>
                    <a:lnTo>
                      <a:pt x="11" y="270"/>
                    </a:lnTo>
                    <a:lnTo>
                      <a:pt x="7" y="270"/>
                    </a:lnTo>
                    <a:lnTo>
                      <a:pt x="0" y="272"/>
                    </a:lnTo>
                    <a:lnTo>
                      <a:pt x="3" y="206"/>
                    </a:lnTo>
                    <a:lnTo>
                      <a:pt x="5" y="138"/>
                    </a:lnTo>
                    <a:lnTo>
                      <a:pt x="7" y="72"/>
                    </a:lnTo>
                    <a:lnTo>
                      <a:pt x="9" y="6"/>
                    </a:lnTo>
                    <a:lnTo>
                      <a:pt x="11" y="4"/>
                    </a:lnTo>
                    <a:lnTo>
                      <a:pt x="11" y="3"/>
                    </a:lnTo>
                    <a:lnTo>
                      <a:pt x="11" y="2"/>
                    </a:lnTo>
                    <a:lnTo>
                      <a:pt x="13" y="0"/>
                    </a:lnTo>
                    <a:lnTo>
                      <a:pt x="15" y="0"/>
                    </a:lnTo>
                    <a:lnTo>
                      <a:pt x="19" y="0"/>
                    </a:lnTo>
                    <a:lnTo>
                      <a:pt x="21" y="0"/>
                    </a:lnTo>
                    <a:lnTo>
                      <a:pt x="23" y="0"/>
                    </a:lnTo>
                    <a:lnTo>
                      <a:pt x="23" y="3"/>
                    </a:lnTo>
                    <a:lnTo>
                      <a:pt x="25" y="7"/>
                    </a:lnTo>
                    <a:lnTo>
                      <a:pt x="25" y="10"/>
                    </a:lnTo>
                    <a:lnTo>
                      <a:pt x="25" y="14"/>
                    </a:lnTo>
                    <a:close/>
                  </a:path>
                </a:pathLst>
              </a:custGeom>
              <a:solidFill>
                <a:srgbClr val="CC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7" name="Freeform 520"/>
              <p:cNvSpPr>
                <a:spLocks/>
              </p:cNvSpPr>
              <p:nvPr/>
            </p:nvSpPr>
            <p:spPr bwMode="auto">
              <a:xfrm>
                <a:off x="2055" y="1047"/>
                <a:ext cx="25" cy="271"/>
              </a:xfrm>
              <a:custGeom>
                <a:avLst/>
                <a:gdLst>
                  <a:gd name="T0" fmla="*/ 25 w 25"/>
                  <a:gd name="T1" fmla="*/ 38 h 271"/>
                  <a:gd name="T2" fmla="*/ 22 w 25"/>
                  <a:gd name="T3" fmla="*/ 96 h 271"/>
                  <a:gd name="T4" fmla="*/ 20 w 25"/>
                  <a:gd name="T5" fmla="*/ 154 h 271"/>
                  <a:gd name="T6" fmla="*/ 16 w 25"/>
                  <a:gd name="T7" fmla="*/ 212 h 271"/>
                  <a:gd name="T8" fmla="*/ 14 w 25"/>
                  <a:gd name="T9" fmla="*/ 271 h 271"/>
                  <a:gd name="T10" fmla="*/ 12 w 25"/>
                  <a:gd name="T11" fmla="*/ 271 h 271"/>
                  <a:gd name="T12" fmla="*/ 8 w 25"/>
                  <a:gd name="T13" fmla="*/ 270 h 271"/>
                  <a:gd name="T14" fmla="*/ 6 w 25"/>
                  <a:gd name="T15" fmla="*/ 270 h 271"/>
                  <a:gd name="T16" fmla="*/ 2 w 25"/>
                  <a:gd name="T17" fmla="*/ 270 h 271"/>
                  <a:gd name="T18" fmla="*/ 0 w 25"/>
                  <a:gd name="T19" fmla="*/ 152 h 271"/>
                  <a:gd name="T20" fmla="*/ 0 w 25"/>
                  <a:gd name="T21" fmla="*/ 85 h 271"/>
                  <a:gd name="T22" fmla="*/ 0 w 25"/>
                  <a:gd name="T23" fmla="*/ 44 h 271"/>
                  <a:gd name="T24" fmla="*/ 2 w 25"/>
                  <a:gd name="T25" fmla="*/ 2 h 271"/>
                  <a:gd name="T26" fmla="*/ 6 w 25"/>
                  <a:gd name="T27" fmla="*/ 1 h 271"/>
                  <a:gd name="T28" fmla="*/ 10 w 25"/>
                  <a:gd name="T29" fmla="*/ 0 h 271"/>
                  <a:gd name="T30" fmla="*/ 16 w 25"/>
                  <a:gd name="T31" fmla="*/ 0 h 271"/>
                  <a:gd name="T32" fmla="*/ 25 w 25"/>
                  <a:gd name="T33" fmla="*/ 1 h 271"/>
                  <a:gd name="T34" fmla="*/ 25 w 25"/>
                  <a:gd name="T35" fmla="*/ 11 h 271"/>
                  <a:gd name="T36" fmla="*/ 25 w 25"/>
                  <a:gd name="T37" fmla="*/ 19 h 271"/>
                  <a:gd name="T38" fmla="*/ 25 w 25"/>
                  <a:gd name="T39" fmla="*/ 28 h 271"/>
                  <a:gd name="T40" fmla="*/ 25 w 25"/>
                  <a:gd name="T41" fmla="*/ 38 h 2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71"/>
                  <a:gd name="T65" fmla="*/ 25 w 25"/>
                  <a:gd name="T66" fmla="*/ 271 h 2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71">
                    <a:moveTo>
                      <a:pt x="25" y="38"/>
                    </a:moveTo>
                    <a:lnTo>
                      <a:pt x="22" y="96"/>
                    </a:lnTo>
                    <a:lnTo>
                      <a:pt x="20" y="154"/>
                    </a:lnTo>
                    <a:lnTo>
                      <a:pt x="16" y="212"/>
                    </a:lnTo>
                    <a:lnTo>
                      <a:pt x="14" y="271"/>
                    </a:lnTo>
                    <a:lnTo>
                      <a:pt x="12" y="271"/>
                    </a:lnTo>
                    <a:lnTo>
                      <a:pt x="8" y="270"/>
                    </a:lnTo>
                    <a:lnTo>
                      <a:pt x="6" y="270"/>
                    </a:lnTo>
                    <a:lnTo>
                      <a:pt x="2" y="270"/>
                    </a:lnTo>
                    <a:lnTo>
                      <a:pt x="0" y="152"/>
                    </a:lnTo>
                    <a:lnTo>
                      <a:pt x="0" y="85"/>
                    </a:lnTo>
                    <a:lnTo>
                      <a:pt x="0" y="44"/>
                    </a:lnTo>
                    <a:lnTo>
                      <a:pt x="2" y="2"/>
                    </a:lnTo>
                    <a:lnTo>
                      <a:pt x="6" y="1"/>
                    </a:lnTo>
                    <a:lnTo>
                      <a:pt x="10" y="0"/>
                    </a:lnTo>
                    <a:lnTo>
                      <a:pt x="16" y="0"/>
                    </a:lnTo>
                    <a:lnTo>
                      <a:pt x="25" y="1"/>
                    </a:lnTo>
                    <a:lnTo>
                      <a:pt x="25" y="11"/>
                    </a:lnTo>
                    <a:lnTo>
                      <a:pt x="25" y="19"/>
                    </a:lnTo>
                    <a:lnTo>
                      <a:pt x="25" y="28"/>
                    </a:lnTo>
                    <a:lnTo>
                      <a:pt x="25" y="38"/>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8" name="Freeform 521"/>
              <p:cNvSpPr>
                <a:spLocks/>
              </p:cNvSpPr>
              <p:nvPr/>
            </p:nvSpPr>
            <p:spPr bwMode="auto">
              <a:xfrm>
                <a:off x="2026" y="1164"/>
                <a:ext cx="18" cy="154"/>
              </a:xfrm>
              <a:custGeom>
                <a:avLst/>
                <a:gdLst>
                  <a:gd name="T0" fmla="*/ 18 w 18"/>
                  <a:gd name="T1" fmla="*/ 58 h 154"/>
                  <a:gd name="T2" fmla="*/ 16 w 18"/>
                  <a:gd name="T3" fmla="*/ 82 h 154"/>
                  <a:gd name="T4" fmla="*/ 16 w 18"/>
                  <a:gd name="T5" fmla="*/ 106 h 154"/>
                  <a:gd name="T6" fmla="*/ 16 w 18"/>
                  <a:gd name="T7" fmla="*/ 131 h 154"/>
                  <a:gd name="T8" fmla="*/ 16 w 18"/>
                  <a:gd name="T9" fmla="*/ 154 h 154"/>
                  <a:gd name="T10" fmla="*/ 12 w 18"/>
                  <a:gd name="T11" fmla="*/ 154 h 154"/>
                  <a:gd name="T12" fmla="*/ 10 w 18"/>
                  <a:gd name="T13" fmla="*/ 154 h 154"/>
                  <a:gd name="T14" fmla="*/ 6 w 18"/>
                  <a:gd name="T15" fmla="*/ 154 h 154"/>
                  <a:gd name="T16" fmla="*/ 2 w 18"/>
                  <a:gd name="T17" fmla="*/ 154 h 154"/>
                  <a:gd name="T18" fmla="*/ 2 w 18"/>
                  <a:gd name="T19" fmla="*/ 120 h 154"/>
                  <a:gd name="T20" fmla="*/ 2 w 18"/>
                  <a:gd name="T21" fmla="*/ 86 h 154"/>
                  <a:gd name="T22" fmla="*/ 2 w 18"/>
                  <a:gd name="T23" fmla="*/ 53 h 154"/>
                  <a:gd name="T24" fmla="*/ 0 w 18"/>
                  <a:gd name="T25" fmla="*/ 20 h 154"/>
                  <a:gd name="T26" fmla="*/ 2 w 18"/>
                  <a:gd name="T27" fmla="*/ 20 h 154"/>
                  <a:gd name="T28" fmla="*/ 2 w 18"/>
                  <a:gd name="T29" fmla="*/ 20 h 154"/>
                  <a:gd name="T30" fmla="*/ 4 w 18"/>
                  <a:gd name="T31" fmla="*/ 20 h 154"/>
                  <a:gd name="T32" fmla="*/ 4 w 18"/>
                  <a:gd name="T33" fmla="*/ 20 h 154"/>
                  <a:gd name="T34" fmla="*/ 4 w 18"/>
                  <a:gd name="T35" fmla="*/ 15 h 154"/>
                  <a:gd name="T36" fmla="*/ 4 w 18"/>
                  <a:gd name="T37" fmla="*/ 9 h 154"/>
                  <a:gd name="T38" fmla="*/ 4 w 18"/>
                  <a:gd name="T39" fmla="*/ 5 h 154"/>
                  <a:gd name="T40" fmla="*/ 4 w 18"/>
                  <a:gd name="T41" fmla="*/ 0 h 154"/>
                  <a:gd name="T42" fmla="*/ 8 w 18"/>
                  <a:gd name="T43" fmla="*/ 2 h 154"/>
                  <a:gd name="T44" fmla="*/ 12 w 18"/>
                  <a:gd name="T45" fmla="*/ 4 h 154"/>
                  <a:gd name="T46" fmla="*/ 14 w 18"/>
                  <a:gd name="T47" fmla="*/ 7 h 154"/>
                  <a:gd name="T48" fmla="*/ 16 w 18"/>
                  <a:gd name="T49" fmla="*/ 9 h 154"/>
                  <a:gd name="T50" fmla="*/ 16 w 18"/>
                  <a:gd name="T51" fmla="*/ 22 h 154"/>
                  <a:gd name="T52" fmla="*/ 16 w 18"/>
                  <a:gd name="T53" fmla="*/ 33 h 154"/>
                  <a:gd name="T54" fmla="*/ 16 w 18"/>
                  <a:gd name="T55" fmla="*/ 45 h 154"/>
                  <a:gd name="T56" fmla="*/ 18 w 18"/>
                  <a:gd name="T57" fmla="*/ 58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54"/>
                  <a:gd name="T89" fmla="*/ 18 w 18"/>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54">
                    <a:moveTo>
                      <a:pt x="18" y="58"/>
                    </a:moveTo>
                    <a:lnTo>
                      <a:pt x="16" y="82"/>
                    </a:lnTo>
                    <a:lnTo>
                      <a:pt x="16" y="106"/>
                    </a:lnTo>
                    <a:lnTo>
                      <a:pt x="16" y="131"/>
                    </a:lnTo>
                    <a:lnTo>
                      <a:pt x="16" y="154"/>
                    </a:lnTo>
                    <a:lnTo>
                      <a:pt x="12" y="154"/>
                    </a:lnTo>
                    <a:lnTo>
                      <a:pt x="10" y="154"/>
                    </a:lnTo>
                    <a:lnTo>
                      <a:pt x="6" y="154"/>
                    </a:lnTo>
                    <a:lnTo>
                      <a:pt x="2" y="154"/>
                    </a:lnTo>
                    <a:lnTo>
                      <a:pt x="2" y="120"/>
                    </a:lnTo>
                    <a:lnTo>
                      <a:pt x="2" y="86"/>
                    </a:lnTo>
                    <a:lnTo>
                      <a:pt x="2" y="53"/>
                    </a:lnTo>
                    <a:lnTo>
                      <a:pt x="0" y="20"/>
                    </a:lnTo>
                    <a:lnTo>
                      <a:pt x="2" y="20"/>
                    </a:lnTo>
                    <a:lnTo>
                      <a:pt x="4" y="20"/>
                    </a:lnTo>
                    <a:lnTo>
                      <a:pt x="4" y="15"/>
                    </a:lnTo>
                    <a:lnTo>
                      <a:pt x="4" y="9"/>
                    </a:lnTo>
                    <a:lnTo>
                      <a:pt x="4" y="5"/>
                    </a:lnTo>
                    <a:lnTo>
                      <a:pt x="4" y="0"/>
                    </a:lnTo>
                    <a:lnTo>
                      <a:pt x="8" y="2"/>
                    </a:lnTo>
                    <a:lnTo>
                      <a:pt x="12" y="4"/>
                    </a:lnTo>
                    <a:lnTo>
                      <a:pt x="14" y="7"/>
                    </a:lnTo>
                    <a:lnTo>
                      <a:pt x="16" y="9"/>
                    </a:lnTo>
                    <a:lnTo>
                      <a:pt x="16" y="22"/>
                    </a:lnTo>
                    <a:lnTo>
                      <a:pt x="16" y="33"/>
                    </a:lnTo>
                    <a:lnTo>
                      <a:pt x="16" y="45"/>
                    </a:lnTo>
                    <a:lnTo>
                      <a:pt x="18"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09" name="Freeform 522"/>
              <p:cNvSpPr>
                <a:spLocks/>
              </p:cNvSpPr>
              <p:nvPr/>
            </p:nvSpPr>
            <p:spPr bwMode="auto">
              <a:xfrm>
                <a:off x="1976" y="1118"/>
                <a:ext cx="47" cy="201"/>
              </a:xfrm>
              <a:custGeom>
                <a:avLst/>
                <a:gdLst>
                  <a:gd name="T0" fmla="*/ 47 w 47"/>
                  <a:gd name="T1" fmla="*/ 64 h 201"/>
                  <a:gd name="T2" fmla="*/ 45 w 47"/>
                  <a:gd name="T3" fmla="*/ 116 h 201"/>
                  <a:gd name="T4" fmla="*/ 45 w 47"/>
                  <a:gd name="T5" fmla="*/ 148 h 201"/>
                  <a:gd name="T6" fmla="*/ 45 w 47"/>
                  <a:gd name="T7" fmla="*/ 171 h 201"/>
                  <a:gd name="T8" fmla="*/ 47 w 47"/>
                  <a:gd name="T9" fmla="*/ 200 h 201"/>
                  <a:gd name="T10" fmla="*/ 35 w 47"/>
                  <a:gd name="T11" fmla="*/ 201 h 201"/>
                  <a:gd name="T12" fmla="*/ 23 w 47"/>
                  <a:gd name="T13" fmla="*/ 201 h 201"/>
                  <a:gd name="T14" fmla="*/ 10 w 47"/>
                  <a:gd name="T15" fmla="*/ 201 h 201"/>
                  <a:gd name="T16" fmla="*/ 0 w 47"/>
                  <a:gd name="T17" fmla="*/ 201 h 201"/>
                  <a:gd name="T18" fmla="*/ 2 w 47"/>
                  <a:gd name="T19" fmla="*/ 116 h 201"/>
                  <a:gd name="T20" fmla="*/ 2 w 47"/>
                  <a:gd name="T21" fmla="*/ 65 h 201"/>
                  <a:gd name="T22" fmla="*/ 2 w 47"/>
                  <a:gd name="T23" fmla="*/ 33 h 201"/>
                  <a:gd name="T24" fmla="*/ 4 w 47"/>
                  <a:gd name="T25" fmla="*/ 0 h 201"/>
                  <a:gd name="T26" fmla="*/ 10 w 47"/>
                  <a:gd name="T27" fmla="*/ 0 h 201"/>
                  <a:gd name="T28" fmla="*/ 14 w 47"/>
                  <a:gd name="T29" fmla="*/ 0 h 201"/>
                  <a:gd name="T30" fmla="*/ 14 w 47"/>
                  <a:gd name="T31" fmla="*/ 2 h 201"/>
                  <a:gd name="T32" fmla="*/ 16 w 47"/>
                  <a:gd name="T33" fmla="*/ 3 h 201"/>
                  <a:gd name="T34" fmla="*/ 18 w 47"/>
                  <a:gd name="T35" fmla="*/ 10 h 201"/>
                  <a:gd name="T36" fmla="*/ 20 w 47"/>
                  <a:gd name="T37" fmla="*/ 17 h 201"/>
                  <a:gd name="T38" fmla="*/ 23 w 47"/>
                  <a:gd name="T39" fmla="*/ 24 h 201"/>
                  <a:gd name="T40" fmla="*/ 25 w 47"/>
                  <a:gd name="T41" fmla="*/ 30 h 201"/>
                  <a:gd name="T42" fmla="*/ 25 w 47"/>
                  <a:gd name="T43" fmla="*/ 40 h 201"/>
                  <a:gd name="T44" fmla="*/ 27 w 47"/>
                  <a:gd name="T45" fmla="*/ 48 h 201"/>
                  <a:gd name="T46" fmla="*/ 27 w 47"/>
                  <a:gd name="T47" fmla="*/ 57 h 201"/>
                  <a:gd name="T48" fmla="*/ 27 w 47"/>
                  <a:gd name="T49" fmla="*/ 64 h 201"/>
                  <a:gd name="T50" fmla="*/ 27 w 47"/>
                  <a:gd name="T51" fmla="*/ 64 h 201"/>
                  <a:gd name="T52" fmla="*/ 29 w 47"/>
                  <a:gd name="T53" fmla="*/ 64 h 201"/>
                  <a:gd name="T54" fmla="*/ 29 w 47"/>
                  <a:gd name="T55" fmla="*/ 64 h 201"/>
                  <a:gd name="T56" fmla="*/ 31 w 47"/>
                  <a:gd name="T57" fmla="*/ 64 h 201"/>
                  <a:gd name="T58" fmla="*/ 31 w 47"/>
                  <a:gd name="T59" fmla="*/ 50 h 201"/>
                  <a:gd name="T60" fmla="*/ 31 w 47"/>
                  <a:gd name="T61" fmla="*/ 37 h 201"/>
                  <a:gd name="T62" fmla="*/ 31 w 47"/>
                  <a:gd name="T63" fmla="*/ 25 h 201"/>
                  <a:gd name="T64" fmla="*/ 31 w 47"/>
                  <a:gd name="T65" fmla="*/ 11 h 201"/>
                  <a:gd name="T66" fmla="*/ 33 w 47"/>
                  <a:gd name="T67" fmla="*/ 11 h 201"/>
                  <a:gd name="T68" fmla="*/ 37 w 47"/>
                  <a:gd name="T69" fmla="*/ 11 h 201"/>
                  <a:gd name="T70" fmla="*/ 39 w 47"/>
                  <a:gd name="T71" fmla="*/ 13 h 201"/>
                  <a:gd name="T72" fmla="*/ 41 w 47"/>
                  <a:gd name="T73" fmla="*/ 13 h 201"/>
                  <a:gd name="T74" fmla="*/ 43 w 47"/>
                  <a:gd name="T75" fmla="*/ 26 h 201"/>
                  <a:gd name="T76" fmla="*/ 43 w 47"/>
                  <a:gd name="T77" fmla="*/ 39 h 201"/>
                  <a:gd name="T78" fmla="*/ 45 w 47"/>
                  <a:gd name="T79" fmla="*/ 51 h 201"/>
                  <a:gd name="T80" fmla="*/ 47 w 47"/>
                  <a:gd name="T81" fmla="*/ 64 h 2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201"/>
                  <a:gd name="T125" fmla="*/ 47 w 47"/>
                  <a:gd name="T126" fmla="*/ 201 h 2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201">
                    <a:moveTo>
                      <a:pt x="47" y="64"/>
                    </a:moveTo>
                    <a:lnTo>
                      <a:pt x="45" y="116"/>
                    </a:lnTo>
                    <a:lnTo>
                      <a:pt x="45" y="148"/>
                    </a:lnTo>
                    <a:lnTo>
                      <a:pt x="45" y="171"/>
                    </a:lnTo>
                    <a:lnTo>
                      <a:pt x="47" y="200"/>
                    </a:lnTo>
                    <a:lnTo>
                      <a:pt x="35" y="201"/>
                    </a:lnTo>
                    <a:lnTo>
                      <a:pt x="23" y="201"/>
                    </a:lnTo>
                    <a:lnTo>
                      <a:pt x="10" y="201"/>
                    </a:lnTo>
                    <a:lnTo>
                      <a:pt x="0" y="201"/>
                    </a:lnTo>
                    <a:lnTo>
                      <a:pt x="2" y="116"/>
                    </a:lnTo>
                    <a:lnTo>
                      <a:pt x="2" y="65"/>
                    </a:lnTo>
                    <a:lnTo>
                      <a:pt x="2" y="33"/>
                    </a:lnTo>
                    <a:lnTo>
                      <a:pt x="4" y="0"/>
                    </a:lnTo>
                    <a:lnTo>
                      <a:pt x="10" y="0"/>
                    </a:lnTo>
                    <a:lnTo>
                      <a:pt x="14" y="0"/>
                    </a:lnTo>
                    <a:lnTo>
                      <a:pt x="14" y="2"/>
                    </a:lnTo>
                    <a:lnTo>
                      <a:pt x="16" y="3"/>
                    </a:lnTo>
                    <a:lnTo>
                      <a:pt x="18" y="10"/>
                    </a:lnTo>
                    <a:lnTo>
                      <a:pt x="20" y="17"/>
                    </a:lnTo>
                    <a:lnTo>
                      <a:pt x="23" y="24"/>
                    </a:lnTo>
                    <a:lnTo>
                      <a:pt x="25" y="30"/>
                    </a:lnTo>
                    <a:lnTo>
                      <a:pt x="25" y="40"/>
                    </a:lnTo>
                    <a:lnTo>
                      <a:pt x="27" y="48"/>
                    </a:lnTo>
                    <a:lnTo>
                      <a:pt x="27" y="57"/>
                    </a:lnTo>
                    <a:lnTo>
                      <a:pt x="27" y="64"/>
                    </a:lnTo>
                    <a:lnTo>
                      <a:pt x="29" y="64"/>
                    </a:lnTo>
                    <a:lnTo>
                      <a:pt x="31" y="64"/>
                    </a:lnTo>
                    <a:lnTo>
                      <a:pt x="31" y="50"/>
                    </a:lnTo>
                    <a:lnTo>
                      <a:pt x="31" y="37"/>
                    </a:lnTo>
                    <a:lnTo>
                      <a:pt x="31" y="25"/>
                    </a:lnTo>
                    <a:lnTo>
                      <a:pt x="31" y="11"/>
                    </a:lnTo>
                    <a:lnTo>
                      <a:pt x="33" y="11"/>
                    </a:lnTo>
                    <a:lnTo>
                      <a:pt x="37" y="11"/>
                    </a:lnTo>
                    <a:lnTo>
                      <a:pt x="39" y="13"/>
                    </a:lnTo>
                    <a:lnTo>
                      <a:pt x="41" y="13"/>
                    </a:lnTo>
                    <a:lnTo>
                      <a:pt x="43" y="26"/>
                    </a:lnTo>
                    <a:lnTo>
                      <a:pt x="43" y="39"/>
                    </a:lnTo>
                    <a:lnTo>
                      <a:pt x="45" y="51"/>
                    </a:lnTo>
                    <a:lnTo>
                      <a:pt x="47" y="64"/>
                    </a:lnTo>
                    <a:close/>
                  </a:path>
                </a:pathLst>
              </a:custGeom>
              <a:solidFill>
                <a:srgbClr val="CC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0" name="Freeform 523"/>
              <p:cNvSpPr>
                <a:spLocks/>
              </p:cNvSpPr>
              <p:nvPr/>
            </p:nvSpPr>
            <p:spPr bwMode="auto">
              <a:xfrm>
                <a:off x="1999" y="1193"/>
                <a:ext cx="6" cy="121"/>
              </a:xfrm>
              <a:custGeom>
                <a:avLst/>
                <a:gdLst>
                  <a:gd name="T0" fmla="*/ 6 w 6"/>
                  <a:gd name="T1" fmla="*/ 121 h 121"/>
                  <a:gd name="T2" fmla="*/ 4 w 6"/>
                  <a:gd name="T3" fmla="*/ 121 h 121"/>
                  <a:gd name="T4" fmla="*/ 4 w 6"/>
                  <a:gd name="T5" fmla="*/ 121 h 121"/>
                  <a:gd name="T6" fmla="*/ 2 w 6"/>
                  <a:gd name="T7" fmla="*/ 121 h 121"/>
                  <a:gd name="T8" fmla="*/ 0 w 6"/>
                  <a:gd name="T9" fmla="*/ 121 h 121"/>
                  <a:gd name="T10" fmla="*/ 2 w 6"/>
                  <a:gd name="T11" fmla="*/ 91 h 121"/>
                  <a:gd name="T12" fmla="*/ 2 w 6"/>
                  <a:gd name="T13" fmla="*/ 60 h 121"/>
                  <a:gd name="T14" fmla="*/ 2 w 6"/>
                  <a:gd name="T15" fmla="*/ 30 h 121"/>
                  <a:gd name="T16" fmla="*/ 2 w 6"/>
                  <a:gd name="T17" fmla="*/ 0 h 121"/>
                  <a:gd name="T18" fmla="*/ 2 w 6"/>
                  <a:gd name="T19" fmla="*/ 0 h 121"/>
                  <a:gd name="T20" fmla="*/ 4 w 6"/>
                  <a:gd name="T21" fmla="*/ 0 h 121"/>
                  <a:gd name="T22" fmla="*/ 4 w 6"/>
                  <a:gd name="T23" fmla="*/ 0 h 121"/>
                  <a:gd name="T24" fmla="*/ 6 w 6"/>
                  <a:gd name="T25" fmla="*/ 0 h 121"/>
                  <a:gd name="T26" fmla="*/ 6 w 6"/>
                  <a:gd name="T27" fmla="*/ 29 h 121"/>
                  <a:gd name="T28" fmla="*/ 6 w 6"/>
                  <a:gd name="T29" fmla="*/ 59 h 121"/>
                  <a:gd name="T30" fmla="*/ 6 w 6"/>
                  <a:gd name="T31" fmla="*/ 91 h 121"/>
                  <a:gd name="T32" fmla="*/ 6 w 6"/>
                  <a:gd name="T33" fmla="*/ 121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1"/>
                  <a:gd name="T53" fmla="*/ 6 w 6"/>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1">
                    <a:moveTo>
                      <a:pt x="6" y="121"/>
                    </a:moveTo>
                    <a:lnTo>
                      <a:pt x="4" y="121"/>
                    </a:lnTo>
                    <a:lnTo>
                      <a:pt x="2" y="121"/>
                    </a:lnTo>
                    <a:lnTo>
                      <a:pt x="0" y="121"/>
                    </a:lnTo>
                    <a:lnTo>
                      <a:pt x="2" y="91"/>
                    </a:lnTo>
                    <a:lnTo>
                      <a:pt x="2" y="60"/>
                    </a:lnTo>
                    <a:lnTo>
                      <a:pt x="2" y="30"/>
                    </a:lnTo>
                    <a:lnTo>
                      <a:pt x="2" y="0"/>
                    </a:lnTo>
                    <a:lnTo>
                      <a:pt x="4" y="0"/>
                    </a:lnTo>
                    <a:lnTo>
                      <a:pt x="6" y="0"/>
                    </a:lnTo>
                    <a:lnTo>
                      <a:pt x="6" y="29"/>
                    </a:lnTo>
                    <a:lnTo>
                      <a:pt x="6" y="59"/>
                    </a:lnTo>
                    <a:lnTo>
                      <a:pt x="6" y="91"/>
                    </a:lnTo>
                    <a:lnTo>
                      <a:pt x="6"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1" name="Freeform 524"/>
              <p:cNvSpPr>
                <a:spLocks/>
              </p:cNvSpPr>
              <p:nvPr/>
            </p:nvSpPr>
            <p:spPr bwMode="auto">
              <a:xfrm>
                <a:off x="1945" y="1097"/>
                <a:ext cx="29" cy="222"/>
              </a:xfrm>
              <a:custGeom>
                <a:avLst/>
                <a:gdLst>
                  <a:gd name="T0" fmla="*/ 29 w 29"/>
                  <a:gd name="T1" fmla="*/ 74 h 222"/>
                  <a:gd name="T2" fmla="*/ 27 w 29"/>
                  <a:gd name="T3" fmla="*/ 111 h 222"/>
                  <a:gd name="T4" fmla="*/ 24 w 29"/>
                  <a:gd name="T5" fmla="*/ 148 h 222"/>
                  <a:gd name="T6" fmla="*/ 24 w 29"/>
                  <a:gd name="T7" fmla="*/ 185 h 222"/>
                  <a:gd name="T8" fmla="*/ 22 w 29"/>
                  <a:gd name="T9" fmla="*/ 222 h 222"/>
                  <a:gd name="T10" fmla="*/ 18 w 29"/>
                  <a:gd name="T11" fmla="*/ 222 h 222"/>
                  <a:gd name="T12" fmla="*/ 14 w 29"/>
                  <a:gd name="T13" fmla="*/ 222 h 222"/>
                  <a:gd name="T14" fmla="*/ 8 w 29"/>
                  <a:gd name="T15" fmla="*/ 222 h 222"/>
                  <a:gd name="T16" fmla="*/ 4 w 29"/>
                  <a:gd name="T17" fmla="*/ 222 h 222"/>
                  <a:gd name="T18" fmla="*/ 4 w 29"/>
                  <a:gd name="T19" fmla="*/ 167 h 222"/>
                  <a:gd name="T20" fmla="*/ 4 w 29"/>
                  <a:gd name="T21" fmla="*/ 114 h 222"/>
                  <a:gd name="T22" fmla="*/ 2 w 29"/>
                  <a:gd name="T23" fmla="*/ 60 h 222"/>
                  <a:gd name="T24" fmla="*/ 0 w 29"/>
                  <a:gd name="T25" fmla="*/ 6 h 222"/>
                  <a:gd name="T26" fmla="*/ 4 w 29"/>
                  <a:gd name="T27" fmla="*/ 3 h 222"/>
                  <a:gd name="T28" fmla="*/ 8 w 29"/>
                  <a:gd name="T29" fmla="*/ 2 h 222"/>
                  <a:gd name="T30" fmla="*/ 12 w 29"/>
                  <a:gd name="T31" fmla="*/ 0 h 222"/>
                  <a:gd name="T32" fmla="*/ 20 w 29"/>
                  <a:gd name="T33" fmla="*/ 2 h 222"/>
                  <a:gd name="T34" fmla="*/ 24 w 29"/>
                  <a:gd name="T35" fmla="*/ 21 h 222"/>
                  <a:gd name="T36" fmla="*/ 29 w 29"/>
                  <a:gd name="T37" fmla="*/ 35 h 222"/>
                  <a:gd name="T38" fmla="*/ 29 w 29"/>
                  <a:gd name="T39" fmla="*/ 50 h 222"/>
                  <a:gd name="T40" fmla="*/ 29 w 29"/>
                  <a:gd name="T41" fmla="*/ 74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22"/>
                  <a:gd name="T65" fmla="*/ 29 w 29"/>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22">
                    <a:moveTo>
                      <a:pt x="29" y="74"/>
                    </a:moveTo>
                    <a:lnTo>
                      <a:pt x="27" y="111"/>
                    </a:lnTo>
                    <a:lnTo>
                      <a:pt x="24" y="148"/>
                    </a:lnTo>
                    <a:lnTo>
                      <a:pt x="24" y="185"/>
                    </a:lnTo>
                    <a:lnTo>
                      <a:pt x="22" y="222"/>
                    </a:lnTo>
                    <a:lnTo>
                      <a:pt x="18" y="222"/>
                    </a:lnTo>
                    <a:lnTo>
                      <a:pt x="14" y="222"/>
                    </a:lnTo>
                    <a:lnTo>
                      <a:pt x="8" y="222"/>
                    </a:lnTo>
                    <a:lnTo>
                      <a:pt x="4" y="222"/>
                    </a:lnTo>
                    <a:lnTo>
                      <a:pt x="4" y="167"/>
                    </a:lnTo>
                    <a:lnTo>
                      <a:pt x="4" y="114"/>
                    </a:lnTo>
                    <a:lnTo>
                      <a:pt x="2" y="60"/>
                    </a:lnTo>
                    <a:lnTo>
                      <a:pt x="0" y="6"/>
                    </a:lnTo>
                    <a:lnTo>
                      <a:pt x="4" y="3"/>
                    </a:lnTo>
                    <a:lnTo>
                      <a:pt x="8" y="2"/>
                    </a:lnTo>
                    <a:lnTo>
                      <a:pt x="12" y="0"/>
                    </a:lnTo>
                    <a:lnTo>
                      <a:pt x="20" y="2"/>
                    </a:lnTo>
                    <a:lnTo>
                      <a:pt x="24" y="21"/>
                    </a:lnTo>
                    <a:lnTo>
                      <a:pt x="29" y="35"/>
                    </a:lnTo>
                    <a:lnTo>
                      <a:pt x="29" y="50"/>
                    </a:lnTo>
                    <a:lnTo>
                      <a:pt x="29" y="7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2" name="Freeform 525"/>
              <p:cNvSpPr>
                <a:spLocks/>
              </p:cNvSpPr>
              <p:nvPr/>
            </p:nvSpPr>
            <p:spPr bwMode="auto">
              <a:xfrm>
                <a:off x="1928" y="1104"/>
                <a:ext cx="12" cy="218"/>
              </a:xfrm>
              <a:custGeom>
                <a:avLst/>
                <a:gdLst>
                  <a:gd name="T0" fmla="*/ 12 w 12"/>
                  <a:gd name="T1" fmla="*/ 148 h 218"/>
                  <a:gd name="T2" fmla="*/ 12 w 12"/>
                  <a:gd name="T3" fmla="*/ 166 h 218"/>
                  <a:gd name="T4" fmla="*/ 12 w 12"/>
                  <a:gd name="T5" fmla="*/ 182 h 218"/>
                  <a:gd name="T6" fmla="*/ 12 w 12"/>
                  <a:gd name="T7" fmla="*/ 199 h 218"/>
                  <a:gd name="T8" fmla="*/ 10 w 12"/>
                  <a:gd name="T9" fmla="*/ 217 h 218"/>
                  <a:gd name="T10" fmla="*/ 8 w 12"/>
                  <a:gd name="T11" fmla="*/ 217 h 218"/>
                  <a:gd name="T12" fmla="*/ 6 w 12"/>
                  <a:gd name="T13" fmla="*/ 217 h 218"/>
                  <a:gd name="T14" fmla="*/ 4 w 12"/>
                  <a:gd name="T15" fmla="*/ 217 h 218"/>
                  <a:gd name="T16" fmla="*/ 2 w 12"/>
                  <a:gd name="T17" fmla="*/ 218 h 218"/>
                  <a:gd name="T18" fmla="*/ 0 w 12"/>
                  <a:gd name="T19" fmla="*/ 133 h 218"/>
                  <a:gd name="T20" fmla="*/ 0 w 12"/>
                  <a:gd name="T21" fmla="*/ 82 h 218"/>
                  <a:gd name="T22" fmla="*/ 2 w 12"/>
                  <a:gd name="T23" fmla="*/ 44 h 218"/>
                  <a:gd name="T24" fmla="*/ 4 w 12"/>
                  <a:gd name="T25" fmla="*/ 0 h 218"/>
                  <a:gd name="T26" fmla="*/ 6 w 12"/>
                  <a:gd name="T27" fmla="*/ 0 h 218"/>
                  <a:gd name="T28" fmla="*/ 8 w 12"/>
                  <a:gd name="T29" fmla="*/ 0 h 218"/>
                  <a:gd name="T30" fmla="*/ 10 w 12"/>
                  <a:gd name="T31" fmla="*/ 0 h 218"/>
                  <a:gd name="T32" fmla="*/ 12 w 12"/>
                  <a:gd name="T33" fmla="*/ 0 h 218"/>
                  <a:gd name="T34" fmla="*/ 12 w 12"/>
                  <a:gd name="T35" fmla="*/ 36 h 218"/>
                  <a:gd name="T36" fmla="*/ 12 w 12"/>
                  <a:gd name="T37" fmla="*/ 73 h 218"/>
                  <a:gd name="T38" fmla="*/ 12 w 12"/>
                  <a:gd name="T39" fmla="*/ 111 h 218"/>
                  <a:gd name="T40" fmla="*/ 12 w 12"/>
                  <a:gd name="T41" fmla="*/ 148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18"/>
                  <a:gd name="T65" fmla="*/ 12 w 12"/>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18">
                    <a:moveTo>
                      <a:pt x="12" y="148"/>
                    </a:moveTo>
                    <a:lnTo>
                      <a:pt x="12" y="166"/>
                    </a:lnTo>
                    <a:lnTo>
                      <a:pt x="12" y="182"/>
                    </a:lnTo>
                    <a:lnTo>
                      <a:pt x="12" y="199"/>
                    </a:lnTo>
                    <a:lnTo>
                      <a:pt x="10" y="217"/>
                    </a:lnTo>
                    <a:lnTo>
                      <a:pt x="8" y="217"/>
                    </a:lnTo>
                    <a:lnTo>
                      <a:pt x="6" y="217"/>
                    </a:lnTo>
                    <a:lnTo>
                      <a:pt x="4" y="217"/>
                    </a:lnTo>
                    <a:lnTo>
                      <a:pt x="2" y="218"/>
                    </a:lnTo>
                    <a:lnTo>
                      <a:pt x="0" y="133"/>
                    </a:lnTo>
                    <a:lnTo>
                      <a:pt x="0" y="82"/>
                    </a:lnTo>
                    <a:lnTo>
                      <a:pt x="2" y="44"/>
                    </a:lnTo>
                    <a:lnTo>
                      <a:pt x="4" y="0"/>
                    </a:lnTo>
                    <a:lnTo>
                      <a:pt x="6" y="0"/>
                    </a:lnTo>
                    <a:lnTo>
                      <a:pt x="8" y="0"/>
                    </a:lnTo>
                    <a:lnTo>
                      <a:pt x="10" y="0"/>
                    </a:lnTo>
                    <a:lnTo>
                      <a:pt x="12" y="0"/>
                    </a:lnTo>
                    <a:lnTo>
                      <a:pt x="12" y="36"/>
                    </a:lnTo>
                    <a:lnTo>
                      <a:pt x="12" y="73"/>
                    </a:lnTo>
                    <a:lnTo>
                      <a:pt x="12" y="111"/>
                    </a:lnTo>
                    <a:lnTo>
                      <a:pt x="12" y="14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3" name="Freeform 526"/>
              <p:cNvSpPr>
                <a:spLocks/>
              </p:cNvSpPr>
              <p:nvPr/>
            </p:nvSpPr>
            <p:spPr bwMode="auto">
              <a:xfrm>
                <a:off x="1909" y="1110"/>
                <a:ext cx="17" cy="212"/>
              </a:xfrm>
              <a:custGeom>
                <a:avLst/>
                <a:gdLst>
                  <a:gd name="T0" fmla="*/ 17 w 17"/>
                  <a:gd name="T1" fmla="*/ 105 h 212"/>
                  <a:gd name="T2" fmla="*/ 17 w 17"/>
                  <a:gd name="T3" fmla="*/ 132 h 212"/>
                  <a:gd name="T4" fmla="*/ 17 w 17"/>
                  <a:gd name="T5" fmla="*/ 158 h 212"/>
                  <a:gd name="T6" fmla="*/ 17 w 17"/>
                  <a:gd name="T7" fmla="*/ 186 h 212"/>
                  <a:gd name="T8" fmla="*/ 17 w 17"/>
                  <a:gd name="T9" fmla="*/ 212 h 212"/>
                  <a:gd name="T10" fmla="*/ 13 w 17"/>
                  <a:gd name="T11" fmla="*/ 211 h 212"/>
                  <a:gd name="T12" fmla="*/ 9 w 17"/>
                  <a:gd name="T13" fmla="*/ 211 h 212"/>
                  <a:gd name="T14" fmla="*/ 6 w 17"/>
                  <a:gd name="T15" fmla="*/ 211 h 212"/>
                  <a:gd name="T16" fmla="*/ 2 w 17"/>
                  <a:gd name="T17" fmla="*/ 209 h 212"/>
                  <a:gd name="T18" fmla="*/ 0 w 17"/>
                  <a:gd name="T19" fmla="*/ 114 h 212"/>
                  <a:gd name="T20" fmla="*/ 0 w 17"/>
                  <a:gd name="T21" fmla="*/ 62 h 212"/>
                  <a:gd name="T22" fmla="*/ 0 w 17"/>
                  <a:gd name="T23" fmla="*/ 33 h 212"/>
                  <a:gd name="T24" fmla="*/ 2 w 17"/>
                  <a:gd name="T25" fmla="*/ 11 h 212"/>
                  <a:gd name="T26" fmla="*/ 2 w 17"/>
                  <a:gd name="T27" fmla="*/ 8 h 212"/>
                  <a:gd name="T28" fmla="*/ 4 w 17"/>
                  <a:gd name="T29" fmla="*/ 5 h 212"/>
                  <a:gd name="T30" fmla="*/ 4 w 17"/>
                  <a:gd name="T31" fmla="*/ 3 h 212"/>
                  <a:gd name="T32" fmla="*/ 6 w 17"/>
                  <a:gd name="T33" fmla="*/ 0 h 212"/>
                  <a:gd name="T34" fmla="*/ 6 w 17"/>
                  <a:gd name="T35" fmla="*/ 0 h 212"/>
                  <a:gd name="T36" fmla="*/ 9 w 17"/>
                  <a:gd name="T37" fmla="*/ 0 h 212"/>
                  <a:gd name="T38" fmla="*/ 9 w 17"/>
                  <a:gd name="T39" fmla="*/ 0 h 212"/>
                  <a:gd name="T40" fmla="*/ 11 w 17"/>
                  <a:gd name="T41" fmla="*/ 0 h 212"/>
                  <a:gd name="T42" fmla="*/ 13 w 17"/>
                  <a:gd name="T43" fmla="*/ 8 h 212"/>
                  <a:gd name="T44" fmla="*/ 15 w 17"/>
                  <a:gd name="T45" fmla="*/ 22 h 212"/>
                  <a:gd name="T46" fmla="*/ 15 w 17"/>
                  <a:gd name="T47" fmla="*/ 51 h 212"/>
                  <a:gd name="T48" fmla="*/ 17 w 17"/>
                  <a:gd name="T49" fmla="*/ 105 h 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2"/>
                  <a:gd name="T77" fmla="*/ 17 w 17"/>
                  <a:gd name="T78" fmla="*/ 212 h 2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2">
                    <a:moveTo>
                      <a:pt x="17" y="105"/>
                    </a:moveTo>
                    <a:lnTo>
                      <a:pt x="17" y="132"/>
                    </a:lnTo>
                    <a:lnTo>
                      <a:pt x="17" y="158"/>
                    </a:lnTo>
                    <a:lnTo>
                      <a:pt x="17" y="186"/>
                    </a:lnTo>
                    <a:lnTo>
                      <a:pt x="17" y="212"/>
                    </a:lnTo>
                    <a:lnTo>
                      <a:pt x="13" y="211"/>
                    </a:lnTo>
                    <a:lnTo>
                      <a:pt x="9" y="211"/>
                    </a:lnTo>
                    <a:lnTo>
                      <a:pt x="6" y="211"/>
                    </a:lnTo>
                    <a:lnTo>
                      <a:pt x="2" y="209"/>
                    </a:lnTo>
                    <a:lnTo>
                      <a:pt x="0" y="114"/>
                    </a:lnTo>
                    <a:lnTo>
                      <a:pt x="0" y="62"/>
                    </a:lnTo>
                    <a:lnTo>
                      <a:pt x="0" y="33"/>
                    </a:lnTo>
                    <a:lnTo>
                      <a:pt x="2" y="11"/>
                    </a:lnTo>
                    <a:lnTo>
                      <a:pt x="2" y="8"/>
                    </a:lnTo>
                    <a:lnTo>
                      <a:pt x="4" y="5"/>
                    </a:lnTo>
                    <a:lnTo>
                      <a:pt x="4" y="3"/>
                    </a:lnTo>
                    <a:lnTo>
                      <a:pt x="6" y="0"/>
                    </a:lnTo>
                    <a:lnTo>
                      <a:pt x="9" y="0"/>
                    </a:lnTo>
                    <a:lnTo>
                      <a:pt x="11" y="0"/>
                    </a:lnTo>
                    <a:lnTo>
                      <a:pt x="13" y="8"/>
                    </a:lnTo>
                    <a:lnTo>
                      <a:pt x="15" y="22"/>
                    </a:lnTo>
                    <a:lnTo>
                      <a:pt x="15" y="51"/>
                    </a:lnTo>
                    <a:lnTo>
                      <a:pt x="17" y="10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4" name="Freeform 527"/>
              <p:cNvSpPr>
                <a:spLocks/>
              </p:cNvSpPr>
              <p:nvPr/>
            </p:nvSpPr>
            <p:spPr bwMode="auto">
              <a:xfrm>
                <a:off x="1893" y="1121"/>
                <a:ext cx="10" cy="201"/>
              </a:xfrm>
              <a:custGeom>
                <a:avLst/>
                <a:gdLst>
                  <a:gd name="T0" fmla="*/ 10 w 10"/>
                  <a:gd name="T1" fmla="*/ 125 h 201"/>
                  <a:gd name="T2" fmla="*/ 10 w 10"/>
                  <a:gd name="T3" fmla="*/ 145 h 201"/>
                  <a:gd name="T4" fmla="*/ 10 w 10"/>
                  <a:gd name="T5" fmla="*/ 163 h 201"/>
                  <a:gd name="T6" fmla="*/ 10 w 10"/>
                  <a:gd name="T7" fmla="*/ 182 h 201"/>
                  <a:gd name="T8" fmla="*/ 10 w 10"/>
                  <a:gd name="T9" fmla="*/ 201 h 201"/>
                  <a:gd name="T10" fmla="*/ 8 w 10"/>
                  <a:gd name="T11" fmla="*/ 201 h 201"/>
                  <a:gd name="T12" fmla="*/ 6 w 10"/>
                  <a:gd name="T13" fmla="*/ 201 h 201"/>
                  <a:gd name="T14" fmla="*/ 4 w 10"/>
                  <a:gd name="T15" fmla="*/ 201 h 201"/>
                  <a:gd name="T16" fmla="*/ 2 w 10"/>
                  <a:gd name="T17" fmla="*/ 201 h 201"/>
                  <a:gd name="T18" fmla="*/ 2 w 10"/>
                  <a:gd name="T19" fmla="*/ 164 h 201"/>
                  <a:gd name="T20" fmla="*/ 2 w 10"/>
                  <a:gd name="T21" fmla="*/ 128 h 201"/>
                  <a:gd name="T22" fmla="*/ 0 w 10"/>
                  <a:gd name="T23" fmla="*/ 92 h 201"/>
                  <a:gd name="T24" fmla="*/ 0 w 10"/>
                  <a:gd name="T25" fmla="*/ 55 h 201"/>
                  <a:gd name="T26" fmla="*/ 0 w 10"/>
                  <a:gd name="T27" fmla="*/ 41 h 201"/>
                  <a:gd name="T28" fmla="*/ 2 w 10"/>
                  <a:gd name="T29" fmla="*/ 27 h 201"/>
                  <a:gd name="T30" fmla="*/ 2 w 10"/>
                  <a:gd name="T31" fmla="*/ 14 h 201"/>
                  <a:gd name="T32" fmla="*/ 2 w 10"/>
                  <a:gd name="T33" fmla="*/ 0 h 201"/>
                  <a:gd name="T34" fmla="*/ 4 w 10"/>
                  <a:gd name="T35" fmla="*/ 0 h 201"/>
                  <a:gd name="T36" fmla="*/ 6 w 10"/>
                  <a:gd name="T37" fmla="*/ 0 h 201"/>
                  <a:gd name="T38" fmla="*/ 8 w 10"/>
                  <a:gd name="T39" fmla="*/ 1 h 201"/>
                  <a:gd name="T40" fmla="*/ 10 w 10"/>
                  <a:gd name="T41" fmla="*/ 1 h 201"/>
                  <a:gd name="T42" fmla="*/ 10 w 10"/>
                  <a:gd name="T43" fmla="*/ 32 h 201"/>
                  <a:gd name="T44" fmla="*/ 10 w 10"/>
                  <a:gd name="T45" fmla="*/ 63 h 201"/>
                  <a:gd name="T46" fmla="*/ 10 w 10"/>
                  <a:gd name="T47" fmla="*/ 94 h 201"/>
                  <a:gd name="T48" fmla="*/ 10 w 10"/>
                  <a:gd name="T49" fmla="*/ 125 h 2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1"/>
                  <a:gd name="T77" fmla="*/ 10 w 10"/>
                  <a:gd name="T78" fmla="*/ 201 h 2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1">
                    <a:moveTo>
                      <a:pt x="10" y="125"/>
                    </a:moveTo>
                    <a:lnTo>
                      <a:pt x="10" y="145"/>
                    </a:lnTo>
                    <a:lnTo>
                      <a:pt x="10" y="163"/>
                    </a:lnTo>
                    <a:lnTo>
                      <a:pt x="10" y="182"/>
                    </a:lnTo>
                    <a:lnTo>
                      <a:pt x="10" y="201"/>
                    </a:lnTo>
                    <a:lnTo>
                      <a:pt x="8" y="201"/>
                    </a:lnTo>
                    <a:lnTo>
                      <a:pt x="6" y="201"/>
                    </a:lnTo>
                    <a:lnTo>
                      <a:pt x="4" y="201"/>
                    </a:lnTo>
                    <a:lnTo>
                      <a:pt x="2" y="201"/>
                    </a:lnTo>
                    <a:lnTo>
                      <a:pt x="2" y="164"/>
                    </a:lnTo>
                    <a:lnTo>
                      <a:pt x="2" y="128"/>
                    </a:lnTo>
                    <a:lnTo>
                      <a:pt x="0" y="92"/>
                    </a:lnTo>
                    <a:lnTo>
                      <a:pt x="0" y="55"/>
                    </a:lnTo>
                    <a:lnTo>
                      <a:pt x="0" y="41"/>
                    </a:lnTo>
                    <a:lnTo>
                      <a:pt x="2" y="27"/>
                    </a:lnTo>
                    <a:lnTo>
                      <a:pt x="2" y="14"/>
                    </a:lnTo>
                    <a:lnTo>
                      <a:pt x="2" y="0"/>
                    </a:lnTo>
                    <a:lnTo>
                      <a:pt x="4" y="0"/>
                    </a:lnTo>
                    <a:lnTo>
                      <a:pt x="6" y="0"/>
                    </a:lnTo>
                    <a:lnTo>
                      <a:pt x="8" y="1"/>
                    </a:lnTo>
                    <a:lnTo>
                      <a:pt x="10" y="1"/>
                    </a:lnTo>
                    <a:lnTo>
                      <a:pt x="10" y="32"/>
                    </a:lnTo>
                    <a:lnTo>
                      <a:pt x="10" y="63"/>
                    </a:lnTo>
                    <a:lnTo>
                      <a:pt x="10" y="94"/>
                    </a:lnTo>
                    <a:lnTo>
                      <a:pt x="10" y="12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5" name="Freeform 528"/>
              <p:cNvSpPr>
                <a:spLocks/>
              </p:cNvSpPr>
              <p:nvPr/>
            </p:nvSpPr>
            <p:spPr bwMode="auto">
              <a:xfrm>
                <a:off x="1876" y="1114"/>
                <a:ext cx="15" cy="208"/>
              </a:xfrm>
              <a:custGeom>
                <a:avLst/>
                <a:gdLst>
                  <a:gd name="T0" fmla="*/ 15 w 15"/>
                  <a:gd name="T1" fmla="*/ 181 h 208"/>
                  <a:gd name="T2" fmla="*/ 12 w 15"/>
                  <a:gd name="T3" fmla="*/ 187 h 208"/>
                  <a:gd name="T4" fmla="*/ 12 w 15"/>
                  <a:gd name="T5" fmla="*/ 194 h 208"/>
                  <a:gd name="T6" fmla="*/ 12 w 15"/>
                  <a:gd name="T7" fmla="*/ 201 h 208"/>
                  <a:gd name="T8" fmla="*/ 12 w 15"/>
                  <a:gd name="T9" fmla="*/ 208 h 208"/>
                  <a:gd name="T10" fmla="*/ 10 w 15"/>
                  <a:gd name="T11" fmla="*/ 208 h 208"/>
                  <a:gd name="T12" fmla="*/ 8 w 15"/>
                  <a:gd name="T13" fmla="*/ 208 h 208"/>
                  <a:gd name="T14" fmla="*/ 4 w 15"/>
                  <a:gd name="T15" fmla="*/ 208 h 208"/>
                  <a:gd name="T16" fmla="*/ 2 w 15"/>
                  <a:gd name="T17" fmla="*/ 208 h 208"/>
                  <a:gd name="T18" fmla="*/ 0 w 15"/>
                  <a:gd name="T19" fmla="*/ 106 h 208"/>
                  <a:gd name="T20" fmla="*/ 0 w 15"/>
                  <a:gd name="T21" fmla="*/ 51 h 208"/>
                  <a:gd name="T22" fmla="*/ 0 w 15"/>
                  <a:gd name="T23" fmla="*/ 23 h 208"/>
                  <a:gd name="T24" fmla="*/ 2 w 15"/>
                  <a:gd name="T25" fmla="*/ 7 h 208"/>
                  <a:gd name="T26" fmla="*/ 4 w 15"/>
                  <a:gd name="T27" fmla="*/ 6 h 208"/>
                  <a:gd name="T28" fmla="*/ 4 w 15"/>
                  <a:gd name="T29" fmla="*/ 4 h 208"/>
                  <a:gd name="T30" fmla="*/ 4 w 15"/>
                  <a:gd name="T31" fmla="*/ 3 h 208"/>
                  <a:gd name="T32" fmla="*/ 6 w 15"/>
                  <a:gd name="T33" fmla="*/ 0 h 208"/>
                  <a:gd name="T34" fmla="*/ 8 w 15"/>
                  <a:gd name="T35" fmla="*/ 3 h 208"/>
                  <a:gd name="T36" fmla="*/ 10 w 15"/>
                  <a:gd name="T37" fmla="*/ 4 h 208"/>
                  <a:gd name="T38" fmla="*/ 10 w 15"/>
                  <a:gd name="T39" fmla="*/ 6 h 208"/>
                  <a:gd name="T40" fmla="*/ 12 w 15"/>
                  <a:gd name="T41" fmla="*/ 7 h 208"/>
                  <a:gd name="T42" fmla="*/ 12 w 15"/>
                  <a:gd name="T43" fmla="*/ 50 h 208"/>
                  <a:gd name="T44" fmla="*/ 12 w 15"/>
                  <a:gd name="T45" fmla="*/ 94 h 208"/>
                  <a:gd name="T46" fmla="*/ 12 w 15"/>
                  <a:gd name="T47" fmla="*/ 136 h 208"/>
                  <a:gd name="T48" fmla="*/ 15 w 15"/>
                  <a:gd name="T49" fmla="*/ 181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
                  <a:gd name="T76" fmla="*/ 0 h 208"/>
                  <a:gd name="T77" fmla="*/ 15 w 15"/>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 h="208">
                    <a:moveTo>
                      <a:pt x="15" y="181"/>
                    </a:moveTo>
                    <a:lnTo>
                      <a:pt x="12" y="187"/>
                    </a:lnTo>
                    <a:lnTo>
                      <a:pt x="12" y="194"/>
                    </a:lnTo>
                    <a:lnTo>
                      <a:pt x="12" y="201"/>
                    </a:lnTo>
                    <a:lnTo>
                      <a:pt x="12" y="208"/>
                    </a:lnTo>
                    <a:lnTo>
                      <a:pt x="10" y="208"/>
                    </a:lnTo>
                    <a:lnTo>
                      <a:pt x="8" y="208"/>
                    </a:lnTo>
                    <a:lnTo>
                      <a:pt x="4" y="208"/>
                    </a:lnTo>
                    <a:lnTo>
                      <a:pt x="2" y="208"/>
                    </a:lnTo>
                    <a:lnTo>
                      <a:pt x="0" y="106"/>
                    </a:lnTo>
                    <a:lnTo>
                      <a:pt x="0" y="51"/>
                    </a:lnTo>
                    <a:lnTo>
                      <a:pt x="0" y="23"/>
                    </a:lnTo>
                    <a:lnTo>
                      <a:pt x="2" y="7"/>
                    </a:lnTo>
                    <a:lnTo>
                      <a:pt x="4" y="6"/>
                    </a:lnTo>
                    <a:lnTo>
                      <a:pt x="4" y="4"/>
                    </a:lnTo>
                    <a:lnTo>
                      <a:pt x="4" y="3"/>
                    </a:lnTo>
                    <a:lnTo>
                      <a:pt x="6" y="0"/>
                    </a:lnTo>
                    <a:lnTo>
                      <a:pt x="8" y="3"/>
                    </a:lnTo>
                    <a:lnTo>
                      <a:pt x="10" y="4"/>
                    </a:lnTo>
                    <a:lnTo>
                      <a:pt x="10" y="6"/>
                    </a:lnTo>
                    <a:lnTo>
                      <a:pt x="12" y="7"/>
                    </a:lnTo>
                    <a:lnTo>
                      <a:pt x="12" y="50"/>
                    </a:lnTo>
                    <a:lnTo>
                      <a:pt x="12" y="94"/>
                    </a:lnTo>
                    <a:lnTo>
                      <a:pt x="12" y="136"/>
                    </a:lnTo>
                    <a:lnTo>
                      <a:pt x="15" y="181"/>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6" name="Freeform 529"/>
              <p:cNvSpPr>
                <a:spLocks/>
              </p:cNvSpPr>
              <p:nvPr/>
            </p:nvSpPr>
            <p:spPr bwMode="auto">
              <a:xfrm>
                <a:off x="1851" y="1107"/>
                <a:ext cx="23" cy="215"/>
              </a:xfrm>
              <a:custGeom>
                <a:avLst/>
                <a:gdLst>
                  <a:gd name="T0" fmla="*/ 23 w 23"/>
                  <a:gd name="T1" fmla="*/ 116 h 215"/>
                  <a:gd name="T2" fmla="*/ 23 w 23"/>
                  <a:gd name="T3" fmla="*/ 141 h 215"/>
                  <a:gd name="T4" fmla="*/ 21 w 23"/>
                  <a:gd name="T5" fmla="*/ 164 h 215"/>
                  <a:gd name="T6" fmla="*/ 19 w 23"/>
                  <a:gd name="T7" fmla="*/ 189 h 215"/>
                  <a:gd name="T8" fmla="*/ 19 w 23"/>
                  <a:gd name="T9" fmla="*/ 212 h 215"/>
                  <a:gd name="T10" fmla="*/ 15 w 23"/>
                  <a:gd name="T11" fmla="*/ 214 h 215"/>
                  <a:gd name="T12" fmla="*/ 10 w 23"/>
                  <a:gd name="T13" fmla="*/ 214 h 215"/>
                  <a:gd name="T14" fmla="*/ 6 w 23"/>
                  <a:gd name="T15" fmla="*/ 214 h 215"/>
                  <a:gd name="T16" fmla="*/ 2 w 23"/>
                  <a:gd name="T17" fmla="*/ 215 h 215"/>
                  <a:gd name="T18" fmla="*/ 0 w 23"/>
                  <a:gd name="T19" fmla="*/ 161 h 215"/>
                  <a:gd name="T20" fmla="*/ 0 w 23"/>
                  <a:gd name="T21" fmla="*/ 108 h 215"/>
                  <a:gd name="T22" fmla="*/ 0 w 23"/>
                  <a:gd name="T23" fmla="*/ 54 h 215"/>
                  <a:gd name="T24" fmla="*/ 0 w 23"/>
                  <a:gd name="T25" fmla="*/ 0 h 215"/>
                  <a:gd name="T26" fmla="*/ 6 w 23"/>
                  <a:gd name="T27" fmla="*/ 2 h 215"/>
                  <a:gd name="T28" fmla="*/ 10 w 23"/>
                  <a:gd name="T29" fmla="*/ 3 h 215"/>
                  <a:gd name="T30" fmla="*/ 13 w 23"/>
                  <a:gd name="T31" fmla="*/ 4 h 215"/>
                  <a:gd name="T32" fmla="*/ 17 w 23"/>
                  <a:gd name="T33" fmla="*/ 7 h 215"/>
                  <a:gd name="T34" fmla="*/ 17 w 23"/>
                  <a:gd name="T35" fmla="*/ 13 h 215"/>
                  <a:gd name="T36" fmla="*/ 19 w 23"/>
                  <a:gd name="T37" fmla="*/ 17 h 215"/>
                  <a:gd name="T38" fmla="*/ 19 w 23"/>
                  <a:gd name="T39" fmla="*/ 21 h 215"/>
                  <a:gd name="T40" fmla="*/ 19 w 23"/>
                  <a:gd name="T41" fmla="*/ 25 h 215"/>
                  <a:gd name="T42" fmla="*/ 19 w 23"/>
                  <a:gd name="T43" fmla="*/ 48 h 215"/>
                  <a:gd name="T44" fmla="*/ 19 w 23"/>
                  <a:gd name="T45" fmla="*/ 70 h 215"/>
                  <a:gd name="T46" fmla="*/ 21 w 23"/>
                  <a:gd name="T47" fmla="*/ 94 h 215"/>
                  <a:gd name="T48" fmla="*/ 23 w 23"/>
                  <a:gd name="T49" fmla="*/ 116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15"/>
                  <a:gd name="T77" fmla="*/ 23 w 23"/>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15">
                    <a:moveTo>
                      <a:pt x="23" y="116"/>
                    </a:moveTo>
                    <a:lnTo>
                      <a:pt x="23" y="141"/>
                    </a:lnTo>
                    <a:lnTo>
                      <a:pt x="21" y="164"/>
                    </a:lnTo>
                    <a:lnTo>
                      <a:pt x="19" y="189"/>
                    </a:lnTo>
                    <a:lnTo>
                      <a:pt x="19" y="212"/>
                    </a:lnTo>
                    <a:lnTo>
                      <a:pt x="15" y="214"/>
                    </a:lnTo>
                    <a:lnTo>
                      <a:pt x="10" y="214"/>
                    </a:lnTo>
                    <a:lnTo>
                      <a:pt x="6" y="214"/>
                    </a:lnTo>
                    <a:lnTo>
                      <a:pt x="2" y="215"/>
                    </a:lnTo>
                    <a:lnTo>
                      <a:pt x="0" y="161"/>
                    </a:lnTo>
                    <a:lnTo>
                      <a:pt x="0" y="108"/>
                    </a:lnTo>
                    <a:lnTo>
                      <a:pt x="0" y="54"/>
                    </a:lnTo>
                    <a:lnTo>
                      <a:pt x="0" y="0"/>
                    </a:lnTo>
                    <a:lnTo>
                      <a:pt x="6" y="2"/>
                    </a:lnTo>
                    <a:lnTo>
                      <a:pt x="10" y="3"/>
                    </a:lnTo>
                    <a:lnTo>
                      <a:pt x="13" y="4"/>
                    </a:lnTo>
                    <a:lnTo>
                      <a:pt x="17" y="7"/>
                    </a:lnTo>
                    <a:lnTo>
                      <a:pt x="17" y="13"/>
                    </a:lnTo>
                    <a:lnTo>
                      <a:pt x="19" y="17"/>
                    </a:lnTo>
                    <a:lnTo>
                      <a:pt x="19" y="21"/>
                    </a:lnTo>
                    <a:lnTo>
                      <a:pt x="19" y="25"/>
                    </a:lnTo>
                    <a:lnTo>
                      <a:pt x="19" y="48"/>
                    </a:lnTo>
                    <a:lnTo>
                      <a:pt x="19" y="70"/>
                    </a:lnTo>
                    <a:lnTo>
                      <a:pt x="21" y="94"/>
                    </a:lnTo>
                    <a:lnTo>
                      <a:pt x="23" y="11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7" name="Freeform 530"/>
              <p:cNvSpPr>
                <a:spLocks/>
              </p:cNvSpPr>
              <p:nvPr/>
            </p:nvSpPr>
            <p:spPr bwMode="auto">
              <a:xfrm>
                <a:off x="1824" y="1086"/>
                <a:ext cx="21" cy="235"/>
              </a:xfrm>
              <a:custGeom>
                <a:avLst/>
                <a:gdLst>
                  <a:gd name="T0" fmla="*/ 21 w 21"/>
                  <a:gd name="T1" fmla="*/ 136 h 235"/>
                  <a:gd name="T2" fmla="*/ 21 w 21"/>
                  <a:gd name="T3" fmla="*/ 159 h 235"/>
                  <a:gd name="T4" fmla="*/ 21 w 21"/>
                  <a:gd name="T5" fmla="*/ 184 h 235"/>
                  <a:gd name="T6" fmla="*/ 19 w 21"/>
                  <a:gd name="T7" fmla="*/ 209 h 235"/>
                  <a:gd name="T8" fmla="*/ 19 w 21"/>
                  <a:gd name="T9" fmla="*/ 233 h 235"/>
                  <a:gd name="T10" fmla="*/ 15 w 21"/>
                  <a:gd name="T11" fmla="*/ 233 h 235"/>
                  <a:gd name="T12" fmla="*/ 11 w 21"/>
                  <a:gd name="T13" fmla="*/ 233 h 235"/>
                  <a:gd name="T14" fmla="*/ 6 w 21"/>
                  <a:gd name="T15" fmla="*/ 233 h 235"/>
                  <a:gd name="T16" fmla="*/ 2 w 21"/>
                  <a:gd name="T17" fmla="*/ 235 h 235"/>
                  <a:gd name="T18" fmla="*/ 0 w 21"/>
                  <a:gd name="T19" fmla="*/ 148 h 235"/>
                  <a:gd name="T20" fmla="*/ 0 w 21"/>
                  <a:gd name="T21" fmla="*/ 97 h 235"/>
                  <a:gd name="T22" fmla="*/ 0 w 21"/>
                  <a:gd name="T23" fmla="*/ 60 h 235"/>
                  <a:gd name="T24" fmla="*/ 2 w 21"/>
                  <a:gd name="T25" fmla="*/ 17 h 235"/>
                  <a:gd name="T26" fmla="*/ 4 w 21"/>
                  <a:gd name="T27" fmla="*/ 13 h 235"/>
                  <a:gd name="T28" fmla="*/ 6 w 21"/>
                  <a:gd name="T29" fmla="*/ 9 h 235"/>
                  <a:gd name="T30" fmla="*/ 8 w 21"/>
                  <a:gd name="T31" fmla="*/ 5 h 235"/>
                  <a:gd name="T32" fmla="*/ 13 w 21"/>
                  <a:gd name="T33" fmla="*/ 0 h 235"/>
                  <a:gd name="T34" fmla="*/ 15 w 21"/>
                  <a:gd name="T35" fmla="*/ 3 h 235"/>
                  <a:gd name="T36" fmla="*/ 17 w 21"/>
                  <a:gd name="T37" fmla="*/ 6 h 235"/>
                  <a:gd name="T38" fmla="*/ 19 w 21"/>
                  <a:gd name="T39" fmla="*/ 10 h 235"/>
                  <a:gd name="T40" fmla="*/ 21 w 21"/>
                  <a:gd name="T41" fmla="*/ 16 h 235"/>
                  <a:gd name="T42" fmla="*/ 21 w 21"/>
                  <a:gd name="T43" fmla="*/ 45 h 235"/>
                  <a:gd name="T44" fmla="*/ 21 w 21"/>
                  <a:gd name="T45" fmla="*/ 75 h 235"/>
                  <a:gd name="T46" fmla="*/ 21 w 21"/>
                  <a:gd name="T47" fmla="*/ 105 h 235"/>
                  <a:gd name="T48" fmla="*/ 21 w 21"/>
                  <a:gd name="T49" fmla="*/ 136 h 2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35"/>
                  <a:gd name="T77" fmla="*/ 21 w 21"/>
                  <a:gd name="T78" fmla="*/ 235 h 2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35">
                    <a:moveTo>
                      <a:pt x="21" y="136"/>
                    </a:moveTo>
                    <a:lnTo>
                      <a:pt x="21" y="159"/>
                    </a:lnTo>
                    <a:lnTo>
                      <a:pt x="21" y="184"/>
                    </a:lnTo>
                    <a:lnTo>
                      <a:pt x="19" y="209"/>
                    </a:lnTo>
                    <a:lnTo>
                      <a:pt x="19" y="233"/>
                    </a:lnTo>
                    <a:lnTo>
                      <a:pt x="15" y="233"/>
                    </a:lnTo>
                    <a:lnTo>
                      <a:pt x="11" y="233"/>
                    </a:lnTo>
                    <a:lnTo>
                      <a:pt x="6" y="233"/>
                    </a:lnTo>
                    <a:lnTo>
                      <a:pt x="2" y="235"/>
                    </a:lnTo>
                    <a:lnTo>
                      <a:pt x="0" y="148"/>
                    </a:lnTo>
                    <a:lnTo>
                      <a:pt x="0" y="97"/>
                    </a:lnTo>
                    <a:lnTo>
                      <a:pt x="0" y="60"/>
                    </a:lnTo>
                    <a:lnTo>
                      <a:pt x="2" y="17"/>
                    </a:lnTo>
                    <a:lnTo>
                      <a:pt x="4" y="13"/>
                    </a:lnTo>
                    <a:lnTo>
                      <a:pt x="6" y="9"/>
                    </a:lnTo>
                    <a:lnTo>
                      <a:pt x="8" y="5"/>
                    </a:lnTo>
                    <a:lnTo>
                      <a:pt x="13" y="0"/>
                    </a:lnTo>
                    <a:lnTo>
                      <a:pt x="15" y="3"/>
                    </a:lnTo>
                    <a:lnTo>
                      <a:pt x="17" y="6"/>
                    </a:lnTo>
                    <a:lnTo>
                      <a:pt x="19" y="10"/>
                    </a:lnTo>
                    <a:lnTo>
                      <a:pt x="21" y="16"/>
                    </a:lnTo>
                    <a:lnTo>
                      <a:pt x="21" y="45"/>
                    </a:lnTo>
                    <a:lnTo>
                      <a:pt x="21" y="75"/>
                    </a:lnTo>
                    <a:lnTo>
                      <a:pt x="21" y="105"/>
                    </a:lnTo>
                    <a:lnTo>
                      <a:pt x="21" y="13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8" name="Freeform 531"/>
              <p:cNvSpPr>
                <a:spLocks/>
              </p:cNvSpPr>
              <p:nvPr/>
            </p:nvSpPr>
            <p:spPr bwMode="auto">
              <a:xfrm>
                <a:off x="1816" y="1756"/>
                <a:ext cx="527" cy="291"/>
              </a:xfrm>
              <a:custGeom>
                <a:avLst/>
                <a:gdLst>
                  <a:gd name="T0" fmla="*/ 525 w 527"/>
                  <a:gd name="T1" fmla="*/ 94 h 291"/>
                  <a:gd name="T2" fmla="*/ 525 w 527"/>
                  <a:gd name="T3" fmla="*/ 182 h 291"/>
                  <a:gd name="T4" fmla="*/ 482 w 527"/>
                  <a:gd name="T5" fmla="*/ 279 h 291"/>
                  <a:gd name="T6" fmla="*/ 403 w 527"/>
                  <a:gd name="T7" fmla="*/ 281 h 291"/>
                  <a:gd name="T8" fmla="*/ 334 w 527"/>
                  <a:gd name="T9" fmla="*/ 284 h 291"/>
                  <a:gd name="T10" fmla="*/ 280 w 527"/>
                  <a:gd name="T11" fmla="*/ 287 h 291"/>
                  <a:gd name="T12" fmla="*/ 228 w 527"/>
                  <a:gd name="T13" fmla="*/ 288 h 291"/>
                  <a:gd name="T14" fmla="*/ 180 w 527"/>
                  <a:gd name="T15" fmla="*/ 290 h 291"/>
                  <a:gd name="T16" fmla="*/ 129 w 527"/>
                  <a:gd name="T17" fmla="*/ 290 h 291"/>
                  <a:gd name="T18" fmla="*/ 54 w 527"/>
                  <a:gd name="T19" fmla="*/ 291 h 291"/>
                  <a:gd name="T20" fmla="*/ 2 w 527"/>
                  <a:gd name="T21" fmla="*/ 235 h 291"/>
                  <a:gd name="T22" fmla="*/ 2 w 527"/>
                  <a:gd name="T23" fmla="*/ 131 h 291"/>
                  <a:gd name="T24" fmla="*/ 10 w 527"/>
                  <a:gd name="T25" fmla="*/ 36 h 291"/>
                  <a:gd name="T26" fmla="*/ 19 w 527"/>
                  <a:gd name="T27" fmla="*/ 35 h 291"/>
                  <a:gd name="T28" fmla="*/ 31 w 527"/>
                  <a:gd name="T29" fmla="*/ 39 h 291"/>
                  <a:gd name="T30" fmla="*/ 35 w 527"/>
                  <a:gd name="T31" fmla="*/ 48 h 291"/>
                  <a:gd name="T32" fmla="*/ 41 w 527"/>
                  <a:gd name="T33" fmla="*/ 62 h 291"/>
                  <a:gd name="T34" fmla="*/ 48 w 527"/>
                  <a:gd name="T35" fmla="*/ 66 h 291"/>
                  <a:gd name="T36" fmla="*/ 60 w 527"/>
                  <a:gd name="T37" fmla="*/ 69 h 291"/>
                  <a:gd name="T38" fmla="*/ 68 w 527"/>
                  <a:gd name="T39" fmla="*/ 69 h 291"/>
                  <a:gd name="T40" fmla="*/ 72 w 527"/>
                  <a:gd name="T41" fmla="*/ 66 h 291"/>
                  <a:gd name="T42" fmla="*/ 72 w 527"/>
                  <a:gd name="T43" fmla="*/ 62 h 291"/>
                  <a:gd name="T44" fmla="*/ 81 w 527"/>
                  <a:gd name="T45" fmla="*/ 61 h 291"/>
                  <a:gd name="T46" fmla="*/ 93 w 527"/>
                  <a:gd name="T47" fmla="*/ 61 h 291"/>
                  <a:gd name="T48" fmla="*/ 106 w 527"/>
                  <a:gd name="T49" fmla="*/ 60 h 291"/>
                  <a:gd name="T50" fmla="*/ 112 w 527"/>
                  <a:gd name="T51" fmla="*/ 58 h 291"/>
                  <a:gd name="T52" fmla="*/ 116 w 527"/>
                  <a:gd name="T53" fmla="*/ 54 h 291"/>
                  <a:gd name="T54" fmla="*/ 120 w 527"/>
                  <a:gd name="T55" fmla="*/ 50 h 291"/>
                  <a:gd name="T56" fmla="*/ 124 w 527"/>
                  <a:gd name="T57" fmla="*/ 48 h 291"/>
                  <a:gd name="T58" fmla="*/ 124 w 527"/>
                  <a:gd name="T59" fmla="*/ 44 h 291"/>
                  <a:gd name="T60" fmla="*/ 124 w 527"/>
                  <a:gd name="T61" fmla="*/ 42 h 291"/>
                  <a:gd name="T62" fmla="*/ 133 w 527"/>
                  <a:gd name="T63" fmla="*/ 42 h 291"/>
                  <a:gd name="T64" fmla="*/ 139 w 527"/>
                  <a:gd name="T65" fmla="*/ 42 h 291"/>
                  <a:gd name="T66" fmla="*/ 139 w 527"/>
                  <a:gd name="T67" fmla="*/ 47 h 291"/>
                  <a:gd name="T68" fmla="*/ 139 w 527"/>
                  <a:gd name="T69" fmla="*/ 53 h 291"/>
                  <a:gd name="T70" fmla="*/ 151 w 527"/>
                  <a:gd name="T71" fmla="*/ 53 h 291"/>
                  <a:gd name="T72" fmla="*/ 158 w 527"/>
                  <a:gd name="T73" fmla="*/ 58 h 291"/>
                  <a:gd name="T74" fmla="*/ 160 w 527"/>
                  <a:gd name="T75" fmla="*/ 64 h 291"/>
                  <a:gd name="T76" fmla="*/ 160 w 527"/>
                  <a:gd name="T77" fmla="*/ 69 h 291"/>
                  <a:gd name="T78" fmla="*/ 170 w 527"/>
                  <a:gd name="T79" fmla="*/ 72 h 291"/>
                  <a:gd name="T80" fmla="*/ 185 w 527"/>
                  <a:gd name="T81" fmla="*/ 73 h 291"/>
                  <a:gd name="T82" fmla="*/ 199 w 527"/>
                  <a:gd name="T83" fmla="*/ 83 h 291"/>
                  <a:gd name="T84" fmla="*/ 210 w 527"/>
                  <a:gd name="T85" fmla="*/ 90 h 291"/>
                  <a:gd name="T86" fmla="*/ 212 w 527"/>
                  <a:gd name="T87" fmla="*/ 101 h 291"/>
                  <a:gd name="T88" fmla="*/ 214 w 527"/>
                  <a:gd name="T89" fmla="*/ 112 h 291"/>
                  <a:gd name="T90" fmla="*/ 226 w 527"/>
                  <a:gd name="T91" fmla="*/ 123 h 291"/>
                  <a:gd name="T92" fmla="*/ 234 w 527"/>
                  <a:gd name="T93" fmla="*/ 124 h 291"/>
                  <a:gd name="T94" fmla="*/ 234 w 527"/>
                  <a:gd name="T95" fmla="*/ 62 h 291"/>
                  <a:gd name="T96" fmla="*/ 234 w 527"/>
                  <a:gd name="T97" fmla="*/ 0 h 291"/>
                  <a:gd name="T98" fmla="*/ 361 w 527"/>
                  <a:gd name="T99" fmla="*/ 3 h 291"/>
                  <a:gd name="T100" fmla="*/ 428 w 527"/>
                  <a:gd name="T101" fmla="*/ 3 h 291"/>
                  <a:gd name="T102" fmla="*/ 459 w 527"/>
                  <a:gd name="T103" fmla="*/ 3 h 291"/>
                  <a:gd name="T104" fmla="*/ 473 w 527"/>
                  <a:gd name="T105" fmla="*/ 2 h 291"/>
                  <a:gd name="T106" fmla="*/ 498 w 527"/>
                  <a:gd name="T107" fmla="*/ 2 h 291"/>
                  <a:gd name="T108" fmla="*/ 523 w 527"/>
                  <a:gd name="T109" fmla="*/ 2 h 291"/>
                  <a:gd name="T110" fmla="*/ 525 w 527"/>
                  <a:gd name="T111" fmla="*/ 3 h 291"/>
                  <a:gd name="T112" fmla="*/ 525 w 527"/>
                  <a:gd name="T113" fmla="*/ 4 h 291"/>
                  <a:gd name="T114" fmla="*/ 525 w 527"/>
                  <a:gd name="T115" fmla="*/ 33 h 291"/>
                  <a:gd name="T116" fmla="*/ 525 w 527"/>
                  <a:gd name="T117" fmla="*/ 61 h 2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7"/>
                  <a:gd name="T178" fmla="*/ 0 h 291"/>
                  <a:gd name="T179" fmla="*/ 527 w 527"/>
                  <a:gd name="T180" fmla="*/ 291 h 2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7" h="291">
                    <a:moveTo>
                      <a:pt x="525" y="61"/>
                    </a:moveTo>
                    <a:lnTo>
                      <a:pt x="525" y="94"/>
                    </a:lnTo>
                    <a:lnTo>
                      <a:pt x="525" y="128"/>
                    </a:lnTo>
                    <a:lnTo>
                      <a:pt x="525" y="182"/>
                    </a:lnTo>
                    <a:lnTo>
                      <a:pt x="527" y="277"/>
                    </a:lnTo>
                    <a:lnTo>
                      <a:pt x="482" y="279"/>
                    </a:lnTo>
                    <a:lnTo>
                      <a:pt x="440" y="281"/>
                    </a:lnTo>
                    <a:lnTo>
                      <a:pt x="403" y="281"/>
                    </a:lnTo>
                    <a:lnTo>
                      <a:pt x="367" y="283"/>
                    </a:lnTo>
                    <a:lnTo>
                      <a:pt x="334" y="284"/>
                    </a:lnTo>
                    <a:lnTo>
                      <a:pt x="305" y="286"/>
                    </a:lnTo>
                    <a:lnTo>
                      <a:pt x="280" y="287"/>
                    </a:lnTo>
                    <a:lnTo>
                      <a:pt x="257" y="288"/>
                    </a:lnTo>
                    <a:lnTo>
                      <a:pt x="228" y="288"/>
                    </a:lnTo>
                    <a:lnTo>
                      <a:pt x="203" y="288"/>
                    </a:lnTo>
                    <a:lnTo>
                      <a:pt x="180" y="290"/>
                    </a:lnTo>
                    <a:lnTo>
                      <a:pt x="158" y="290"/>
                    </a:lnTo>
                    <a:lnTo>
                      <a:pt x="129" y="290"/>
                    </a:lnTo>
                    <a:lnTo>
                      <a:pt x="95" y="291"/>
                    </a:lnTo>
                    <a:lnTo>
                      <a:pt x="54" y="291"/>
                    </a:lnTo>
                    <a:lnTo>
                      <a:pt x="0" y="291"/>
                    </a:lnTo>
                    <a:lnTo>
                      <a:pt x="2" y="235"/>
                    </a:lnTo>
                    <a:lnTo>
                      <a:pt x="2" y="189"/>
                    </a:lnTo>
                    <a:lnTo>
                      <a:pt x="2" y="131"/>
                    </a:lnTo>
                    <a:lnTo>
                      <a:pt x="2" y="37"/>
                    </a:lnTo>
                    <a:lnTo>
                      <a:pt x="10" y="36"/>
                    </a:lnTo>
                    <a:lnTo>
                      <a:pt x="14" y="35"/>
                    </a:lnTo>
                    <a:lnTo>
                      <a:pt x="19" y="35"/>
                    </a:lnTo>
                    <a:lnTo>
                      <a:pt x="27" y="35"/>
                    </a:lnTo>
                    <a:lnTo>
                      <a:pt x="31" y="39"/>
                    </a:lnTo>
                    <a:lnTo>
                      <a:pt x="33" y="42"/>
                    </a:lnTo>
                    <a:lnTo>
                      <a:pt x="35" y="48"/>
                    </a:lnTo>
                    <a:lnTo>
                      <a:pt x="39" y="61"/>
                    </a:lnTo>
                    <a:lnTo>
                      <a:pt x="41" y="62"/>
                    </a:lnTo>
                    <a:lnTo>
                      <a:pt x="43" y="64"/>
                    </a:lnTo>
                    <a:lnTo>
                      <a:pt x="48" y="66"/>
                    </a:lnTo>
                    <a:lnTo>
                      <a:pt x="50" y="68"/>
                    </a:lnTo>
                    <a:lnTo>
                      <a:pt x="60" y="69"/>
                    </a:lnTo>
                    <a:lnTo>
                      <a:pt x="64" y="69"/>
                    </a:lnTo>
                    <a:lnTo>
                      <a:pt x="68" y="69"/>
                    </a:lnTo>
                    <a:lnTo>
                      <a:pt x="72" y="68"/>
                    </a:lnTo>
                    <a:lnTo>
                      <a:pt x="72" y="66"/>
                    </a:lnTo>
                    <a:lnTo>
                      <a:pt x="72" y="64"/>
                    </a:lnTo>
                    <a:lnTo>
                      <a:pt x="72" y="62"/>
                    </a:lnTo>
                    <a:lnTo>
                      <a:pt x="72" y="60"/>
                    </a:lnTo>
                    <a:lnTo>
                      <a:pt x="81" y="61"/>
                    </a:lnTo>
                    <a:lnTo>
                      <a:pt x="87" y="61"/>
                    </a:lnTo>
                    <a:lnTo>
                      <a:pt x="93" y="61"/>
                    </a:lnTo>
                    <a:lnTo>
                      <a:pt x="102" y="61"/>
                    </a:lnTo>
                    <a:lnTo>
                      <a:pt x="106" y="60"/>
                    </a:lnTo>
                    <a:lnTo>
                      <a:pt x="110" y="58"/>
                    </a:lnTo>
                    <a:lnTo>
                      <a:pt x="112" y="58"/>
                    </a:lnTo>
                    <a:lnTo>
                      <a:pt x="116" y="57"/>
                    </a:lnTo>
                    <a:lnTo>
                      <a:pt x="116" y="54"/>
                    </a:lnTo>
                    <a:lnTo>
                      <a:pt x="118" y="53"/>
                    </a:lnTo>
                    <a:lnTo>
                      <a:pt x="120" y="50"/>
                    </a:lnTo>
                    <a:lnTo>
                      <a:pt x="122" y="48"/>
                    </a:lnTo>
                    <a:lnTo>
                      <a:pt x="124" y="48"/>
                    </a:lnTo>
                    <a:lnTo>
                      <a:pt x="124" y="47"/>
                    </a:lnTo>
                    <a:lnTo>
                      <a:pt x="124" y="44"/>
                    </a:lnTo>
                    <a:lnTo>
                      <a:pt x="124" y="43"/>
                    </a:lnTo>
                    <a:lnTo>
                      <a:pt x="124" y="42"/>
                    </a:lnTo>
                    <a:lnTo>
                      <a:pt x="129" y="42"/>
                    </a:lnTo>
                    <a:lnTo>
                      <a:pt x="133" y="42"/>
                    </a:lnTo>
                    <a:lnTo>
                      <a:pt x="135" y="42"/>
                    </a:lnTo>
                    <a:lnTo>
                      <a:pt x="139" y="42"/>
                    </a:lnTo>
                    <a:lnTo>
                      <a:pt x="139" y="44"/>
                    </a:lnTo>
                    <a:lnTo>
                      <a:pt x="139" y="47"/>
                    </a:lnTo>
                    <a:lnTo>
                      <a:pt x="139" y="50"/>
                    </a:lnTo>
                    <a:lnTo>
                      <a:pt x="139" y="53"/>
                    </a:lnTo>
                    <a:lnTo>
                      <a:pt x="147" y="53"/>
                    </a:lnTo>
                    <a:lnTo>
                      <a:pt x="151" y="53"/>
                    </a:lnTo>
                    <a:lnTo>
                      <a:pt x="153" y="55"/>
                    </a:lnTo>
                    <a:lnTo>
                      <a:pt x="158" y="58"/>
                    </a:lnTo>
                    <a:lnTo>
                      <a:pt x="158" y="61"/>
                    </a:lnTo>
                    <a:lnTo>
                      <a:pt x="160" y="64"/>
                    </a:lnTo>
                    <a:lnTo>
                      <a:pt x="160" y="66"/>
                    </a:lnTo>
                    <a:lnTo>
                      <a:pt x="160" y="69"/>
                    </a:lnTo>
                    <a:lnTo>
                      <a:pt x="164" y="71"/>
                    </a:lnTo>
                    <a:lnTo>
                      <a:pt x="170" y="72"/>
                    </a:lnTo>
                    <a:lnTo>
                      <a:pt x="176" y="73"/>
                    </a:lnTo>
                    <a:lnTo>
                      <a:pt x="185" y="73"/>
                    </a:lnTo>
                    <a:lnTo>
                      <a:pt x="193" y="79"/>
                    </a:lnTo>
                    <a:lnTo>
                      <a:pt x="199" y="83"/>
                    </a:lnTo>
                    <a:lnTo>
                      <a:pt x="205" y="87"/>
                    </a:lnTo>
                    <a:lnTo>
                      <a:pt x="210" y="90"/>
                    </a:lnTo>
                    <a:lnTo>
                      <a:pt x="210" y="95"/>
                    </a:lnTo>
                    <a:lnTo>
                      <a:pt x="212" y="101"/>
                    </a:lnTo>
                    <a:lnTo>
                      <a:pt x="212" y="106"/>
                    </a:lnTo>
                    <a:lnTo>
                      <a:pt x="214" y="112"/>
                    </a:lnTo>
                    <a:lnTo>
                      <a:pt x="222" y="119"/>
                    </a:lnTo>
                    <a:lnTo>
                      <a:pt x="226" y="123"/>
                    </a:lnTo>
                    <a:lnTo>
                      <a:pt x="230" y="124"/>
                    </a:lnTo>
                    <a:lnTo>
                      <a:pt x="234" y="124"/>
                    </a:lnTo>
                    <a:lnTo>
                      <a:pt x="234" y="94"/>
                    </a:lnTo>
                    <a:lnTo>
                      <a:pt x="234" y="62"/>
                    </a:lnTo>
                    <a:lnTo>
                      <a:pt x="234" y="32"/>
                    </a:lnTo>
                    <a:lnTo>
                      <a:pt x="234" y="0"/>
                    </a:lnTo>
                    <a:lnTo>
                      <a:pt x="307" y="2"/>
                    </a:lnTo>
                    <a:lnTo>
                      <a:pt x="361" y="3"/>
                    </a:lnTo>
                    <a:lnTo>
                      <a:pt x="401" y="3"/>
                    </a:lnTo>
                    <a:lnTo>
                      <a:pt x="428" y="3"/>
                    </a:lnTo>
                    <a:lnTo>
                      <a:pt x="446" y="3"/>
                    </a:lnTo>
                    <a:lnTo>
                      <a:pt x="459" y="3"/>
                    </a:lnTo>
                    <a:lnTo>
                      <a:pt x="465" y="3"/>
                    </a:lnTo>
                    <a:lnTo>
                      <a:pt x="473" y="2"/>
                    </a:lnTo>
                    <a:lnTo>
                      <a:pt x="486" y="2"/>
                    </a:lnTo>
                    <a:lnTo>
                      <a:pt x="498" y="2"/>
                    </a:lnTo>
                    <a:lnTo>
                      <a:pt x="511" y="2"/>
                    </a:lnTo>
                    <a:lnTo>
                      <a:pt x="523" y="2"/>
                    </a:lnTo>
                    <a:lnTo>
                      <a:pt x="523" y="3"/>
                    </a:lnTo>
                    <a:lnTo>
                      <a:pt x="525" y="3"/>
                    </a:lnTo>
                    <a:lnTo>
                      <a:pt x="525" y="4"/>
                    </a:lnTo>
                    <a:lnTo>
                      <a:pt x="525" y="20"/>
                    </a:lnTo>
                    <a:lnTo>
                      <a:pt x="525" y="33"/>
                    </a:lnTo>
                    <a:lnTo>
                      <a:pt x="525" y="47"/>
                    </a:lnTo>
                    <a:lnTo>
                      <a:pt x="52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19" name="Freeform 532"/>
              <p:cNvSpPr>
                <a:spLocks/>
              </p:cNvSpPr>
              <p:nvPr/>
            </p:nvSpPr>
            <p:spPr bwMode="auto">
              <a:xfrm>
                <a:off x="2200" y="1766"/>
                <a:ext cx="135" cy="267"/>
              </a:xfrm>
              <a:custGeom>
                <a:avLst/>
                <a:gdLst>
                  <a:gd name="T0" fmla="*/ 135 w 135"/>
                  <a:gd name="T1" fmla="*/ 105 h 267"/>
                  <a:gd name="T2" fmla="*/ 133 w 135"/>
                  <a:gd name="T3" fmla="*/ 207 h 267"/>
                  <a:gd name="T4" fmla="*/ 129 w 135"/>
                  <a:gd name="T5" fmla="*/ 259 h 267"/>
                  <a:gd name="T6" fmla="*/ 127 w 135"/>
                  <a:gd name="T7" fmla="*/ 262 h 267"/>
                  <a:gd name="T8" fmla="*/ 108 w 135"/>
                  <a:gd name="T9" fmla="*/ 263 h 267"/>
                  <a:gd name="T10" fmla="*/ 77 w 135"/>
                  <a:gd name="T11" fmla="*/ 265 h 267"/>
                  <a:gd name="T12" fmla="*/ 46 w 135"/>
                  <a:gd name="T13" fmla="*/ 266 h 267"/>
                  <a:gd name="T14" fmla="*/ 15 w 135"/>
                  <a:gd name="T15" fmla="*/ 267 h 267"/>
                  <a:gd name="T16" fmla="*/ 2 w 135"/>
                  <a:gd name="T17" fmla="*/ 256 h 267"/>
                  <a:gd name="T18" fmla="*/ 4 w 135"/>
                  <a:gd name="T19" fmla="*/ 150 h 267"/>
                  <a:gd name="T20" fmla="*/ 10 w 135"/>
                  <a:gd name="T21" fmla="*/ 7 h 267"/>
                  <a:gd name="T22" fmla="*/ 12 w 135"/>
                  <a:gd name="T23" fmla="*/ 11 h 267"/>
                  <a:gd name="T24" fmla="*/ 17 w 135"/>
                  <a:gd name="T25" fmla="*/ 33 h 267"/>
                  <a:gd name="T26" fmla="*/ 17 w 135"/>
                  <a:gd name="T27" fmla="*/ 67 h 267"/>
                  <a:gd name="T28" fmla="*/ 15 w 135"/>
                  <a:gd name="T29" fmla="*/ 85 h 267"/>
                  <a:gd name="T30" fmla="*/ 15 w 135"/>
                  <a:gd name="T31" fmla="*/ 85 h 267"/>
                  <a:gd name="T32" fmla="*/ 12 w 135"/>
                  <a:gd name="T33" fmla="*/ 121 h 267"/>
                  <a:gd name="T34" fmla="*/ 15 w 135"/>
                  <a:gd name="T35" fmla="*/ 197 h 267"/>
                  <a:gd name="T36" fmla="*/ 15 w 135"/>
                  <a:gd name="T37" fmla="*/ 225 h 267"/>
                  <a:gd name="T38" fmla="*/ 17 w 135"/>
                  <a:gd name="T39" fmla="*/ 223 h 267"/>
                  <a:gd name="T40" fmla="*/ 17 w 135"/>
                  <a:gd name="T41" fmla="*/ 187 h 267"/>
                  <a:gd name="T42" fmla="*/ 17 w 135"/>
                  <a:gd name="T43" fmla="*/ 105 h 267"/>
                  <a:gd name="T44" fmla="*/ 21 w 135"/>
                  <a:gd name="T45" fmla="*/ 66 h 267"/>
                  <a:gd name="T46" fmla="*/ 23 w 135"/>
                  <a:gd name="T47" fmla="*/ 23 h 267"/>
                  <a:gd name="T48" fmla="*/ 31 w 135"/>
                  <a:gd name="T49" fmla="*/ 0 h 267"/>
                  <a:gd name="T50" fmla="*/ 39 w 135"/>
                  <a:gd name="T51" fmla="*/ 1 h 267"/>
                  <a:gd name="T52" fmla="*/ 48 w 135"/>
                  <a:gd name="T53" fmla="*/ 41 h 267"/>
                  <a:gd name="T54" fmla="*/ 44 w 135"/>
                  <a:gd name="T55" fmla="*/ 134 h 267"/>
                  <a:gd name="T56" fmla="*/ 44 w 135"/>
                  <a:gd name="T57" fmla="*/ 214 h 267"/>
                  <a:gd name="T58" fmla="*/ 44 w 135"/>
                  <a:gd name="T59" fmla="*/ 226 h 267"/>
                  <a:gd name="T60" fmla="*/ 46 w 135"/>
                  <a:gd name="T61" fmla="*/ 231 h 267"/>
                  <a:gd name="T62" fmla="*/ 48 w 135"/>
                  <a:gd name="T63" fmla="*/ 231 h 267"/>
                  <a:gd name="T64" fmla="*/ 50 w 135"/>
                  <a:gd name="T65" fmla="*/ 182 h 267"/>
                  <a:gd name="T66" fmla="*/ 52 w 135"/>
                  <a:gd name="T67" fmla="*/ 51 h 267"/>
                  <a:gd name="T68" fmla="*/ 60 w 135"/>
                  <a:gd name="T69" fmla="*/ 4 h 267"/>
                  <a:gd name="T70" fmla="*/ 69 w 135"/>
                  <a:gd name="T71" fmla="*/ 5 h 267"/>
                  <a:gd name="T72" fmla="*/ 73 w 135"/>
                  <a:gd name="T73" fmla="*/ 34 h 267"/>
                  <a:gd name="T74" fmla="*/ 73 w 135"/>
                  <a:gd name="T75" fmla="*/ 92 h 267"/>
                  <a:gd name="T76" fmla="*/ 75 w 135"/>
                  <a:gd name="T77" fmla="*/ 121 h 267"/>
                  <a:gd name="T78" fmla="*/ 77 w 135"/>
                  <a:gd name="T79" fmla="*/ 121 h 267"/>
                  <a:gd name="T80" fmla="*/ 79 w 135"/>
                  <a:gd name="T81" fmla="*/ 91 h 267"/>
                  <a:gd name="T82" fmla="*/ 79 w 135"/>
                  <a:gd name="T83" fmla="*/ 32 h 267"/>
                  <a:gd name="T84" fmla="*/ 85 w 135"/>
                  <a:gd name="T85" fmla="*/ 1 h 267"/>
                  <a:gd name="T86" fmla="*/ 93 w 135"/>
                  <a:gd name="T87" fmla="*/ 3 h 267"/>
                  <a:gd name="T88" fmla="*/ 100 w 135"/>
                  <a:gd name="T89" fmla="*/ 8 h 267"/>
                  <a:gd name="T90" fmla="*/ 100 w 135"/>
                  <a:gd name="T91" fmla="*/ 54 h 267"/>
                  <a:gd name="T92" fmla="*/ 100 w 135"/>
                  <a:gd name="T93" fmla="*/ 117 h 267"/>
                  <a:gd name="T94" fmla="*/ 100 w 135"/>
                  <a:gd name="T95" fmla="*/ 117 h 267"/>
                  <a:gd name="T96" fmla="*/ 104 w 135"/>
                  <a:gd name="T97" fmla="*/ 88 h 267"/>
                  <a:gd name="T98" fmla="*/ 104 w 135"/>
                  <a:gd name="T99" fmla="*/ 30 h 267"/>
                  <a:gd name="T100" fmla="*/ 108 w 135"/>
                  <a:gd name="T101" fmla="*/ 1 h 267"/>
                  <a:gd name="T102" fmla="*/ 114 w 135"/>
                  <a:gd name="T103" fmla="*/ 3 h 267"/>
                  <a:gd name="T104" fmla="*/ 116 w 135"/>
                  <a:gd name="T105" fmla="*/ 26 h 267"/>
                  <a:gd name="T106" fmla="*/ 116 w 135"/>
                  <a:gd name="T107" fmla="*/ 72 h 267"/>
                  <a:gd name="T108" fmla="*/ 116 w 135"/>
                  <a:gd name="T109" fmla="*/ 94 h 267"/>
                  <a:gd name="T110" fmla="*/ 120 w 135"/>
                  <a:gd name="T111" fmla="*/ 92 h 267"/>
                  <a:gd name="T112" fmla="*/ 123 w 135"/>
                  <a:gd name="T113" fmla="*/ 70 h 267"/>
                  <a:gd name="T114" fmla="*/ 125 w 135"/>
                  <a:gd name="T115" fmla="*/ 29 h 267"/>
                  <a:gd name="T116" fmla="*/ 127 w 135"/>
                  <a:gd name="T117" fmla="*/ 8 h 267"/>
                  <a:gd name="T118" fmla="*/ 129 w 135"/>
                  <a:gd name="T119" fmla="*/ 10 h 267"/>
                  <a:gd name="T120" fmla="*/ 133 w 135"/>
                  <a:gd name="T121" fmla="*/ 21 h 267"/>
                  <a:gd name="T122" fmla="*/ 135 w 135"/>
                  <a:gd name="T123" fmla="*/ 43 h 2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7"/>
                  <a:gd name="T188" fmla="*/ 135 w 135"/>
                  <a:gd name="T189" fmla="*/ 267 h 2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7">
                    <a:moveTo>
                      <a:pt x="135" y="52"/>
                    </a:moveTo>
                    <a:lnTo>
                      <a:pt x="135" y="105"/>
                    </a:lnTo>
                    <a:lnTo>
                      <a:pt x="135" y="156"/>
                    </a:lnTo>
                    <a:lnTo>
                      <a:pt x="133" y="207"/>
                    </a:lnTo>
                    <a:lnTo>
                      <a:pt x="131" y="258"/>
                    </a:lnTo>
                    <a:lnTo>
                      <a:pt x="129" y="259"/>
                    </a:lnTo>
                    <a:lnTo>
                      <a:pt x="129" y="260"/>
                    </a:lnTo>
                    <a:lnTo>
                      <a:pt x="127" y="262"/>
                    </a:lnTo>
                    <a:lnTo>
                      <a:pt x="125" y="263"/>
                    </a:lnTo>
                    <a:lnTo>
                      <a:pt x="108" y="263"/>
                    </a:lnTo>
                    <a:lnTo>
                      <a:pt x="93" y="265"/>
                    </a:lnTo>
                    <a:lnTo>
                      <a:pt x="77" y="265"/>
                    </a:lnTo>
                    <a:lnTo>
                      <a:pt x="62" y="265"/>
                    </a:lnTo>
                    <a:lnTo>
                      <a:pt x="46" y="266"/>
                    </a:lnTo>
                    <a:lnTo>
                      <a:pt x="31" y="266"/>
                    </a:lnTo>
                    <a:lnTo>
                      <a:pt x="15" y="267"/>
                    </a:lnTo>
                    <a:lnTo>
                      <a:pt x="0" y="267"/>
                    </a:lnTo>
                    <a:lnTo>
                      <a:pt x="2" y="256"/>
                    </a:lnTo>
                    <a:lnTo>
                      <a:pt x="2" y="225"/>
                    </a:lnTo>
                    <a:lnTo>
                      <a:pt x="4" y="150"/>
                    </a:lnTo>
                    <a:lnTo>
                      <a:pt x="6" y="5"/>
                    </a:lnTo>
                    <a:lnTo>
                      <a:pt x="10" y="7"/>
                    </a:lnTo>
                    <a:lnTo>
                      <a:pt x="12" y="8"/>
                    </a:lnTo>
                    <a:lnTo>
                      <a:pt x="12" y="11"/>
                    </a:lnTo>
                    <a:lnTo>
                      <a:pt x="15" y="15"/>
                    </a:lnTo>
                    <a:lnTo>
                      <a:pt x="17" y="33"/>
                    </a:lnTo>
                    <a:lnTo>
                      <a:pt x="17" y="50"/>
                    </a:lnTo>
                    <a:lnTo>
                      <a:pt x="17" y="67"/>
                    </a:lnTo>
                    <a:lnTo>
                      <a:pt x="17" y="85"/>
                    </a:lnTo>
                    <a:lnTo>
                      <a:pt x="15" y="85"/>
                    </a:lnTo>
                    <a:lnTo>
                      <a:pt x="12" y="85"/>
                    </a:lnTo>
                    <a:lnTo>
                      <a:pt x="12" y="121"/>
                    </a:lnTo>
                    <a:lnTo>
                      <a:pt x="15" y="161"/>
                    </a:lnTo>
                    <a:lnTo>
                      <a:pt x="15" y="197"/>
                    </a:lnTo>
                    <a:lnTo>
                      <a:pt x="15" y="225"/>
                    </a:lnTo>
                    <a:lnTo>
                      <a:pt x="17" y="223"/>
                    </a:lnTo>
                    <a:lnTo>
                      <a:pt x="19" y="223"/>
                    </a:lnTo>
                    <a:lnTo>
                      <a:pt x="17" y="187"/>
                    </a:lnTo>
                    <a:lnTo>
                      <a:pt x="17" y="143"/>
                    </a:lnTo>
                    <a:lnTo>
                      <a:pt x="17" y="105"/>
                    </a:lnTo>
                    <a:lnTo>
                      <a:pt x="19" y="88"/>
                    </a:lnTo>
                    <a:lnTo>
                      <a:pt x="21" y="66"/>
                    </a:lnTo>
                    <a:lnTo>
                      <a:pt x="23" y="44"/>
                    </a:lnTo>
                    <a:lnTo>
                      <a:pt x="23" y="23"/>
                    </a:lnTo>
                    <a:lnTo>
                      <a:pt x="25" y="1"/>
                    </a:lnTo>
                    <a:lnTo>
                      <a:pt x="31" y="0"/>
                    </a:lnTo>
                    <a:lnTo>
                      <a:pt x="35" y="0"/>
                    </a:lnTo>
                    <a:lnTo>
                      <a:pt x="39" y="1"/>
                    </a:lnTo>
                    <a:lnTo>
                      <a:pt x="48" y="3"/>
                    </a:lnTo>
                    <a:lnTo>
                      <a:pt x="48" y="41"/>
                    </a:lnTo>
                    <a:lnTo>
                      <a:pt x="46" y="81"/>
                    </a:lnTo>
                    <a:lnTo>
                      <a:pt x="44" y="134"/>
                    </a:lnTo>
                    <a:lnTo>
                      <a:pt x="44" y="208"/>
                    </a:lnTo>
                    <a:lnTo>
                      <a:pt x="44" y="214"/>
                    </a:lnTo>
                    <a:lnTo>
                      <a:pt x="44" y="219"/>
                    </a:lnTo>
                    <a:lnTo>
                      <a:pt x="44" y="226"/>
                    </a:lnTo>
                    <a:lnTo>
                      <a:pt x="44" y="231"/>
                    </a:lnTo>
                    <a:lnTo>
                      <a:pt x="46" y="231"/>
                    </a:lnTo>
                    <a:lnTo>
                      <a:pt x="48" y="231"/>
                    </a:lnTo>
                    <a:lnTo>
                      <a:pt x="50" y="231"/>
                    </a:lnTo>
                    <a:lnTo>
                      <a:pt x="50" y="182"/>
                    </a:lnTo>
                    <a:lnTo>
                      <a:pt x="50" y="116"/>
                    </a:lnTo>
                    <a:lnTo>
                      <a:pt x="52" y="51"/>
                    </a:lnTo>
                    <a:lnTo>
                      <a:pt x="54" y="3"/>
                    </a:lnTo>
                    <a:lnTo>
                      <a:pt x="60" y="4"/>
                    </a:lnTo>
                    <a:lnTo>
                      <a:pt x="64" y="5"/>
                    </a:lnTo>
                    <a:lnTo>
                      <a:pt x="69" y="5"/>
                    </a:lnTo>
                    <a:lnTo>
                      <a:pt x="73" y="7"/>
                    </a:lnTo>
                    <a:lnTo>
                      <a:pt x="73" y="34"/>
                    </a:lnTo>
                    <a:lnTo>
                      <a:pt x="73" y="63"/>
                    </a:lnTo>
                    <a:lnTo>
                      <a:pt x="73" y="92"/>
                    </a:lnTo>
                    <a:lnTo>
                      <a:pt x="73" y="121"/>
                    </a:lnTo>
                    <a:lnTo>
                      <a:pt x="75" y="121"/>
                    </a:lnTo>
                    <a:lnTo>
                      <a:pt x="77" y="121"/>
                    </a:lnTo>
                    <a:lnTo>
                      <a:pt x="79" y="91"/>
                    </a:lnTo>
                    <a:lnTo>
                      <a:pt x="79" y="61"/>
                    </a:lnTo>
                    <a:lnTo>
                      <a:pt x="79" y="32"/>
                    </a:lnTo>
                    <a:lnTo>
                      <a:pt x="81" y="1"/>
                    </a:lnTo>
                    <a:lnTo>
                      <a:pt x="85" y="1"/>
                    </a:lnTo>
                    <a:lnTo>
                      <a:pt x="89" y="1"/>
                    </a:lnTo>
                    <a:lnTo>
                      <a:pt x="93" y="3"/>
                    </a:lnTo>
                    <a:lnTo>
                      <a:pt x="98" y="3"/>
                    </a:lnTo>
                    <a:lnTo>
                      <a:pt x="100" y="8"/>
                    </a:lnTo>
                    <a:lnTo>
                      <a:pt x="100" y="21"/>
                    </a:lnTo>
                    <a:lnTo>
                      <a:pt x="100" y="54"/>
                    </a:lnTo>
                    <a:lnTo>
                      <a:pt x="98" y="117"/>
                    </a:lnTo>
                    <a:lnTo>
                      <a:pt x="100" y="117"/>
                    </a:lnTo>
                    <a:lnTo>
                      <a:pt x="102" y="117"/>
                    </a:lnTo>
                    <a:lnTo>
                      <a:pt x="104" y="88"/>
                    </a:lnTo>
                    <a:lnTo>
                      <a:pt x="104" y="59"/>
                    </a:lnTo>
                    <a:lnTo>
                      <a:pt x="104" y="30"/>
                    </a:lnTo>
                    <a:lnTo>
                      <a:pt x="106" y="0"/>
                    </a:lnTo>
                    <a:lnTo>
                      <a:pt x="108" y="1"/>
                    </a:lnTo>
                    <a:lnTo>
                      <a:pt x="112" y="1"/>
                    </a:lnTo>
                    <a:lnTo>
                      <a:pt x="114" y="3"/>
                    </a:lnTo>
                    <a:lnTo>
                      <a:pt x="116" y="3"/>
                    </a:lnTo>
                    <a:lnTo>
                      <a:pt x="116" y="26"/>
                    </a:lnTo>
                    <a:lnTo>
                      <a:pt x="116" y="48"/>
                    </a:lnTo>
                    <a:lnTo>
                      <a:pt x="116" y="72"/>
                    </a:lnTo>
                    <a:lnTo>
                      <a:pt x="116" y="94"/>
                    </a:lnTo>
                    <a:lnTo>
                      <a:pt x="118" y="92"/>
                    </a:lnTo>
                    <a:lnTo>
                      <a:pt x="120" y="92"/>
                    </a:lnTo>
                    <a:lnTo>
                      <a:pt x="123" y="91"/>
                    </a:lnTo>
                    <a:lnTo>
                      <a:pt x="123" y="70"/>
                    </a:lnTo>
                    <a:lnTo>
                      <a:pt x="125" y="50"/>
                    </a:lnTo>
                    <a:lnTo>
                      <a:pt x="125" y="29"/>
                    </a:lnTo>
                    <a:lnTo>
                      <a:pt x="125" y="8"/>
                    </a:lnTo>
                    <a:lnTo>
                      <a:pt x="127" y="8"/>
                    </a:lnTo>
                    <a:lnTo>
                      <a:pt x="129" y="8"/>
                    </a:lnTo>
                    <a:lnTo>
                      <a:pt x="129" y="10"/>
                    </a:lnTo>
                    <a:lnTo>
                      <a:pt x="131" y="10"/>
                    </a:lnTo>
                    <a:lnTo>
                      <a:pt x="133" y="21"/>
                    </a:lnTo>
                    <a:lnTo>
                      <a:pt x="135" y="32"/>
                    </a:lnTo>
                    <a:lnTo>
                      <a:pt x="135" y="43"/>
                    </a:lnTo>
                    <a:lnTo>
                      <a:pt x="135" y="52"/>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0" name="Freeform 533"/>
              <p:cNvSpPr>
                <a:spLocks/>
              </p:cNvSpPr>
              <p:nvPr/>
            </p:nvSpPr>
            <p:spPr bwMode="auto">
              <a:xfrm>
                <a:off x="2316" y="1875"/>
                <a:ext cx="2" cy="22"/>
              </a:xfrm>
              <a:custGeom>
                <a:avLst/>
                <a:gdLst>
                  <a:gd name="T0" fmla="*/ 2 w 2"/>
                  <a:gd name="T1" fmla="*/ 20 h 22"/>
                  <a:gd name="T2" fmla="*/ 0 w 2"/>
                  <a:gd name="T3" fmla="*/ 22 h 22"/>
                  <a:gd name="T4" fmla="*/ 0 w 2"/>
                  <a:gd name="T5" fmla="*/ 16 h 22"/>
                  <a:gd name="T6" fmla="*/ 0 w 2"/>
                  <a:gd name="T7" fmla="*/ 11 h 22"/>
                  <a:gd name="T8" fmla="*/ 0 w 2"/>
                  <a:gd name="T9" fmla="*/ 5 h 22"/>
                  <a:gd name="T10" fmla="*/ 0 w 2"/>
                  <a:gd name="T11" fmla="*/ 0 h 22"/>
                  <a:gd name="T12" fmla="*/ 2 w 2"/>
                  <a:gd name="T13" fmla="*/ 0 h 22"/>
                  <a:gd name="T14" fmla="*/ 2 w 2"/>
                  <a:gd name="T15" fmla="*/ 5 h 22"/>
                  <a:gd name="T16" fmla="*/ 2 w 2"/>
                  <a:gd name="T17" fmla="*/ 9 h 22"/>
                  <a:gd name="T18" fmla="*/ 2 w 2"/>
                  <a:gd name="T19" fmla="*/ 15 h 22"/>
                  <a:gd name="T20" fmla="*/ 2 w 2"/>
                  <a:gd name="T21" fmla="*/ 2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2"/>
                  <a:gd name="T35" fmla="*/ 2 w 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2">
                    <a:moveTo>
                      <a:pt x="2" y="20"/>
                    </a:moveTo>
                    <a:lnTo>
                      <a:pt x="0" y="22"/>
                    </a:lnTo>
                    <a:lnTo>
                      <a:pt x="0" y="16"/>
                    </a:lnTo>
                    <a:lnTo>
                      <a:pt x="0" y="11"/>
                    </a:lnTo>
                    <a:lnTo>
                      <a:pt x="0" y="5"/>
                    </a:lnTo>
                    <a:lnTo>
                      <a:pt x="0" y="0"/>
                    </a:lnTo>
                    <a:lnTo>
                      <a:pt x="2" y="0"/>
                    </a:lnTo>
                    <a:lnTo>
                      <a:pt x="2" y="5"/>
                    </a:lnTo>
                    <a:lnTo>
                      <a:pt x="2" y="9"/>
                    </a:lnTo>
                    <a:lnTo>
                      <a:pt x="2" y="15"/>
                    </a:lnTo>
                    <a:lnTo>
                      <a:pt x="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1" name="Freeform 534"/>
              <p:cNvSpPr>
                <a:spLocks/>
              </p:cNvSpPr>
              <p:nvPr/>
            </p:nvSpPr>
            <p:spPr bwMode="auto">
              <a:xfrm>
                <a:off x="2314" y="1949"/>
                <a:ext cx="4" cy="68"/>
              </a:xfrm>
              <a:custGeom>
                <a:avLst/>
                <a:gdLst>
                  <a:gd name="T0" fmla="*/ 4 w 4"/>
                  <a:gd name="T1" fmla="*/ 68 h 68"/>
                  <a:gd name="T2" fmla="*/ 2 w 4"/>
                  <a:gd name="T3" fmla="*/ 68 h 68"/>
                  <a:gd name="T4" fmla="*/ 2 w 4"/>
                  <a:gd name="T5" fmla="*/ 68 h 68"/>
                  <a:gd name="T6" fmla="*/ 2 w 4"/>
                  <a:gd name="T7" fmla="*/ 68 h 68"/>
                  <a:gd name="T8" fmla="*/ 0 w 4"/>
                  <a:gd name="T9" fmla="*/ 68 h 68"/>
                  <a:gd name="T10" fmla="*/ 0 w 4"/>
                  <a:gd name="T11" fmla="*/ 51 h 68"/>
                  <a:gd name="T12" fmla="*/ 0 w 4"/>
                  <a:gd name="T13" fmla="*/ 35 h 68"/>
                  <a:gd name="T14" fmla="*/ 0 w 4"/>
                  <a:gd name="T15" fmla="*/ 18 h 68"/>
                  <a:gd name="T16" fmla="*/ 0 w 4"/>
                  <a:gd name="T17" fmla="*/ 0 h 68"/>
                  <a:gd name="T18" fmla="*/ 0 w 4"/>
                  <a:gd name="T19" fmla="*/ 0 h 68"/>
                  <a:gd name="T20" fmla="*/ 2 w 4"/>
                  <a:gd name="T21" fmla="*/ 0 h 68"/>
                  <a:gd name="T22" fmla="*/ 2 w 4"/>
                  <a:gd name="T23" fmla="*/ 0 h 68"/>
                  <a:gd name="T24" fmla="*/ 4 w 4"/>
                  <a:gd name="T25" fmla="*/ 0 h 68"/>
                  <a:gd name="T26" fmla="*/ 4 w 4"/>
                  <a:gd name="T27" fmla="*/ 17 h 68"/>
                  <a:gd name="T28" fmla="*/ 4 w 4"/>
                  <a:gd name="T29" fmla="*/ 33 h 68"/>
                  <a:gd name="T30" fmla="*/ 4 w 4"/>
                  <a:gd name="T31" fmla="*/ 51 h 68"/>
                  <a:gd name="T32" fmla="*/ 4 w 4"/>
                  <a:gd name="T33" fmla="*/ 68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68"/>
                  <a:gd name="T53" fmla="*/ 4 w 4"/>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68">
                    <a:moveTo>
                      <a:pt x="4" y="68"/>
                    </a:moveTo>
                    <a:lnTo>
                      <a:pt x="2" y="68"/>
                    </a:lnTo>
                    <a:lnTo>
                      <a:pt x="0" y="68"/>
                    </a:lnTo>
                    <a:lnTo>
                      <a:pt x="0" y="51"/>
                    </a:lnTo>
                    <a:lnTo>
                      <a:pt x="0" y="35"/>
                    </a:lnTo>
                    <a:lnTo>
                      <a:pt x="0" y="18"/>
                    </a:lnTo>
                    <a:lnTo>
                      <a:pt x="0" y="0"/>
                    </a:lnTo>
                    <a:lnTo>
                      <a:pt x="2" y="0"/>
                    </a:lnTo>
                    <a:lnTo>
                      <a:pt x="4" y="0"/>
                    </a:lnTo>
                    <a:lnTo>
                      <a:pt x="4" y="17"/>
                    </a:lnTo>
                    <a:lnTo>
                      <a:pt x="4" y="33"/>
                    </a:lnTo>
                    <a:lnTo>
                      <a:pt x="4" y="51"/>
                    </a:lnTo>
                    <a:lnTo>
                      <a:pt x="4"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2" name="Freeform 535"/>
              <p:cNvSpPr>
                <a:spLocks/>
              </p:cNvSpPr>
              <p:nvPr/>
            </p:nvSpPr>
            <p:spPr bwMode="auto">
              <a:xfrm>
                <a:off x="2314" y="1904"/>
                <a:ext cx="4" cy="14"/>
              </a:xfrm>
              <a:custGeom>
                <a:avLst/>
                <a:gdLst>
                  <a:gd name="T0" fmla="*/ 4 w 4"/>
                  <a:gd name="T1" fmla="*/ 14 h 14"/>
                  <a:gd name="T2" fmla="*/ 2 w 4"/>
                  <a:gd name="T3" fmla="*/ 14 h 14"/>
                  <a:gd name="T4" fmla="*/ 2 w 4"/>
                  <a:gd name="T5" fmla="*/ 14 h 14"/>
                  <a:gd name="T6" fmla="*/ 0 w 4"/>
                  <a:gd name="T7" fmla="*/ 14 h 14"/>
                  <a:gd name="T8" fmla="*/ 0 w 4"/>
                  <a:gd name="T9" fmla="*/ 14 h 14"/>
                  <a:gd name="T10" fmla="*/ 0 w 4"/>
                  <a:gd name="T11" fmla="*/ 11 h 14"/>
                  <a:gd name="T12" fmla="*/ 0 w 4"/>
                  <a:gd name="T13" fmla="*/ 7 h 14"/>
                  <a:gd name="T14" fmla="*/ 0 w 4"/>
                  <a:gd name="T15" fmla="*/ 2 h 14"/>
                  <a:gd name="T16" fmla="*/ 0 w 4"/>
                  <a:gd name="T17" fmla="*/ 0 h 14"/>
                  <a:gd name="T18" fmla="*/ 0 w 4"/>
                  <a:gd name="T19" fmla="*/ 0 h 14"/>
                  <a:gd name="T20" fmla="*/ 2 w 4"/>
                  <a:gd name="T21" fmla="*/ 0 h 14"/>
                  <a:gd name="T22" fmla="*/ 2 w 4"/>
                  <a:gd name="T23" fmla="*/ 0 h 14"/>
                  <a:gd name="T24" fmla="*/ 4 w 4"/>
                  <a:gd name="T25" fmla="*/ 0 h 14"/>
                  <a:gd name="T26" fmla="*/ 4 w 4"/>
                  <a:gd name="T27" fmla="*/ 2 h 14"/>
                  <a:gd name="T28" fmla="*/ 4 w 4"/>
                  <a:gd name="T29" fmla="*/ 7 h 14"/>
                  <a:gd name="T30" fmla="*/ 4 w 4"/>
                  <a:gd name="T31" fmla="*/ 11 h 14"/>
                  <a:gd name="T32" fmla="*/ 4 w 4"/>
                  <a:gd name="T33" fmla="*/ 14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14"/>
                  <a:gd name="T53" fmla="*/ 4 w 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14">
                    <a:moveTo>
                      <a:pt x="4" y="14"/>
                    </a:moveTo>
                    <a:lnTo>
                      <a:pt x="2" y="14"/>
                    </a:lnTo>
                    <a:lnTo>
                      <a:pt x="0" y="14"/>
                    </a:lnTo>
                    <a:lnTo>
                      <a:pt x="0" y="11"/>
                    </a:lnTo>
                    <a:lnTo>
                      <a:pt x="0" y="7"/>
                    </a:lnTo>
                    <a:lnTo>
                      <a:pt x="0" y="2"/>
                    </a:lnTo>
                    <a:lnTo>
                      <a:pt x="0" y="0"/>
                    </a:lnTo>
                    <a:lnTo>
                      <a:pt x="2" y="0"/>
                    </a:lnTo>
                    <a:lnTo>
                      <a:pt x="4" y="0"/>
                    </a:lnTo>
                    <a:lnTo>
                      <a:pt x="4" y="2"/>
                    </a:lnTo>
                    <a:lnTo>
                      <a:pt x="4" y="7"/>
                    </a:lnTo>
                    <a:lnTo>
                      <a:pt x="4" y="11"/>
                    </a:lnTo>
                    <a:lnTo>
                      <a:pt x="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3" name="Freeform 536"/>
              <p:cNvSpPr>
                <a:spLocks/>
              </p:cNvSpPr>
              <p:nvPr/>
            </p:nvSpPr>
            <p:spPr bwMode="auto">
              <a:xfrm>
                <a:off x="2298" y="1890"/>
                <a:ext cx="6" cy="36"/>
              </a:xfrm>
              <a:custGeom>
                <a:avLst/>
                <a:gdLst>
                  <a:gd name="T0" fmla="*/ 6 w 6"/>
                  <a:gd name="T1" fmla="*/ 22 h 36"/>
                  <a:gd name="T2" fmla="*/ 6 w 6"/>
                  <a:gd name="T3" fmla="*/ 25 h 36"/>
                  <a:gd name="T4" fmla="*/ 6 w 6"/>
                  <a:gd name="T5" fmla="*/ 29 h 36"/>
                  <a:gd name="T6" fmla="*/ 6 w 6"/>
                  <a:gd name="T7" fmla="*/ 33 h 36"/>
                  <a:gd name="T8" fmla="*/ 4 w 6"/>
                  <a:gd name="T9" fmla="*/ 36 h 36"/>
                  <a:gd name="T10" fmla="*/ 2 w 6"/>
                  <a:gd name="T11" fmla="*/ 36 h 36"/>
                  <a:gd name="T12" fmla="*/ 2 w 6"/>
                  <a:gd name="T13" fmla="*/ 36 h 36"/>
                  <a:gd name="T14" fmla="*/ 2 w 6"/>
                  <a:gd name="T15" fmla="*/ 36 h 36"/>
                  <a:gd name="T16" fmla="*/ 0 w 6"/>
                  <a:gd name="T17" fmla="*/ 36 h 36"/>
                  <a:gd name="T18" fmla="*/ 0 w 6"/>
                  <a:gd name="T19" fmla="*/ 28 h 36"/>
                  <a:gd name="T20" fmla="*/ 0 w 6"/>
                  <a:gd name="T21" fmla="*/ 19 h 36"/>
                  <a:gd name="T22" fmla="*/ 0 w 6"/>
                  <a:gd name="T23" fmla="*/ 10 h 36"/>
                  <a:gd name="T24" fmla="*/ 0 w 6"/>
                  <a:gd name="T25" fmla="*/ 0 h 36"/>
                  <a:gd name="T26" fmla="*/ 2 w 6"/>
                  <a:gd name="T27" fmla="*/ 0 h 36"/>
                  <a:gd name="T28" fmla="*/ 2 w 6"/>
                  <a:gd name="T29" fmla="*/ 0 h 36"/>
                  <a:gd name="T30" fmla="*/ 2 w 6"/>
                  <a:gd name="T31" fmla="*/ 0 h 36"/>
                  <a:gd name="T32" fmla="*/ 4 w 6"/>
                  <a:gd name="T33" fmla="*/ 0 h 36"/>
                  <a:gd name="T34" fmla="*/ 6 w 6"/>
                  <a:gd name="T35" fmla="*/ 7 h 36"/>
                  <a:gd name="T36" fmla="*/ 6 w 6"/>
                  <a:gd name="T37" fmla="*/ 11 h 36"/>
                  <a:gd name="T38" fmla="*/ 6 w 6"/>
                  <a:gd name="T39" fmla="*/ 15 h 36"/>
                  <a:gd name="T40" fmla="*/ 6 w 6"/>
                  <a:gd name="T41" fmla="*/ 22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6"/>
                  <a:gd name="T65" fmla="*/ 6 w 6"/>
                  <a:gd name="T66" fmla="*/ 36 h 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6">
                    <a:moveTo>
                      <a:pt x="6" y="22"/>
                    </a:moveTo>
                    <a:lnTo>
                      <a:pt x="6" y="25"/>
                    </a:lnTo>
                    <a:lnTo>
                      <a:pt x="6" y="29"/>
                    </a:lnTo>
                    <a:lnTo>
                      <a:pt x="6" y="33"/>
                    </a:lnTo>
                    <a:lnTo>
                      <a:pt x="4" y="36"/>
                    </a:lnTo>
                    <a:lnTo>
                      <a:pt x="2" y="36"/>
                    </a:lnTo>
                    <a:lnTo>
                      <a:pt x="0" y="36"/>
                    </a:lnTo>
                    <a:lnTo>
                      <a:pt x="0" y="28"/>
                    </a:lnTo>
                    <a:lnTo>
                      <a:pt x="0" y="19"/>
                    </a:lnTo>
                    <a:lnTo>
                      <a:pt x="0" y="10"/>
                    </a:lnTo>
                    <a:lnTo>
                      <a:pt x="0" y="0"/>
                    </a:lnTo>
                    <a:lnTo>
                      <a:pt x="2" y="0"/>
                    </a:lnTo>
                    <a:lnTo>
                      <a:pt x="4" y="0"/>
                    </a:lnTo>
                    <a:lnTo>
                      <a:pt x="6" y="7"/>
                    </a:lnTo>
                    <a:lnTo>
                      <a:pt x="6" y="11"/>
                    </a:lnTo>
                    <a:lnTo>
                      <a:pt x="6" y="15"/>
                    </a:lnTo>
                    <a:lnTo>
                      <a:pt x="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4" name="Freeform 537"/>
              <p:cNvSpPr>
                <a:spLocks/>
              </p:cNvSpPr>
              <p:nvPr/>
            </p:nvSpPr>
            <p:spPr bwMode="auto">
              <a:xfrm>
                <a:off x="2269" y="1893"/>
                <a:ext cx="8" cy="121"/>
              </a:xfrm>
              <a:custGeom>
                <a:avLst/>
                <a:gdLst>
                  <a:gd name="T0" fmla="*/ 8 w 8"/>
                  <a:gd name="T1" fmla="*/ 47 h 121"/>
                  <a:gd name="T2" fmla="*/ 6 w 8"/>
                  <a:gd name="T3" fmla="*/ 77 h 121"/>
                  <a:gd name="T4" fmla="*/ 6 w 8"/>
                  <a:gd name="T5" fmla="*/ 95 h 121"/>
                  <a:gd name="T6" fmla="*/ 6 w 8"/>
                  <a:gd name="T7" fmla="*/ 107 h 121"/>
                  <a:gd name="T8" fmla="*/ 8 w 8"/>
                  <a:gd name="T9" fmla="*/ 121 h 121"/>
                  <a:gd name="T10" fmla="*/ 6 w 8"/>
                  <a:gd name="T11" fmla="*/ 121 h 121"/>
                  <a:gd name="T12" fmla="*/ 6 w 8"/>
                  <a:gd name="T13" fmla="*/ 121 h 121"/>
                  <a:gd name="T14" fmla="*/ 4 w 8"/>
                  <a:gd name="T15" fmla="*/ 121 h 121"/>
                  <a:gd name="T16" fmla="*/ 4 w 8"/>
                  <a:gd name="T17" fmla="*/ 121 h 121"/>
                  <a:gd name="T18" fmla="*/ 4 w 8"/>
                  <a:gd name="T19" fmla="*/ 91 h 121"/>
                  <a:gd name="T20" fmla="*/ 2 w 8"/>
                  <a:gd name="T21" fmla="*/ 60 h 121"/>
                  <a:gd name="T22" fmla="*/ 0 w 8"/>
                  <a:gd name="T23" fmla="*/ 30 h 121"/>
                  <a:gd name="T24" fmla="*/ 0 w 8"/>
                  <a:gd name="T25" fmla="*/ 0 h 121"/>
                  <a:gd name="T26" fmla="*/ 2 w 8"/>
                  <a:gd name="T27" fmla="*/ 0 h 121"/>
                  <a:gd name="T28" fmla="*/ 4 w 8"/>
                  <a:gd name="T29" fmla="*/ 0 h 121"/>
                  <a:gd name="T30" fmla="*/ 6 w 8"/>
                  <a:gd name="T31" fmla="*/ 0 h 121"/>
                  <a:gd name="T32" fmla="*/ 6 w 8"/>
                  <a:gd name="T33" fmla="*/ 0 h 121"/>
                  <a:gd name="T34" fmla="*/ 8 w 8"/>
                  <a:gd name="T35" fmla="*/ 11 h 121"/>
                  <a:gd name="T36" fmla="*/ 8 w 8"/>
                  <a:gd name="T37" fmla="*/ 23 h 121"/>
                  <a:gd name="T38" fmla="*/ 8 w 8"/>
                  <a:gd name="T39" fmla="*/ 34 h 121"/>
                  <a:gd name="T40" fmla="*/ 8 w 8"/>
                  <a:gd name="T41" fmla="*/ 47 h 1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1"/>
                  <a:gd name="T65" fmla="*/ 8 w 8"/>
                  <a:gd name="T66" fmla="*/ 121 h 1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1">
                    <a:moveTo>
                      <a:pt x="8" y="47"/>
                    </a:moveTo>
                    <a:lnTo>
                      <a:pt x="6" y="77"/>
                    </a:lnTo>
                    <a:lnTo>
                      <a:pt x="6" y="95"/>
                    </a:lnTo>
                    <a:lnTo>
                      <a:pt x="6" y="107"/>
                    </a:lnTo>
                    <a:lnTo>
                      <a:pt x="8" y="121"/>
                    </a:lnTo>
                    <a:lnTo>
                      <a:pt x="6" y="121"/>
                    </a:lnTo>
                    <a:lnTo>
                      <a:pt x="4" y="121"/>
                    </a:lnTo>
                    <a:lnTo>
                      <a:pt x="4" y="91"/>
                    </a:lnTo>
                    <a:lnTo>
                      <a:pt x="2" y="60"/>
                    </a:lnTo>
                    <a:lnTo>
                      <a:pt x="0" y="30"/>
                    </a:lnTo>
                    <a:lnTo>
                      <a:pt x="0" y="0"/>
                    </a:lnTo>
                    <a:lnTo>
                      <a:pt x="2" y="0"/>
                    </a:lnTo>
                    <a:lnTo>
                      <a:pt x="4" y="0"/>
                    </a:lnTo>
                    <a:lnTo>
                      <a:pt x="6" y="0"/>
                    </a:lnTo>
                    <a:lnTo>
                      <a:pt x="8" y="11"/>
                    </a:lnTo>
                    <a:lnTo>
                      <a:pt x="8" y="23"/>
                    </a:lnTo>
                    <a:lnTo>
                      <a:pt x="8" y="34"/>
                    </a:lnTo>
                    <a:lnTo>
                      <a:pt x="8"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5" name="Freeform 538"/>
              <p:cNvSpPr>
                <a:spLocks/>
              </p:cNvSpPr>
              <p:nvPr/>
            </p:nvSpPr>
            <p:spPr bwMode="auto">
              <a:xfrm>
                <a:off x="2169" y="1767"/>
                <a:ext cx="31" cy="269"/>
              </a:xfrm>
              <a:custGeom>
                <a:avLst/>
                <a:gdLst>
                  <a:gd name="T0" fmla="*/ 31 w 31"/>
                  <a:gd name="T1" fmla="*/ 10 h 269"/>
                  <a:gd name="T2" fmla="*/ 31 w 31"/>
                  <a:gd name="T3" fmla="*/ 75 h 269"/>
                  <a:gd name="T4" fmla="*/ 29 w 31"/>
                  <a:gd name="T5" fmla="*/ 139 h 269"/>
                  <a:gd name="T6" fmla="*/ 27 w 31"/>
                  <a:gd name="T7" fmla="*/ 204 h 269"/>
                  <a:gd name="T8" fmla="*/ 25 w 31"/>
                  <a:gd name="T9" fmla="*/ 269 h 269"/>
                  <a:gd name="T10" fmla="*/ 21 w 31"/>
                  <a:gd name="T11" fmla="*/ 269 h 269"/>
                  <a:gd name="T12" fmla="*/ 14 w 31"/>
                  <a:gd name="T13" fmla="*/ 269 h 269"/>
                  <a:gd name="T14" fmla="*/ 8 w 31"/>
                  <a:gd name="T15" fmla="*/ 269 h 269"/>
                  <a:gd name="T16" fmla="*/ 0 w 31"/>
                  <a:gd name="T17" fmla="*/ 269 h 269"/>
                  <a:gd name="T18" fmla="*/ 2 w 31"/>
                  <a:gd name="T19" fmla="*/ 131 h 269"/>
                  <a:gd name="T20" fmla="*/ 4 w 31"/>
                  <a:gd name="T21" fmla="*/ 58 h 269"/>
                  <a:gd name="T22" fmla="*/ 6 w 31"/>
                  <a:gd name="T23" fmla="*/ 22 h 269"/>
                  <a:gd name="T24" fmla="*/ 8 w 31"/>
                  <a:gd name="T25" fmla="*/ 0 h 269"/>
                  <a:gd name="T26" fmla="*/ 14 w 31"/>
                  <a:gd name="T27" fmla="*/ 0 h 269"/>
                  <a:gd name="T28" fmla="*/ 21 w 31"/>
                  <a:gd name="T29" fmla="*/ 0 h 269"/>
                  <a:gd name="T30" fmla="*/ 25 w 31"/>
                  <a:gd name="T31" fmla="*/ 0 h 269"/>
                  <a:gd name="T32" fmla="*/ 31 w 31"/>
                  <a:gd name="T33" fmla="*/ 2 h 269"/>
                  <a:gd name="T34" fmla="*/ 31 w 31"/>
                  <a:gd name="T35" fmla="*/ 4 h 269"/>
                  <a:gd name="T36" fmla="*/ 31 w 31"/>
                  <a:gd name="T37" fmla="*/ 6 h 269"/>
                  <a:gd name="T38" fmla="*/ 31 w 31"/>
                  <a:gd name="T39" fmla="*/ 9 h 269"/>
                  <a:gd name="T40" fmla="*/ 31 w 31"/>
                  <a:gd name="T41" fmla="*/ 10 h 2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69"/>
                  <a:gd name="T65" fmla="*/ 31 w 31"/>
                  <a:gd name="T66" fmla="*/ 269 h 2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69">
                    <a:moveTo>
                      <a:pt x="31" y="10"/>
                    </a:moveTo>
                    <a:lnTo>
                      <a:pt x="31" y="75"/>
                    </a:lnTo>
                    <a:lnTo>
                      <a:pt x="29" y="139"/>
                    </a:lnTo>
                    <a:lnTo>
                      <a:pt x="27" y="204"/>
                    </a:lnTo>
                    <a:lnTo>
                      <a:pt x="25" y="269"/>
                    </a:lnTo>
                    <a:lnTo>
                      <a:pt x="21" y="269"/>
                    </a:lnTo>
                    <a:lnTo>
                      <a:pt x="14" y="269"/>
                    </a:lnTo>
                    <a:lnTo>
                      <a:pt x="8" y="269"/>
                    </a:lnTo>
                    <a:lnTo>
                      <a:pt x="0" y="269"/>
                    </a:lnTo>
                    <a:lnTo>
                      <a:pt x="2" y="131"/>
                    </a:lnTo>
                    <a:lnTo>
                      <a:pt x="4" y="58"/>
                    </a:lnTo>
                    <a:lnTo>
                      <a:pt x="6" y="22"/>
                    </a:lnTo>
                    <a:lnTo>
                      <a:pt x="8" y="0"/>
                    </a:lnTo>
                    <a:lnTo>
                      <a:pt x="14" y="0"/>
                    </a:lnTo>
                    <a:lnTo>
                      <a:pt x="21" y="0"/>
                    </a:lnTo>
                    <a:lnTo>
                      <a:pt x="25" y="0"/>
                    </a:lnTo>
                    <a:lnTo>
                      <a:pt x="31" y="2"/>
                    </a:lnTo>
                    <a:lnTo>
                      <a:pt x="31" y="4"/>
                    </a:lnTo>
                    <a:lnTo>
                      <a:pt x="31" y="6"/>
                    </a:lnTo>
                    <a:lnTo>
                      <a:pt x="31" y="9"/>
                    </a:lnTo>
                    <a:lnTo>
                      <a:pt x="31"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6" name="Freeform 539"/>
              <p:cNvSpPr>
                <a:spLocks/>
              </p:cNvSpPr>
              <p:nvPr/>
            </p:nvSpPr>
            <p:spPr bwMode="auto">
              <a:xfrm>
                <a:off x="2148" y="1769"/>
                <a:ext cx="17" cy="264"/>
              </a:xfrm>
              <a:custGeom>
                <a:avLst/>
                <a:gdLst>
                  <a:gd name="T0" fmla="*/ 17 w 17"/>
                  <a:gd name="T1" fmla="*/ 74 h 264"/>
                  <a:gd name="T2" fmla="*/ 17 w 17"/>
                  <a:gd name="T3" fmla="*/ 122 h 264"/>
                  <a:gd name="T4" fmla="*/ 17 w 17"/>
                  <a:gd name="T5" fmla="*/ 169 h 264"/>
                  <a:gd name="T6" fmla="*/ 17 w 17"/>
                  <a:gd name="T7" fmla="*/ 217 h 264"/>
                  <a:gd name="T8" fmla="*/ 17 w 17"/>
                  <a:gd name="T9" fmla="*/ 264 h 264"/>
                  <a:gd name="T10" fmla="*/ 10 w 17"/>
                  <a:gd name="T11" fmla="*/ 264 h 264"/>
                  <a:gd name="T12" fmla="*/ 6 w 17"/>
                  <a:gd name="T13" fmla="*/ 264 h 264"/>
                  <a:gd name="T14" fmla="*/ 4 w 17"/>
                  <a:gd name="T15" fmla="*/ 264 h 264"/>
                  <a:gd name="T16" fmla="*/ 0 w 17"/>
                  <a:gd name="T17" fmla="*/ 264 h 264"/>
                  <a:gd name="T18" fmla="*/ 2 w 17"/>
                  <a:gd name="T19" fmla="*/ 201 h 264"/>
                  <a:gd name="T20" fmla="*/ 2 w 17"/>
                  <a:gd name="T21" fmla="*/ 137 h 264"/>
                  <a:gd name="T22" fmla="*/ 2 w 17"/>
                  <a:gd name="T23" fmla="*/ 75 h 264"/>
                  <a:gd name="T24" fmla="*/ 4 w 17"/>
                  <a:gd name="T25" fmla="*/ 12 h 264"/>
                  <a:gd name="T26" fmla="*/ 6 w 17"/>
                  <a:gd name="T27" fmla="*/ 9 h 264"/>
                  <a:gd name="T28" fmla="*/ 6 w 17"/>
                  <a:gd name="T29" fmla="*/ 7 h 264"/>
                  <a:gd name="T30" fmla="*/ 6 w 17"/>
                  <a:gd name="T31" fmla="*/ 4 h 264"/>
                  <a:gd name="T32" fmla="*/ 8 w 17"/>
                  <a:gd name="T33" fmla="*/ 0 h 264"/>
                  <a:gd name="T34" fmla="*/ 10 w 17"/>
                  <a:gd name="T35" fmla="*/ 0 h 264"/>
                  <a:gd name="T36" fmla="*/ 13 w 17"/>
                  <a:gd name="T37" fmla="*/ 1 h 264"/>
                  <a:gd name="T38" fmla="*/ 15 w 17"/>
                  <a:gd name="T39" fmla="*/ 2 h 264"/>
                  <a:gd name="T40" fmla="*/ 17 w 17"/>
                  <a:gd name="T41" fmla="*/ 2 h 264"/>
                  <a:gd name="T42" fmla="*/ 17 w 17"/>
                  <a:gd name="T43" fmla="*/ 20 h 264"/>
                  <a:gd name="T44" fmla="*/ 17 w 17"/>
                  <a:gd name="T45" fmla="*/ 38 h 264"/>
                  <a:gd name="T46" fmla="*/ 17 w 17"/>
                  <a:gd name="T47" fmla="*/ 56 h 264"/>
                  <a:gd name="T48" fmla="*/ 17 w 17"/>
                  <a:gd name="T49" fmla="*/ 74 h 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64"/>
                  <a:gd name="T77" fmla="*/ 17 w 17"/>
                  <a:gd name="T78" fmla="*/ 264 h 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64">
                    <a:moveTo>
                      <a:pt x="17" y="74"/>
                    </a:moveTo>
                    <a:lnTo>
                      <a:pt x="17" y="122"/>
                    </a:lnTo>
                    <a:lnTo>
                      <a:pt x="17" y="169"/>
                    </a:lnTo>
                    <a:lnTo>
                      <a:pt x="17" y="217"/>
                    </a:lnTo>
                    <a:lnTo>
                      <a:pt x="17" y="264"/>
                    </a:lnTo>
                    <a:lnTo>
                      <a:pt x="10" y="264"/>
                    </a:lnTo>
                    <a:lnTo>
                      <a:pt x="6" y="264"/>
                    </a:lnTo>
                    <a:lnTo>
                      <a:pt x="4" y="264"/>
                    </a:lnTo>
                    <a:lnTo>
                      <a:pt x="0" y="264"/>
                    </a:lnTo>
                    <a:lnTo>
                      <a:pt x="2" y="201"/>
                    </a:lnTo>
                    <a:lnTo>
                      <a:pt x="2" y="137"/>
                    </a:lnTo>
                    <a:lnTo>
                      <a:pt x="2" y="75"/>
                    </a:lnTo>
                    <a:lnTo>
                      <a:pt x="4" y="12"/>
                    </a:lnTo>
                    <a:lnTo>
                      <a:pt x="6" y="9"/>
                    </a:lnTo>
                    <a:lnTo>
                      <a:pt x="6" y="7"/>
                    </a:lnTo>
                    <a:lnTo>
                      <a:pt x="6" y="4"/>
                    </a:lnTo>
                    <a:lnTo>
                      <a:pt x="8" y="0"/>
                    </a:lnTo>
                    <a:lnTo>
                      <a:pt x="10" y="0"/>
                    </a:lnTo>
                    <a:lnTo>
                      <a:pt x="13" y="1"/>
                    </a:lnTo>
                    <a:lnTo>
                      <a:pt x="15" y="2"/>
                    </a:lnTo>
                    <a:lnTo>
                      <a:pt x="17" y="2"/>
                    </a:lnTo>
                    <a:lnTo>
                      <a:pt x="17" y="20"/>
                    </a:lnTo>
                    <a:lnTo>
                      <a:pt x="17" y="38"/>
                    </a:lnTo>
                    <a:lnTo>
                      <a:pt x="17" y="56"/>
                    </a:lnTo>
                    <a:lnTo>
                      <a:pt x="17" y="74"/>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7" name="Freeform 540"/>
              <p:cNvSpPr>
                <a:spLocks/>
              </p:cNvSpPr>
              <p:nvPr/>
            </p:nvSpPr>
            <p:spPr bwMode="auto">
              <a:xfrm>
                <a:off x="2129" y="1767"/>
                <a:ext cx="19" cy="266"/>
              </a:xfrm>
              <a:custGeom>
                <a:avLst/>
                <a:gdLst>
                  <a:gd name="T0" fmla="*/ 19 w 19"/>
                  <a:gd name="T1" fmla="*/ 47 h 266"/>
                  <a:gd name="T2" fmla="*/ 17 w 19"/>
                  <a:gd name="T3" fmla="*/ 102 h 266"/>
                  <a:gd name="T4" fmla="*/ 15 w 19"/>
                  <a:gd name="T5" fmla="*/ 156 h 266"/>
                  <a:gd name="T6" fmla="*/ 15 w 19"/>
                  <a:gd name="T7" fmla="*/ 211 h 266"/>
                  <a:gd name="T8" fmla="*/ 13 w 19"/>
                  <a:gd name="T9" fmla="*/ 266 h 266"/>
                  <a:gd name="T10" fmla="*/ 11 w 19"/>
                  <a:gd name="T11" fmla="*/ 266 h 266"/>
                  <a:gd name="T12" fmla="*/ 7 w 19"/>
                  <a:gd name="T13" fmla="*/ 266 h 266"/>
                  <a:gd name="T14" fmla="*/ 5 w 19"/>
                  <a:gd name="T15" fmla="*/ 266 h 266"/>
                  <a:gd name="T16" fmla="*/ 0 w 19"/>
                  <a:gd name="T17" fmla="*/ 266 h 266"/>
                  <a:gd name="T18" fmla="*/ 0 w 19"/>
                  <a:gd name="T19" fmla="*/ 182 h 266"/>
                  <a:gd name="T20" fmla="*/ 0 w 19"/>
                  <a:gd name="T21" fmla="*/ 127 h 266"/>
                  <a:gd name="T22" fmla="*/ 2 w 19"/>
                  <a:gd name="T23" fmla="*/ 75 h 266"/>
                  <a:gd name="T24" fmla="*/ 7 w 19"/>
                  <a:gd name="T25" fmla="*/ 0 h 266"/>
                  <a:gd name="T26" fmla="*/ 11 w 19"/>
                  <a:gd name="T27" fmla="*/ 2 h 266"/>
                  <a:gd name="T28" fmla="*/ 13 w 19"/>
                  <a:gd name="T29" fmla="*/ 2 h 266"/>
                  <a:gd name="T30" fmla="*/ 13 w 19"/>
                  <a:gd name="T31" fmla="*/ 4 h 266"/>
                  <a:gd name="T32" fmla="*/ 15 w 19"/>
                  <a:gd name="T33" fmla="*/ 7 h 266"/>
                  <a:gd name="T34" fmla="*/ 17 w 19"/>
                  <a:gd name="T35" fmla="*/ 17 h 266"/>
                  <a:gd name="T36" fmla="*/ 19 w 19"/>
                  <a:gd name="T37" fmla="*/ 26 h 266"/>
                  <a:gd name="T38" fmla="*/ 19 w 19"/>
                  <a:gd name="T39" fmla="*/ 37 h 266"/>
                  <a:gd name="T40" fmla="*/ 19 w 19"/>
                  <a:gd name="T41" fmla="*/ 47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66"/>
                  <a:gd name="T65" fmla="*/ 19 w 19"/>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66">
                    <a:moveTo>
                      <a:pt x="19" y="47"/>
                    </a:moveTo>
                    <a:lnTo>
                      <a:pt x="17" y="102"/>
                    </a:lnTo>
                    <a:lnTo>
                      <a:pt x="15" y="156"/>
                    </a:lnTo>
                    <a:lnTo>
                      <a:pt x="15" y="211"/>
                    </a:lnTo>
                    <a:lnTo>
                      <a:pt x="13" y="266"/>
                    </a:lnTo>
                    <a:lnTo>
                      <a:pt x="11" y="266"/>
                    </a:lnTo>
                    <a:lnTo>
                      <a:pt x="7" y="266"/>
                    </a:lnTo>
                    <a:lnTo>
                      <a:pt x="5" y="266"/>
                    </a:lnTo>
                    <a:lnTo>
                      <a:pt x="0" y="266"/>
                    </a:lnTo>
                    <a:lnTo>
                      <a:pt x="0" y="182"/>
                    </a:lnTo>
                    <a:lnTo>
                      <a:pt x="0" y="127"/>
                    </a:lnTo>
                    <a:lnTo>
                      <a:pt x="2" y="75"/>
                    </a:lnTo>
                    <a:lnTo>
                      <a:pt x="7" y="0"/>
                    </a:lnTo>
                    <a:lnTo>
                      <a:pt x="11" y="2"/>
                    </a:lnTo>
                    <a:lnTo>
                      <a:pt x="13" y="2"/>
                    </a:lnTo>
                    <a:lnTo>
                      <a:pt x="13" y="4"/>
                    </a:lnTo>
                    <a:lnTo>
                      <a:pt x="15" y="7"/>
                    </a:lnTo>
                    <a:lnTo>
                      <a:pt x="17" y="17"/>
                    </a:lnTo>
                    <a:lnTo>
                      <a:pt x="19" y="26"/>
                    </a:lnTo>
                    <a:lnTo>
                      <a:pt x="19" y="37"/>
                    </a:lnTo>
                    <a:lnTo>
                      <a:pt x="19" y="47"/>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8" name="Freeform 541"/>
              <p:cNvSpPr>
                <a:spLocks/>
              </p:cNvSpPr>
              <p:nvPr/>
            </p:nvSpPr>
            <p:spPr bwMode="auto">
              <a:xfrm>
                <a:off x="2104" y="1767"/>
                <a:ext cx="23" cy="270"/>
              </a:xfrm>
              <a:custGeom>
                <a:avLst/>
                <a:gdLst>
                  <a:gd name="T0" fmla="*/ 23 w 23"/>
                  <a:gd name="T1" fmla="*/ 65 h 270"/>
                  <a:gd name="T2" fmla="*/ 21 w 23"/>
                  <a:gd name="T3" fmla="*/ 115 h 270"/>
                  <a:gd name="T4" fmla="*/ 21 w 23"/>
                  <a:gd name="T5" fmla="*/ 166 h 270"/>
                  <a:gd name="T6" fmla="*/ 21 w 23"/>
                  <a:gd name="T7" fmla="*/ 215 h 270"/>
                  <a:gd name="T8" fmla="*/ 19 w 23"/>
                  <a:gd name="T9" fmla="*/ 266 h 270"/>
                  <a:gd name="T10" fmla="*/ 15 w 23"/>
                  <a:gd name="T11" fmla="*/ 268 h 270"/>
                  <a:gd name="T12" fmla="*/ 11 w 23"/>
                  <a:gd name="T13" fmla="*/ 269 h 270"/>
                  <a:gd name="T14" fmla="*/ 7 w 23"/>
                  <a:gd name="T15" fmla="*/ 269 h 270"/>
                  <a:gd name="T16" fmla="*/ 3 w 23"/>
                  <a:gd name="T17" fmla="*/ 270 h 270"/>
                  <a:gd name="T18" fmla="*/ 0 w 23"/>
                  <a:gd name="T19" fmla="*/ 247 h 270"/>
                  <a:gd name="T20" fmla="*/ 3 w 23"/>
                  <a:gd name="T21" fmla="*/ 211 h 270"/>
                  <a:gd name="T22" fmla="*/ 3 w 23"/>
                  <a:gd name="T23" fmla="*/ 138 h 270"/>
                  <a:gd name="T24" fmla="*/ 7 w 23"/>
                  <a:gd name="T25" fmla="*/ 0 h 270"/>
                  <a:gd name="T26" fmla="*/ 11 w 23"/>
                  <a:gd name="T27" fmla="*/ 0 h 270"/>
                  <a:gd name="T28" fmla="*/ 15 w 23"/>
                  <a:gd name="T29" fmla="*/ 0 h 270"/>
                  <a:gd name="T30" fmla="*/ 19 w 23"/>
                  <a:gd name="T31" fmla="*/ 0 h 270"/>
                  <a:gd name="T32" fmla="*/ 23 w 23"/>
                  <a:gd name="T33" fmla="*/ 2 h 270"/>
                  <a:gd name="T34" fmla="*/ 23 w 23"/>
                  <a:gd name="T35" fmla="*/ 17 h 270"/>
                  <a:gd name="T36" fmla="*/ 23 w 23"/>
                  <a:gd name="T37" fmla="*/ 33 h 270"/>
                  <a:gd name="T38" fmla="*/ 23 w 23"/>
                  <a:gd name="T39" fmla="*/ 49 h 270"/>
                  <a:gd name="T40" fmla="*/ 23 w 23"/>
                  <a:gd name="T41" fmla="*/ 65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0"/>
                  <a:gd name="T65" fmla="*/ 23 w 23"/>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0">
                    <a:moveTo>
                      <a:pt x="23" y="65"/>
                    </a:moveTo>
                    <a:lnTo>
                      <a:pt x="21" y="115"/>
                    </a:lnTo>
                    <a:lnTo>
                      <a:pt x="21" y="166"/>
                    </a:lnTo>
                    <a:lnTo>
                      <a:pt x="21" y="215"/>
                    </a:lnTo>
                    <a:lnTo>
                      <a:pt x="19" y="266"/>
                    </a:lnTo>
                    <a:lnTo>
                      <a:pt x="15" y="268"/>
                    </a:lnTo>
                    <a:lnTo>
                      <a:pt x="11" y="269"/>
                    </a:lnTo>
                    <a:lnTo>
                      <a:pt x="7" y="269"/>
                    </a:lnTo>
                    <a:lnTo>
                      <a:pt x="3" y="270"/>
                    </a:lnTo>
                    <a:lnTo>
                      <a:pt x="0" y="247"/>
                    </a:lnTo>
                    <a:lnTo>
                      <a:pt x="3" y="211"/>
                    </a:lnTo>
                    <a:lnTo>
                      <a:pt x="3" y="138"/>
                    </a:lnTo>
                    <a:lnTo>
                      <a:pt x="7" y="0"/>
                    </a:lnTo>
                    <a:lnTo>
                      <a:pt x="11" y="0"/>
                    </a:lnTo>
                    <a:lnTo>
                      <a:pt x="15" y="0"/>
                    </a:lnTo>
                    <a:lnTo>
                      <a:pt x="19" y="0"/>
                    </a:lnTo>
                    <a:lnTo>
                      <a:pt x="23" y="2"/>
                    </a:lnTo>
                    <a:lnTo>
                      <a:pt x="23" y="17"/>
                    </a:lnTo>
                    <a:lnTo>
                      <a:pt x="23" y="33"/>
                    </a:lnTo>
                    <a:lnTo>
                      <a:pt x="23" y="49"/>
                    </a:lnTo>
                    <a:lnTo>
                      <a:pt x="23" y="65"/>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29" name="Freeform 542"/>
              <p:cNvSpPr>
                <a:spLocks/>
              </p:cNvSpPr>
              <p:nvPr/>
            </p:nvSpPr>
            <p:spPr bwMode="auto">
              <a:xfrm>
                <a:off x="2077" y="1767"/>
                <a:ext cx="25" cy="272"/>
              </a:xfrm>
              <a:custGeom>
                <a:avLst/>
                <a:gdLst>
                  <a:gd name="T0" fmla="*/ 25 w 25"/>
                  <a:gd name="T1" fmla="*/ 14 h 272"/>
                  <a:gd name="T2" fmla="*/ 23 w 25"/>
                  <a:gd name="T3" fmla="*/ 77 h 272"/>
                  <a:gd name="T4" fmla="*/ 23 w 25"/>
                  <a:gd name="T5" fmla="*/ 142 h 272"/>
                  <a:gd name="T6" fmla="*/ 23 w 25"/>
                  <a:gd name="T7" fmla="*/ 206 h 272"/>
                  <a:gd name="T8" fmla="*/ 21 w 25"/>
                  <a:gd name="T9" fmla="*/ 270 h 272"/>
                  <a:gd name="T10" fmla="*/ 15 w 25"/>
                  <a:gd name="T11" fmla="*/ 270 h 272"/>
                  <a:gd name="T12" fmla="*/ 11 w 25"/>
                  <a:gd name="T13" fmla="*/ 270 h 272"/>
                  <a:gd name="T14" fmla="*/ 7 w 25"/>
                  <a:gd name="T15" fmla="*/ 272 h 272"/>
                  <a:gd name="T16" fmla="*/ 0 w 25"/>
                  <a:gd name="T17" fmla="*/ 272 h 272"/>
                  <a:gd name="T18" fmla="*/ 3 w 25"/>
                  <a:gd name="T19" fmla="*/ 206 h 272"/>
                  <a:gd name="T20" fmla="*/ 5 w 25"/>
                  <a:gd name="T21" fmla="*/ 139 h 272"/>
                  <a:gd name="T22" fmla="*/ 7 w 25"/>
                  <a:gd name="T23" fmla="*/ 73 h 272"/>
                  <a:gd name="T24" fmla="*/ 9 w 25"/>
                  <a:gd name="T25" fmla="*/ 7 h 272"/>
                  <a:gd name="T26" fmla="*/ 11 w 25"/>
                  <a:gd name="T27" fmla="*/ 6 h 272"/>
                  <a:gd name="T28" fmla="*/ 11 w 25"/>
                  <a:gd name="T29" fmla="*/ 4 h 272"/>
                  <a:gd name="T30" fmla="*/ 11 w 25"/>
                  <a:gd name="T31" fmla="*/ 3 h 272"/>
                  <a:gd name="T32" fmla="*/ 13 w 25"/>
                  <a:gd name="T33" fmla="*/ 0 h 272"/>
                  <a:gd name="T34" fmla="*/ 15 w 25"/>
                  <a:gd name="T35" fmla="*/ 0 h 272"/>
                  <a:gd name="T36" fmla="*/ 19 w 25"/>
                  <a:gd name="T37" fmla="*/ 0 h 272"/>
                  <a:gd name="T38" fmla="*/ 21 w 25"/>
                  <a:gd name="T39" fmla="*/ 0 h 272"/>
                  <a:gd name="T40" fmla="*/ 23 w 25"/>
                  <a:gd name="T41" fmla="*/ 2 h 272"/>
                  <a:gd name="T42" fmla="*/ 23 w 25"/>
                  <a:gd name="T43" fmla="*/ 4 h 272"/>
                  <a:gd name="T44" fmla="*/ 25 w 25"/>
                  <a:gd name="T45" fmla="*/ 7 h 272"/>
                  <a:gd name="T46" fmla="*/ 25 w 25"/>
                  <a:gd name="T47" fmla="*/ 11 h 272"/>
                  <a:gd name="T48" fmla="*/ 25 w 25"/>
                  <a:gd name="T49" fmla="*/ 14 h 2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2"/>
                  <a:gd name="T77" fmla="*/ 25 w 25"/>
                  <a:gd name="T78" fmla="*/ 272 h 2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2">
                    <a:moveTo>
                      <a:pt x="25" y="14"/>
                    </a:moveTo>
                    <a:lnTo>
                      <a:pt x="23" y="77"/>
                    </a:lnTo>
                    <a:lnTo>
                      <a:pt x="23" y="142"/>
                    </a:lnTo>
                    <a:lnTo>
                      <a:pt x="23" y="206"/>
                    </a:lnTo>
                    <a:lnTo>
                      <a:pt x="21" y="270"/>
                    </a:lnTo>
                    <a:lnTo>
                      <a:pt x="15" y="270"/>
                    </a:lnTo>
                    <a:lnTo>
                      <a:pt x="11" y="270"/>
                    </a:lnTo>
                    <a:lnTo>
                      <a:pt x="7" y="272"/>
                    </a:lnTo>
                    <a:lnTo>
                      <a:pt x="0" y="272"/>
                    </a:lnTo>
                    <a:lnTo>
                      <a:pt x="3" y="206"/>
                    </a:lnTo>
                    <a:lnTo>
                      <a:pt x="5" y="139"/>
                    </a:lnTo>
                    <a:lnTo>
                      <a:pt x="7" y="73"/>
                    </a:lnTo>
                    <a:lnTo>
                      <a:pt x="9" y="7"/>
                    </a:lnTo>
                    <a:lnTo>
                      <a:pt x="11" y="6"/>
                    </a:lnTo>
                    <a:lnTo>
                      <a:pt x="11" y="4"/>
                    </a:lnTo>
                    <a:lnTo>
                      <a:pt x="11" y="3"/>
                    </a:lnTo>
                    <a:lnTo>
                      <a:pt x="13" y="0"/>
                    </a:lnTo>
                    <a:lnTo>
                      <a:pt x="15" y="0"/>
                    </a:lnTo>
                    <a:lnTo>
                      <a:pt x="19" y="0"/>
                    </a:lnTo>
                    <a:lnTo>
                      <a:pt x="21" y="0"/>
                    </a:lnTo>
                    <a:lnTo>
                      <a:pt x="23" y="2"/>
                    </a:lnTo>
                    <a:lnTo>
                      <a:pt x="23" y="4"/>
                    </a:lnTo>
                    <a:lnTo>
                      <a:pt x="25" y="7"/>
                    </a:lnTo>
                    <a:lnTo>
                      <a:pt x="25" y="11"/>
                    </a:lnTo>
                    <a:lnTo>
                      <a:pt x="25" y="14"/>
                    </a:lnTo>
                    <a:close/>
                  </a:path>
                </a:pathLst>
              </a:custGeom>
              <a:solidFill>
                <a:srgbClr val="CC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0" name="Freeform 543"/>
              <p:cNvSpPr>
                <a:spLocks/>
              </p:cNvSpPr>
              <p:nvPr/>
            </p:nvSpPr>
            <p:spPr bwMode="auto">
              <a:xfrm>
                <a:off x="2055" y="1766"/>
                <a:ext cx="25" cy="271"/>
              </a:xfrm>
              <a:custGeom>
                <a:avLst/>
                <a:gdLst>
                  <a:gd name="T0" fmla="*/ 25 w 25"/>
                  <a:gd name="T1" fmla="*/ 38 h 271"/>
                  <a:gd name="T2" fmla="*/ 22 w 25"/>
                  <a:gd name="T3" fmla="*/ 96 h 271"/>
                  <a:gd name="T4" fmla="*/ 20 w 25"/>
                  <a:gd name="T5" fmla="*/ 154 h 271"/>
                  <a:gd name="T6" fmla="*/ 16 w 25"/>
                  <a:gd name="T7" fmla="*/ 212 h 271"/>
                  <a:gd name="T8" fmla="*/ 14 w 25"/>
                  <a:gd name="T9" fmla="*/ 271 h 271"/>
                  <a:gd name="T10" fmla="*/ 12 w 25"/>
                  <a:gd name="T11" fmla="*/ 270 h 271"/>
                  <a:gd name="T12" fmla="*/ 8 w 25"/>
                  <a:gd name="T13" fmla="*/ 270 h 271"/>
                  <a:gd name="T14" fmla="*/ 6 w 25"/>
                  <a:gd name="T15" fmla="*/ 269 h 271"/>
                  <a:gd name="T16" fmla="*/ 2 w 25"/>
                  <a:gd name="T17" fmla="*/ 267 h 271"/>
                  <a:gd name="T18" fmla="*/ 0 w 25"/>
                  <a:gd name="T19" fmla="*/ 152 h 271"/>
                  <a:gd name="T20" fmla="*/ 0 w 25"/>
                  <a:gd name="T21" fmla="*/ 85 h 271"/>
                  <a:gd name="T22" fmla="*/ 0 w 25"/>
                  <a:gd name="T23" fmla="*/ 44 h 271"/>
                  <a:gd name="T24" fmla="*/ 2 w 25"/>
                  <a:gd name="T25" fmla="*/ 1 h 271"/>
                  <a:gd name="T26" fmla="*/ 6 w 25"/>
                  <a:gd name="T27" fmla="*/ 0 h 271"/>
                  <a:gd name="T28" fmla="*/ 10 w 25"/>
                  <a:gd name="T29" fmla="*/ 0 h 271"/>
                  <a:gd name="T30" fmla="*/ 16 w 25"/>
                  <a:gd name="T31" fmla="*/ 0 h 271"/>
                  <a:gd name="T32" fmla="*/ 25 w 25"/>
                  <a:gd name="T33" fmla="*/ 0 h 271"/>
                  <a:gd name="T34" fmla="*/ 25 w 25"/>
                  <a:gd name="T35" fmla="*/ 10 h 271"/>
                  <a:gd name="T36" fmla="*/ 25 w 25"/>
                  <a:gd name="T37" fmla="*/ 19 h 271"/>
                  <a:gd name="T38" fmla="*/ 25 w 25"/>
                  <a:gd name="T39" fmla="*/ 29 h 271"/>
                  <a:gd name="T40" fmla="*/ 25 w 25"/>
                  <a:gd name="T41" fmla="*/ 38 h 2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71"/>
                  <a:gd name="T65" fmla="*/ 25 w 25"/>
                  <a:gd name="T66" fmla="*/ 271 h 2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71">
                    <a:moveTo>
                      <a:pt x="25" y="38"/>
                    </a:moveTo>
                    <a:lnTo>
                      <a:pt x="22" y="96"/>
                    </a:lnTo>
                    <a:lnTo>
                      <a:pt x="20" y="154"/>
                    </a:lnTo>
                    <a:lnTo>
                      <a:pt x="16" y="212"/>
                    </a:lnTo>
                    <a:lnTo>
                      <a:pt x="14" y="271"/>
                    </a:lnTo>
                    <a:lnTo>
                      <a:pt x="12" y="270"/>
                    </a:lnTo>
                    <a:lnTo>
                      <a:pt x="8" y="270"/>
                    </a:lnTo>
                    <a:lnTo>
                      <a:pt x="6" y="269"/>
                    </a:lnTo>
                    <a:lnTo>
                      <a:pt x="2" y="267"/>
                    </a:lnTo>
                    <a:lnTo>
                      <a:pt x="0" y="152"/>
                    </a:lnTo>
                    <a:lnTo>
                      <a:pt x="0" y="85"/>
                    </a:lnTo>
                    <a:lnTo>
                      <a:pt x="0" y="44"/>
                    </a:lnTo>
                    <a:lnTo>
                      <a:pt x="2" y="1"/>
                    </a:lnTo>
                    <a:lnTo>
                      <a:pt x="6" y="0"/>
                    </a:lnTo>
                    <a:lnTo>
                      <a:pt x="10" y="0"/>
                    </a:lnTo>
                    <a:lnTo>
                      <a:pt x="16" y="0"/>
                    </a:lnTo>
                    <a:lnTo>
                      <a:pt x="25" y="0"/>
                    </a:lnTo>
                    <a:lnTo>
                      <a:pt x="25" y="10"/>
                    </a:lnTo>
                    <a:lnTo>
                      <a:pt x="25" y="19"/>
                    </a:lnTo>
                    <a:lnTo>
                      <a:pt x="25" y="29"/>
                    </a:lnTo>
                    <a:lnTo>
                      <a:pt x="25" y="38"/>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1" name="Freeform 544"/>
              <p:cNvSpPr>
                <a:spLocks/>
              </p:cNvSpPr>
              <p:nvPr/>
            </p:nvSpPr>
            <p:spPr bwMode="auto">
              <a:xfrm>
                <a:off x="2026" y="1883"/>
                <a:ext cx="18" cy="154"/>
              </a:xfrm>
              <a:custGeom>
                <a:avLst/>
                <a:gdLst>
                  <a:gd name="T0" fmla="*/ 18 w 18"/>
                  <a:gd name="T1" fmla="*/ 58 h 154"/>
                  <a:gd name="T2" fmla="*/ 16 w 18"/>
                  <a:gd name="T3" fmla="*/ 81 h 154"/>
                  <a:gd name="T4" fmla="*/ 16 w 18"/>
                  <a:gd name="T5" fmla="*/ 106 h 154"/>
                  <a:gd name="T6" fmla="*/ 16 w 18"/>
                  <a:gd name="T7" fmla="*/ 131 h 154"/>
                  <a:gd name="T8" fmla="*/ 16 w 18"/>
                  <a:gd name="T9" fmla="*/ 154 h 154"/>
                  <a:gd name="T10" fmla="*/ 12 w 18"/>
                  <a:gd name="T11" fmla="*/ 154 h 154"/>
                  <a:gd name="T12" fmla="*/ 10 w 18"/>
                  <a:gd name="T13" fmla="*/ 154 h 154"/>
                  <a:gd name="T14" fmla="*/ 6 w 18"/>
                  <a:gd name="T15" fmla="*/ 154 h 154"/>
                  <a:gd name="T16" fmla="*/ 2 w 18"/>
                  <a:gd name="T17" fmla="*/ 154 h 154"/>
                  <a:gd name="T18" fmla="*/ 2 w 18"/>
                  <a:gd name="T19" fmla="*/ 120 h 154"/>
                  <a:gd name="T20" fmla="*/ 2 w 18"/>
                  <a:gd name="T21" fmla="*/ 87 h 154"/>
                  <a:gd name="T22" fmla="*/ 2 w 18"/>
                  <a:gd name="T23" fmla="*/ 54 h 154"/>
                  <a:gd name="T24" fmla="*/ 0 w 18"/>
                  <a:gd name="T25" fmla="*/ 21 h 154"/>
                  <a:gd name="T26" fmla="*/ 2 w 18"/>
                  <a:gd name="T27" fmla="*/ 21 h 154"/>
                  <a:gd name="T28" fmla="*/ 2 w 18"/>
                  <a:gd name="T29" fmla="*/ 21 h 154"/>
                  <a:gd name="T30" fmla="*/ 4 w 18"/>
                  <a:gd name="T31" fmla="*/ 21 h 154"/>
                  <a:gd name="T32" fmla="*/ 4 w 18"/>
                  <a:gd name="T33" fmla="*/ 21 h 154"/>
                  <a:gd name="T34" fmla="*/ 4 w 18"/>
                  <a:gd name="T35" fmla="*/ 15 h 154"/>
                  <a:gd name="T36" fmla="*/ 4 w 18"/>
                  <a:gd name="T37" fmla="*/ 10 h 154"/>
                  <a:gd name="T38" fmla="*/ 4 w 18"/>
                  <a:gd name="T39" fmla="*/ 6 h 154"/>
                  <a:gd name="T40" fmla="*/ 4 w 18"/>
                  <a:gd name="T41" fmla="*/ 0 h 154"/>
                  <a:gd name="T42" fmla="*/ 8 w 18"/>
                  <a:gd name="T43" fmla="*/ 3 h 154"/>
                  <a:gd name="T44" fmla="*/ 12 w 18"/>
                  <a:gd name="T45" fmla="*/ 4 h 154"/>
                  <a:gd name="T46" fmla="*/ 14 w 18"/>
                  <a:gd name="T47" fmla="*/ 7 h 154"/>
                  <a:gd name="T48" fmla="*/ 16 w 18"/>
                  <a:gd name="T49" fmla="*/ 10 h 154"/>
                  <a:gd name="T50" fmla="*/ 16 w 18"/>
                  <a:gd name="T51" fmla="*/ 22 h 154"/>
                  <a:gd name="T52" fmla="*/ 16 w 18"/>
                  <a:gd name="T53" fmla="*/ 33 h 154"/>
                  <a:gd name="T54" fmla="*/ 16 w 18"/>
                  <a:gd name="T55" fmla="*/ 46 h 154"/>
                  <a:gd name="T56" fmla="*/ 18 w 18"/>
                  <a:gd name="T57" fmla="*/ 58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54"/>
                  <a:gd name="T89" fmla="*/ 18 w 18"/>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54">
                    <a:moveTo>
                      <a:pt x="18" y="58"/>
                    </a:moveTo>
                    <a:lnTo>
                      <a:pt x="16" y="81"/>
                    </a:lnTo>
                    <a:lnTo>
                      <a:pt x="16" y="106"/>
                    </a:lnTo>
                    <a:lnTo>
                      <a:pt x="16" y="131"/>
                    </a:lnTo>
                    <a:lnTo>
                      <a:pt x="16" y="154"/>
                    </a:lnTo>
                    <a:lnTo>
                      <a:pt x="12" y="154"/>
                    </a:lnTo>
                    <a:lnTo>
                      <a:pt x="10" y="154"/>
                    </a:lnTo>
                    <a:lnTo>
                      <a:pt x="6" y="154"/>
                    </a:lnTo>
                    <a:lnTo>
                      <a:pt x="2" y="154"/>
                    </a:lnTo>
                    <a:lnTo>
                      <a:pt x="2" y="120"/>
                    </a:lnTo>
                    <a:lnTo>
                      <a:pt x="2" y="87"/>
                    </a:lnTo>
                    <a:lnTo>
                      <a:pt x="2" y="54"/>
                    </a:lnTo>
                    <a:lnTo>
                      <a:pt x="0" y="21"/>
                    </a:lnTo>
                    <a:lnTo>
                      <a:pt x="2" y="21"/>
                    </a:lnTo>
                    <a:lnTo>
                      <a:pt x="4" y="21"/>
                    </a:lnTo>
                    <a:lnTo>
                      <a:pt x="4" y="15"/>
                    </a:lnTo>
                    <a:lnTo>
                      <a:pt x="4" y="10"/>
                    </a:lnTo>
                    <a:lnTo>
                      <a:pt x="4" y="6"/>
                    </a:lnTo>
                    <a:lnTo>
                      <a:pt x="4" y="0"/>
                    </a:lnTo>
                    <a:lnTo>
                      <a:pt x="8" y="3"/>
                    </a:lnTo>
                    <a:lnTo>
                      <a:pt x="12" y="4"/>
                    </a:lnTo>
                    <a:lnTo>
                      <a:pt x="14" y="7"/>
                    </a:lnTo>
                    <a:lnTo>
                      <a:pt x="16" y="10"/>
                    </a:lnTo>
                    <a:lnTo>
                      <a:pt x="16" y="22"/>
                    </a:lnTo>
                    <a:lnTo>
                      <a:pt x="16" y="33"/>
                    </a:lnTo>
                    <a:lnTo>
                      <a:pt x="16" y="46"/>
                    </a:lnTo>
                    <a:lnTo>
                      <a:pt x="18"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2" name="Freeform 545"/>
              <p:cNvSpPr>
                <a:spLocks/>
              </p:cNvSpPr>
              <p:nvPr/>
            </p:nvSpPr>
            <p:spPr bwMode="auto">
              <a:xfrm>
                <a:off x="1976" y="1835"/>
                <a:ext cx="47" cy="202"/>
              </a:xfrm>
              <a:custGeom>
                <a:avLst/>
                <a:gdLst>
                  <a:gd name="T0" fmla="*/ 47 w 47"/>
                  <a:gd name="T1" fmla="*/ 66 h 202"/>
                  <a:gd name="T2" fmla="*/ 45 w 47"/>
                  <a:gd name="T3" fmla="*/ 118 h 202"/>
                  <a:gd name="T4" fmla="*/ 45 w 47"/>
                  <a:gd name="T5" fmla="*/ 149 h 202"/>
                  <a:gd name="T6" fmla="*/ 45 w 47"/>
                  <a:gd name="T7" fmla="*/ 173 h 202"/>
                  <a:gd name="T8" fmla="*/ 47 w 47"/>
                  <a:gd name="T9" fmla="*/ 202 h 202"/>
                  <a:gd name="T10" fmla="*/ 35 w 47"/>
                  <a:gd name="T11" fmla="*/ 202 h 202"/>
                  <a:gd name="T12" fmla="*/ 23 w 47"/>
                  <a:gd name="T13" fmla="*/ 202 h 202"/>
                  <a:gd name="T14" fmla="*/ 10 w 47"/>
                  <a:gd name="T15" fmla="*/ 202 h 202"/>
                  <a:gd name="T16" fmla="*/ 0 w 47"/>
                  <a:gd name="T17" fmla="*/ 202 h 202"/>
                  <a:gd name="T18" fmla="*/ 2 w 47"/>
                  <a:gd name="T19" fmla="*/ 117 h 202"/>
                  <a:gd name="T20" fmla="*/ 2 w 47"/>
                  <a:gd name="T21" fmla="*/ 67 h 202"/>
                  <a:gd name="T22" fmla="*/ 2 w 47"/>
                  <a:gd name="T23" fmla="*/ 34 h 202"/>
                  <a:gd name="T24" fmla="*/ 4 w 47"/>
                  <a:gd name="T25" fmla="*/ 0 h 202"/>
                  <a:gd name="T26" fmla="*/ 10 w 47"/>
                  <a:gd name="T27" fmla="*/ 1 h 202"/>
                  <a:gd name="T28" fmla="*/ 14 w 47"/>
                  <a:gd name="T29" fmla="*/ 3 h 202"/>
                  <a:gd name="T30" fmla="*/ 14 w 47"/>
                  <a:gd name="T31" fmla="*/ 4 h 202"/>
                  <a:gd name="T32" fmla="*/ 16 w 47"/>
                  <a:gd name="T33" fmla="*/ 5 h 202"/>
                  <a:gd name="T34" fmla="*/ 18 w 47"/>
                  <a:gd name="T35" fmla="*/ 12 h 202"/>
                  <a:gd name="T36" fmla="*/ 20 w 47"/>
                  <a:gd name="T37" fmla="*/ 19 h 202"/>
                  <a:gd name="T38" fmla="*/ 23 w 47"/>
                  <a:gd name="T39" fmla="*/ 26 h 202"/>
                  <a:gd name="T40" fmla="*/ 25 w 47"/>
                  <a:gd name="T41" fmla="*/ 33 h 202"/>
                  <a:gd name="T42" fmla="*/ 25 w 47"/>
                  <a:gd name="T43" fmla="*/ 41 h 202"/>
                  <a:gd name="T44" fmla="*/ 27 w 47"/>
                  <a:gd name="T45" fmla="*/ 49 h 202"/>
                  <a:gd name="T46" fmla="*/ 27 w 47"/>
                  <a:gd name="T47" fmla="*/ 58 h 202"/>
                  <a:gd name="T48" fmla="*/ 27 w 47"/>
                  <a:gd name="T49" fmla="*/ 66 h 202"/>
                  <a:gd name="T50" fmla="*/ 27 w 47"/>
                  <a:gd name="T51" fmla="*/ 66 h 202"/>
                  <a:gd name="T52" fmla="*/ 29 w 47"/>
                  <a:gd name="T53" fmla="*/ 66 h 202"/>
                  <a:gd name="T54" fmla="*/ 29 w 47"/>
                  <a:gd name="T55" fmla="*/ 66 h 202"/>
                  <a:gd name="T56" fmla="*/ 31 w 47"/>
                  <a:gd name="T57" fmla="*/ 66 h 202"/>
                  <a:gd name="T58" fmla="*/ 31 w 47"/>
                  <a:gd name="T59" fmla="*/ 52 h 202"/>
                  <a:gd name="T60" fmla="*/ 31 w 47"/>
                  <a:gd name="T61" fmla="*/ 40 h 202"/>
                  <a:gd name="T62" fmla="*/ 31 w 47"/>
                  <a:gd name="T63" fmla="*/ 27 h 202"/>
                  <a:gd name="T64" fmla="*/ 31 w 47"/>
                  <a:gd name="T65" fmla="*/ 14 h 202"/>
                  <a:gd name="T66" fmla="*/ 33 w 47"/>
                  <a:gd name="T67" fmla="*/ 14 h 202"/>
                  <a:gd name="T68" fmla="*/ 37 w 47"/>
                  <a:gd name="T69" fmla="*/ 14 h 202"/>
                  <a:gd name="T70" fmla="*/ 39 w 47"/>
                  <a:gd name="T71" fmla="*/ 15 h 202"/>
                  <a:gd name="T72" fmla="*/ 41 w 47"/>
                  <a:gd name="T73" fmla="*/ 15 h 202"/>
                  <a:gd name="T74" fmla="*/ 43 w 47"/>
                  <a:gd name="T75" fmla="*/ 27 h 202"/>
                  <a:gd name="T76" fmla="*/ 43 w 47"/>
                  <a:gd name="T77" fmla="*/ 40 h 202"/>
                  <a:gd name="T78" fmla="*/ 45 w 47"/>
                  <a:gd name="T79" fmla="*/ 52 h 202"/>
                  <a:gd name="T80" fmla="*/ 47 w 47"/>
                  <a:gd name="T81" fmla="*/ 66 h 2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202"/>
                  <a:gd name="T125" fmla="*/ 47 w 47"/>
                  <a:gd name="T126" fmla="*/ 202 h 2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202">
                    <a:moveTo>
                      <a:pt x="47" y="66"/>
                    </a:moveTo>
                    <a:lnTo>
                      <a:pt x="45" y="118"/>
                    </a:lnTo>
                    <a:lnTo>
                      <a:pt x="45" y="149"/>
                    </a:lnTo>
                    <a:lnTo>
                      <a:pt x="45" y="173"/>
                    </a:lnTo>
                    <a:lnTo>
                      <a:pt x="47" y="202"/>
                    </a:lnTo>
                    <a:lnTo>
                      <a:pt x="35" y="202"/>
                    </a:lnTo>
                    <a:lnTo>
                      <a:pt x="23" y="202"/>
                    </a:lnTo>
                    <a:lnTo>
                      <a:pt x="10" y="202"/>
                    </a:lnTo>
                    <a:lnTo>
                      <a:pt x="0" y="202"/>
                    </a:lnTo>
                    <a:lnTo>
                      <a:pt x="2" y="117"/>
                    </a:lnTo>
                    <a:lnTo>
                      <a:pt x="2" y="67"/>
                    </a:lnTo>
                    <a:lnTo>
                      <a:pt x="2" y="34"/>
                    </a:lnTo>
                    <a:lnTo>
                      <a:pt x="4" y="0"/>
                    </a:lnTo>
                    <a:lnTo>
                      <a:pt x="10" y="1"/>
                    </a:lnTo>
                    <a:lnTo>
                      <a:pt x="14" y="3"/>
                    </a:lnTo>
                    <a:lnTo>
                      <a:pt x="14" y="4"/>
                    </a:lnTo>
                    <a:lnTo>
                      <a:pt x="16" y="5"/>
                    </a:lnTo>
                    <a:lnTo>
                      <a:pt x="18" y="12"/>
                    </a:lnTo>
                    <a:lnTo>
                      <a:pt x="20" y="19"/>
                    </a:lnTo>
                    <a:lnTo>
                      <a:pt x="23" y="26"/>
                    </a:lnTo>
                    <a:lnTo>
                      <a:pt x="25" y="33"/>
                    </a:lnTo>
                    <a:lnTo>
                      <a:pt x="25" y="41"/>
                    </a:lnTo>
                    <a:lnTo>
                      <a:pt x="27" y="49"/>
                    </a:lnTo>
                    <a:lnTo>
                      <a:pt x="27" y="58"/>
                    </a:lnTo>
                    <a:lnTo>
                      <a:pt x="27" y="66"/>
                    </a:lnTo>
                    <a:lnTo>
                      <a:pt x="29" y="66"/>
                    </a:lnTo>
                    <a:lnTo>
                      <a:pt x="31" y="66"/>
                    </a:lnTo>
                    <a:lnTo>
                      <a:pt x="31" y="52"/>
                    </a:lnTo>
                    <a:lnTo>
                      <a:pt x="31" y="40"/>
                    </a:lnTo>
                    <a:lnTo>
                      <a:pt x="31" y="27"/>
                    </a:lnTo>
                    <a:lnTo>
                      <a:pt x="31" y="14"/>
                    </a:lnTo>
                    <a:lnTo>
                      <a:pt x="33" y="14"/>
                    </a:lnTo>
                    <a:lnTo>
                      <a:pt x="37" y="14"/>
                    </a:lnTo>
                    <a:lnTo>
                      <a:pt x="39" y="15"/>
                    </a:lnTo>
                    <a:lnTo>
                      <a:pt x="41" y="15"/>
                    </a:lnTo>
                    <a:lnTo>
                      <a:pt x="43" y="27"/>
                    </a:lnTo>
                    <a:lnTo>
                      <a:pt x="43" y="40"/>
                    </a:lnTo>
                    <a:lnTo>
                      <a:pt x="45" y="52"/>
                    </a:lnTo>
                    <a:lnTo>
                      <a:pt x="47" y="66"/>
                    </a:lnTo>
                    <a:close/>
                  </a:path>
                </a:pathLst>
              </a:custGeom>
              <a:solidFill>
                <a:srgbClr val="CC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3" name="Freeform 546"/>
              <p:cNvSpPr>
                <a:spLocks/>
              </p:cNvSpPr>
              <p:nvPr/>
            </p:nvSpPr>
            <p:spPr bwMode="auto">
              <a:xfrm>
                <a:off x="1999" y="1912"/>
                <a:ext cx="6" cy="120"/>
              </a:xfrm>
              <a:custGeom>
                <a:avLst/>
                <a:gdLst>
                  <a:gd name="T0" fmla="*/ 6 w 6"/>
                  <a:gd name="T1" fmla="*/ 120 h 120"/>
                  <a:gd name="T2" fmla="*/ 4 w 6"/>
                  <a:gd name="T3" fmla="*/ 120 h 120"/>
                  <a:gd name="T4" fmla="*/ 4 w 6"/>
                  <a:gd name="T5" fmla="*/ 120 h 120"/>
                  <a:gd name="T6" fmla="*/ 2 w 6"/>
                  <a:gd name="T7" fmla="*/ 120 h 120"/>
                  <a:gd name="T8" fmla="*/ 0 w 6"/>
                  <a:gd name="T9" fmla="*/ 120 h 120"/>
                  <a:gd name="T10" fmla="*/ 2 w 6"/>
                  <a:gd name="T11" fmla="*/ 90 h 120"/>
                  <a:gd name="T12" fmla="*/ 2 w 6"/>
                  <a:gd name="T13" fmla="*/ 59 h 120"/>
                  <a:gd name="T14" fmla="*/ 2 w 6"/>
                  <a:gd name="T15" fmla="*/ 29 h 120"/>
                  <a:gd name="T16" fmla="*/ 2 w 6"/>
                  <a:gd name="T17" fmla="*/ 0 h 120"/>
                  <a:gd name="T18" fmla="*/ 2 w 6"/>
                  <a:gd name="T19" fmla="*/ 0 h 120"/>
                  <a:gd name="T20" fmla="*/ 4 w 6"/>
                  <a:gd name="T21" fmla="*/ 0 h 120"/>
                  <a:gd name="T22" fmla="*/ 4 w 6"/>
                  <a:gd name="T23" fmla="*/ 0 h 120"/>
                  <a:gd name="T24" fmla="*/ 6 w 6"/>
                  <a:gd name="T25" fmla="*/ 0 h 120"/>
                  <a:gd name="T26" fmla="*/ 6 w 6"/>
                  <a:gd name="T27" fmla="*/ 29 h 120"/>
                  <a:gd name="T28" fmla="*/ 6 w 6"/>
                  <a:gd name="T29" fmla="*/ 59 h 120"/>
                  <a:gd name="T30" fmla="*/ 6 w 6"/>
                  <a:gd name="T31" fmla="*/ 90 h 120"/>
                  <a:gd name="T32" fmla="*/ 6 w 6"/>
                  <a:gd name="T33" fmla="*/ 120 h 1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0"/>
                  <a:gd name="T53" fmla="*/ 6 w 6"/>
                  <a:gd name="T54" fmla="*/ 120 h 1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0">
                    <a:moveTo>
                      <a:pt x="6" y="120"/>
                    </a:moveTo>
                    <a:lnTo>
                      <a:pt x="4" y="120"/>
                    </a:lnTo>
                    <a:lnTo>
                      <a:pt x="2" y="120"/>
                    </a:lnTo>
                    <a:lnTo>
                      <a:pt x="0" y="120"/>
                    </a:lnTo>
                    <a:lnTo>
                      <a:pt x="2" y="90"/>
                    </a:lnTo>
                    <a:lnTo>
                      <a:pt x="2" y="59"/>
                    </a:lnTo>
                    <a:lnTo>
                      <a:pt x="2" y="29"/>
                    </a:lnTo>
                    <a:lnTo>
                      <a:pt x="2" y="0"/>
                    </a:lnTo>
                    <a:lnTo>
                      <a:pt x="4" y="0"/>
                    </a:lnTo>
                    <a:lnTo>
                      <a:pt x="6" y="0"/>
                    </a:lnTo>
                    <a:lnTo>
                      <a:pt x="6" y="29"/>
                    </a:lnTo>
                    <a:lnTo>
                      <a:pt x="6" y="59"/>
                    </a:lnTo>
                    <a:lnTo>
                      <a:pt x="6" y="90"/>
                    </a:lnTo>
                    <a:lnTo>
                      <a:pt x="6"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4" name="Freeform 547"/>
              <p:cNvSpPr>
                <a:spLocks/>
              </p:cNvSpPr>
              <p:nvPr/>
            </p:nvSpPr>
            <p:spPr bwMode="auto">
              <a:xfrm>
                <a:off x="1945" y="1817"/>
                <a:ext cx="29" cy="222"/>
              </a:xfrm>
              <a:custGeom>
                <a:avLst/>
                <a:gdLst>
                  <a:gd name="T0" fmla="*/ 29 w 29"/>
                  <a:gd name="T1" fmla="*/ 72 h 222"/>
                  <a:gd name="T2" fmla="*/ 27 w 29"/>
                  <a:gd name="T3" fmla="*/ 109 h 222"/>
                  <a:gd name="T4" fmla="*/ 24 w 29"/>
                  <a:gd name="T5" fmla="*/ 146 h 222"/>
                  <a:gd name="T6" fmla="*/ 24 w 29"/>
                  <a:gd name="T7" fmla="*/ 183 h 222"/>
                  <a:gd name="T8" fmla="*/ 22 w 29"/>
                  <a:gd name="T9" fmla="*/ 220 h 222"/>
                  <a:gd name="T10" fmla="*/ 18 w 29"/>
                  <a:gd name="T11" fmla="*/ 222 h 222"/>
                  <a:gd name="T12" fmla="*/ 14 w 29"/>
                  <a:gd name="T13" fmla="*/ 222 h 222"/>
                  <a:gd name="T14" fmla="*/ 8 w 29"/>
                  <a:gd name="T15" fmla="*/ 222 h 222"/>
                  <a:gd name="T16" fmla="*/ 4 w 29"/>
                  <a:gd name="T17" fmla="*/ 222 h 222"/>
                  <a:gd name="T18" fmla="*/ 4 w 29"/>
                  <a:gd name="T19" fmla="*/ 167 h 222"/>
                  <a:gd name="T20" fmla="*/ 4 w 29"/>
                  <a:gd name="T21" fmla="*/ 113 h 222"/>
                  <a:gd name="T22" fmla="*/ 2 w 29"/>
                  <a:gd name="T23" fmla="*/ 58 h 222"/>
                  <a:gd name="T24" fmla="*/ 0 w 29"/>
                  <a:gd name="T25" fmla="*/ 4 h 222"/>
                  <a:gd name="T26" fmla="*/ 4 w 29"/>
                  <a:gd name="T27" fmla="*/ 1 h 222"/>
                  <a:gd name="T28" fmla="*/ 8 w 29"/>
                  <a:gd name="T29" fmla="*/ 0 h 222"/>
                  <a:gd name="T30" fmla="*/ 12 w 29"/>
                  <a:gd name="T31" fmla="*/ 0 h 222"/>
                  <a:gd name="T32" fmla="*/ 20 w 29"/>
                  <a:gd name="T33" fmla="*/ 1 h 222"/>
                  <a:gd name="T34" fmla="*/ 24 w 29"/>
                  <a:gd name="T35" fmla="*/ 21 h 222"/>
                  <a:gd name="T36" fmla="*/ 29 w 29"/>
                  <a:gd name="T37" fmla="*/ 34 h 222"/>
                  <a:gd name="T38" fmla="*/ 29 w 29"/>
                  <a:gd name="T39" fmla="*/ 48 h 222"/>
                  <a:gd name="T40" fmla="*/ 29 w 29"/>
                  <a:gd name="T41" fmla="*/ 72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22"/>
                  <a:gd name="T65" fmla="*/ 29 w 29"/>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22">
                    <a:moveTo>
                      <a:pt x="29" y="72"/>
                    </a:moveTo>
                    <a:lnTo>
                      <a:pt x="27" y="109"/>
                    </a:lnTo>
                    <a:lnTo>
                      <a:pt x="24" y="146"/>
                    </a:lnTo>
                    <a:lnTo>
                      <a:pt x="24" y="183"/>
                    </a:lnTo>
                    <a:lnTo>
                      <a:pt x="22" y="220"/>
                    </a:lnTo>
                    <a:lnTo>
                      <a:pt x="18" y="222"/>
                    </a:lnTo>
                    <a:lnTo>
                      <a:pt x="14" y="222"/>
                    </a:lnTo>
                    <a:lnTo>
                      <a:pt x="8" y="222"/>
                    </a:lnTo>
                    <a:lnTo>
                      <a:pt x="4" y="222"/>
                    </a:lnTo>
                    <a:lnTo>
                      <a:pt x="4" y="167"/>
                    </a:lnTo>
                    <a:lnTo>
                      <a:pt x="4" y="113"/>
                    </a:lnTo>
                    <a:lnTo>
                      <a:pt x="2" y="58"/>
                    </a:lnTo>
                    <a:lnTo>
                      <a:pt x="0" y="4"/>
                    </a:lnTo>
                    <a:lnTo>
                      <a:pt x="4" y="1"/>
                    </a:lnTo>
                    <a:lnTo>
                      <a:pt x="8" y="0"/>
                    </a:lnTo>
                    <a:lnTo>
                      <a:pt x="12" y="0"/>
                    </a:lnTo>
                    <a:lnTo>
                      <a:pt x="20" y="1"/>
                    </a:lnTo>
                    <a:lnTo>
                      <a:pt x="24" y="21"/>
                    </a:lnTo>
                    <a:lnTo>
                      <a:pt x="29" y="34"/>
                    </a:lnTo>
                    <a:lnTo>
                      <a:pt x="29" y="48"/>
                    </a:lnTo>
                    <a:lnTo>
                      <a:pt x="29" y="7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5" name="Freeform 548"/>
              <p:cNvSpPr>
                <a:spLocks/>
              </p:cNvSpPr>
              <p:nvPr/>
            </p:nvSpPr>
            <p:spPr bwMode="auto">
              <a:xfrm>
                <a:off x="1928" y="1822"/>
                <a:ext cx="12" cy="218"/>
              </a:xfrm>
              <a:custGeom>
                <a:avLst/>
                <a:gdLst>
                  <a:gd name="T0" fmla="*/ 12 w 12"/>
                  <a:gd name="T1" fmla="*/ 148 h 218"/>
                  <a:gd name="T2" fmla="*/ 12 w 12"/>
                  <a:gd name="T3" fmla="*/ 164 h 218"/>
                  <a:gd name="T4" fmla="*/ 12 w 12"/>
                  <a:gd name="T5" fmla="*/ 182 h 218"/>
                  <a:gd name="T6" fmla="*/ 12 w 12"/>
                  <a:gd name="T7" fmla="*/ 199 h 218"/>
                  <a:gd name="T8" fmla="*/ 10 w 12"/>
                  <a:gd name="T9" fmla="*/ 217 h 218"/>
                  <a:gd name="T10" fmla="*/ 8 w 12"/>
                  <a:gd name="T11" fmla="*/ 218 h 218"/>
                  <a:gd name="T12" fmla="*/ 6 w 12"/>
                  <a:gd name="T13" fmla="*/ 218 h 218"/>
                  <a:gd name="T14" fmla="*/ 4 w 12"/>
                  <a:gd name="T15" fmla="*/ 218 h 218"/>
                  <a:gd name="T16" fmla="*/ 2 w 12"/>
                  <a:gd name="T17" fmla="*/ 218 h 218"/>
                  <a:gd name="T18" fmla="*/ 0 w 12"/>
                  <a:gd name="T19" fmla="*/ 134 h 218"/>
                  <a:gd name="T20" fmla="*/ 0 w 12"/>
                  <a:gd name="T21" fmla="*/ 83 h 218"/>
                  <a:gd name="T22" fmla="*/ 2 w 12"/>
                  <a:gd name="T23" fmla="*/ 46 h 218"/>
                  <a:gd name="T24" fmla="*/ 4 w 12"/>
                  <a:gd name="T25" fmla="*/ 0 h 218"/>
                  <a:gd name="T26" fmla="*/ 6 w 12"/>
                  <a:gd name="T27" fmla="*/ 0 h 218"/>
                  <a:gd name="T28" fmla="*/ 8 w 12"/>
                  <a:gd name="T29" fmla="*/ 0 h 218"/>
                  <a:gd name="T30" fmla="*/ 10 w 12"/>
                  <a:gd name="T31" fmla="*/ 0 h 218"/>
                  <a:gd name="T32" fmla="*/ 12 w 12"/>
                  <a:gd name="T33" fmla="*/ 2 h 218"/>
                  <a:gd name="T34" fmla="*/ 12 w 12"/>
                  <a:gd name="T35" fmla="*/ 38 h 218"/>
                  <a:gd name="T36" fmla="*/ 12 w 12"/>
                  <a:gd name="T37" fmla="*/ 75 h 218"/>
                  <a:gd name="T38" fmla="*/ 12 w 12"/>
                  <a:gd name="T39" fmla="*/ 112 h 218"/>
                  <a:gd name="T40" fmla="*/ 12 w 12"/>
                  <a:gd name="T41" fmla="*/ 148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18"/>
                  <a:gd name="T65" fmla="*/ 12 w 12"/>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18">
                    <a:moveTo>
                      <a:pt x="12" y="148"/>
                    </a:moveTo>
                    <a:lnTo>
                      <a:pt x="12" y="164"/>
                    </a:lnTo>
                    <a:lnTo>
                      <a:pt x="12" y="182"/>
                    </a:lnTo>
                    <a:lnTo>
                      <a:pt x="12" y="199"/>
                    </a:lnTo>
                    <a:lnTo>
                      <a:pt x="10" y="217"/>
                    </a:lnTo>
                    <a:lnTo>
                      <a:pt x="8" y="218"/>
                    </a:lnTo>
                    <a:lnTo>
                      <a:pt x="6" y="218"/>
                    </a:lnTo>
                    <a:lnTo>
                      <a:pt x="4" y="218"/>
                    </a:lnTo>
                    <a:lnTo>
                      <a:pt x="2" y="218"/>
                    </a:lnTo>
                    <a:lnTo>
                      <a:pt x="0" y="134"/>
                    </a:lnTo>
                    <a:lnTo>
                      <a:pt x="0" y="83"/>
                    </a:lnTo>
                    <a:lnTo>
                      <a:pt x="2" y="46"/>
                    </a:lnTo>
                    <a:lnTo>
                      <a:pt x="4" y="0"/>
                    </a:lnTo>
                    <a:lnTo>
                      <a:pt x="6" y="0"/>
                    </a:lnTo>
                    <a:lnTo>
                      <a:pt x="8" y="0"/>
                    </a:lnTo>
                    <a:lnTo>
                      <a:pt x="10" y="0"/>
                    </a:lnTo>
                    <a:lnTo>
                      <a:pt x="12" y="2"/>
                    </a:lnTo>
                    <a:lnTo>
                      <a:pt x="12" y="38"/>
                    </a:lnTo>
                    <a:lnTo>
                      <a:pt x="12" y="75"/>
                    </a:lnTo>
                    <a:lnTo>
                      <a:pt x="12" y="112"/>
                    </a:lnTo>
                    <a:lnTo>
                      <a:pt x="12" y="14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6" name="Freeform 549"/>
              <p:cNvSpPr>
                <a:spLocks/>
              </p:cNvSpPr>
              <p:nvPr/>
            </p:nvSpPr>
            <p:spPr bwMode="auto">
              <a:xfrm>
                <a:off x="1909" y="1827"/>
                <a:ext cx="17" cy="213"/>
              </a:xfrm>
              <a:custGeom>
                <a:avLst/>
                <a:gdLst>
                  <a:gd name="T0" fmla="*/ 17 w 17"/>
                  <a:gd name="T1" fmla="*/ 107 h 213"/>
                  <a:gd name="T2" fmla="*/ 17 w 17"/>
                  <a:gd name="T3" fmla="*/ 135 h 213"/>
                  <a:gd name="T4" fmla="*/ 17 w 17"/>
                  <a:gd name="T5" fmla="*/ 161 h 213"/>
                  <a:gd name="T6" fmla="*/ 17 w 17"/>
                  <a:gd name="T7" fmla="*/ 187 h 213"/>
                  <a:gd name="T8" fmla="*/ 17 w 17"/>
                  <a:gd name="T9" fmla="*/ 213 h 213"/>
                  <a:gd name="T10" fmla="*/ 13 w 17"/>
                  <a:gd name="T11" fmla="*/ 213 h 213"/>
                  <a:gd name="T12" fmla="*/ 9 w 17"/>
                  <a:gd name="T13" fmla="*/ 212 h 213"/>
                  <a:gd name="T14" fmla="*/ 6 w 17"/>
                  <a:gd name="T15" fmla="*/ 212 h 213"/>
                  <a:gd name="T16" fmla="*/ 2 w 17"/>
                  <a:gd name="T17" fmla="*/ 212 h 213"/>
                  <a:gd name="T18" fmla="*/ 0 w 17"/>
                  <a:gd name="T19" fmla="*/ 117 h 213"/>
                  <a:gd name="T20" fmla="*/ 0 w 17"/>
                  <a:gd name="T21" fmla="*/ 64 h 213"/>
                  <a:gd name="T22" fmla="*/ 0 w 17"/>
                  <a:gd name="T23" fmla="*/ 35 h 213"/>
                  <a:gd name="T24" fmla="*/ 2 w 17"/>
                  <a:gd name="T25" fmla="*/ 12 h 213"/>
                  <a:gd name="T26" fmla="*/ 2 w 17"/>
                  <a:gd name="T27" fmla="*/ 9 h 213"/>
                  <a:gd name="T28" fmla="*/ 4 w 17"/>
                  <a:gd name="T29" fmla="*/ 6 h 213"/>
                  <a:gd name="T30" fmla="*/ 4 w 17"/>
                  <a:gd name="T31" fmla="*/ 5 h 213"/>
                  <a:gd name="T32" fmla="*/ 6 w 17"/>
                  <a:gd name="T33" fmla="*/ 2 h 213"/>
                  <a:gd name="T34" fmla="*/ 6 w 17"/>
                  <a:gd name="T35" fmla="*/ 2 h 213"/>
                  <a:gd name="T36" fmla="*/ 9 w 17"/>
                  <a:gd name="T37" fmla="*/ 2 h 213"/>
                  <a:gd name="T38" fmla="*/ 9 w 17"/>
                  <a:gd name="T39" fmla="*/ 1 h 213"/>
                  <a:gd name="T40" fmla="*/ 11 w 17"/>
                  <a:gd name="T41" fmla="*/ 0 h 213"/>
                  <a:gd name="T42" fmla="*/ 13 w 17"/>
                  <a:gd name="T43" fmla="*/ 9 h 213"/>
                  <a:gd name="T44" fmla="*/ 15 w 17"/>
                  <a:gd name="T45" fmla="*/ 23 h 213"/>
                  <a:gd name="T46" fmla="*/ 15 w 17"/>
                  <a:gd name="T47" fmla="*/ 53 h 213"/>
                  <a:gd name="T48" fmla="*/ 17 w 17"/>
                  <a:gd name="T49" fmla="*/ 107 h 2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3"/>
                  <a:gd name="T77" fmla="*/ 17 w 17"/>
                  <a:gd name="T78" fmla="*/ 213 h 2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3">
                    <a:moveTo>
                      <a:pt x="17" y="107"/>
                    </a:moveTo>
                    <a:lnTo>
                      <a:pt x="17" y="135"/>
                    </a:lnTo>
                    <a:lnTo>
                      <a:pt x="17" y="161"/>
                    </a:lnTo>
                    <a:lnTo>
                      <a:pt x="17" y="187"/>
                    </a:lnTo>
                    <a:lnTo>
                      <a:pt x="17" y="213"/>
                    </a:lnTo>
                    <a:lnTo>
                      <a:pt x="13" y="213"/>
                    </a:lnTo>
                    <a:lnTo>
                      <a:pt x="9" y="212"/>
                    </a:lnTo>
                    <a:lnTo>
                      <a:pt x="6" y="212"/>
                    </a:lnTo>
                    <a:lnTo>
                      <a:pt x="2" y="212"/>
                    </a:lnTo>
                    <a:lnTo>
                      <a:pt x="0" y="117"/>
                    </a:lnTo>
                    <a:lnTo>
                      <a:pt x="0" y="64"/>
                    </a:lnTo>
                    <a:lnTo>
                      <a:pt x="0" y="35"/>
                    </a:lnTo>
                    <a:lnTo>
                      <a:pt x="2" y="12"/>
                    </a:lnTo>
                    <a:lnTo>
                      <a:pt x="2" y="9"/>
                    </a:lnTo>
                    <a:lnTo>
                      <a:pt x="4" y="6"/>
                    </a:lnTo>
                    <a:lnTo>
                      <a:pt x="4" y="5"/>
                    </a:lnTo>
                    <a:lnTo>
                      <a:pt x="6" y="2"/>
                    </a:lnTo>
                    <a:lnTo>
                      <a:pt x="9" y="2"/>
                    </a:lnTo>
                    <a:lnTo>
                      <a:pt x="9" y="1"/>
                    </a:lnTo>
                    <a:lnTo>
                      <a:pt x="11" y="0"/>
                    </a:lnTo>
                    <a:lnTo>
                      <a:pt x="13" y="9"/>
                    </a:lnTo>
                    <a:lnTo>
                      <a:pt x="15" y="23"/>
                    </a:lnTo>
                    <a:lnTo>
                      <a:pt x="15" y="53"/>
                    </a:lnTo>
                    <a:lnTo>
                      <a:pt x="17" y="10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7" name="Freeform 550"/>
              <p:cNvSpPr>
                <a:spLocks/>
              </p:cNvSpPr>
              <p:nvPr/>
            </p:nvSpPr>
            <p:spPr bwMode="auto">
              <a:xfrm>
                <a:off x="1893" y="1840"/>
                <a:ext cx="10" cy="200"/>
              </a:xfrm>
              <a:custGeom>
                <a:avLst/>
                <a:gdLst>
                  <a:gd name="T0" fmla="*/ 10 w 10"/>
                  <a:gd name="T1" fmla="*/ 124 h 200"/>
                  <a:gd name="T2" fmla="*/ 10 w 10"/>
                  <a:gd name="T3" fmla="*/ 144 h 200"/>
                  <a:gd name="T4" fmla="*/ 10 w 10"/>
                  <a:gd name="T5" fmla="*/ 163 h 200"/>
                  <a:gd name="T6" fmla="*/ 10 w 10"/>
                  <a:gd name="T7" fmla="*/ 181 h 200"/>
                  <a:gd name="T8" fmla="*/ 10 w 10"/>
                  <a:gd name="T9" fmla="*/ 200 h 200"/>
                  <a:gd name="T10" fmla="*/ 8 w 10"/>
                  <a:gd name="T11" fmla="*/ 200 h 200"/>
                  <a:gd name="T12" fmla="*/ 6 w 10"/>
                  <a:gd name="T13" fmla="*/ 200 h 200"/>
                  <a:gd name="T14" fmla="*/ 4 w 10"/>
                  <a:gd name="T15" fmla="*/ 200 h 200"/>
                  <a:gd name="T16" fmla="*/ 2 w 10"/>
                  <a:gd name="T17" fmla="*/ 200 h 200"/>
                  <a:gd name="T18" fmla="*/ 2 w 10"/>
                  <a:gd name="T19" fmla="*/ 164 h 200"/>
                  <a:gd name="T20" fmla="*/ 2 w 10"/>
                  <a:gd name="T21" fmla="*/ 127 h 200"/>
                  <a:gd name="T22" fmla="*/ 0 w 10"/>
                  <a:gd name="T23" fmla="*/ 91 h 200"/>
                  <a:gd name="T24" fmla="*/ 0 w 10"/>
                  <a:gd name="T25" fmla="*/ 55 h 200"/>
                  <a:gd name="T26" fmla="*/ 0 w 10"/>
                  <a:gd name="T27" fmla="*/ 42 h 200"/>
                  <a:gd name="T28" fmla="*/ 2 w 10"/>
                  <a:gd name="T29" fmla="*/ 28 h 200"/>
                  <a:gd name="T30" fmla="*/ 2 w 10"/>
                  <a:gd name="T31" fmla="*/ 14 h 200"/>
                  <a:gd name="T32" fmla="*/ 2 w 10"/>
                  <a:gd name="T33" fmla="*/ 0 h 200"/>
                  <a:gd name="T34" fmla="*/ 4 w 10"/>
                  <a:gd name="T35" fmla="*/ 0 h 200"/>
                  <a:gd name="T36" fmla="*/ 6 w 10"/>
                  <a:gd name="T37" fmla="*/ 0 h 200"/>
                  <a:gd name="T38" fmla="*/ 8 w 10"/>
                  <a:gd name="T39" fmla="*/ 0 h 200"/>
                  <a:gd name="T40" fmla="*/ 10 w 10"/>
                  <a:gd name="T41" fmla="*/ 2 h 200"/>
                  <a:gd name="T42" fmla="*/ 10 w 10"/>
                  <a:gd name="T43" fmla="*/ 32 h 200"/>
                  <a:gd name="T44" fmla="*/ 10 w 10"/>
                  <a:gd name="T45" fmla="*/ 62 h 200"/>
                  <a:gd name="T46" fmla="*/ 10 w 10"/>
                  <a:gd name="T47" fmla="*/ 94 h 200"/>
                  <a:gd name="T48" fmla="*/ 10 w 10"/>
                  <a:gd name="T49" fmla="*/ 124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0"/>
                  <a:gd name="T77" fmla="*/ 10 w 10"/>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0">
                    <a:moveTo>
                      <a:pt x="10" y="124"/>
                    </a:moveTo>
                    <a:lnTo>
                      <a:pt x="10" y="144"/>
                    </a:lnTo>
                    <a:lnTo>
                      <a:pt x="10" y="163"/>
                    </a:lnTo>
                    <a:lnTo>
                      <a:pt x="10" y="181"/>
                    </a:lnTo>
                    <a:lnTo>
                      <a:pt x="10" y="200"/>
                    </a:lnTo>
                    <a:lnTo>
                      <a:pt x="8" y="200"/>
                    </a:lnTo>
                    <a:lnTo>
                      <a:pt x="6" y="200"/>
                    </a:lnTo>
                    <a:lnTo>
                      <a:pt x="4" y="200"/>
                    </a:lnTo>
                    <a:lnTo>
                      <a:pt x="2" y="200"/>
                    </a:lnTo>
                    <a:lnTo>
                      <a:pt x="2" y="164"/>
                    </a:lnTo>
                    <a:lnTo>
                      <a:pt x="2" y="127"/>
                    </a:lnTo>
                    <a:lnTo>
                      <a:pt x="0" y="91"/>
                    </a:lnTo>
                    <a:lnTo>
                      <a:pt x="0" y="55"/>
                    </a:lnTo>
                    <a:lnTo>
                      <a:pt x="0" y="42"/>
                    </a:lnTo>
                    <a:lnTo>
                      <a:pt x="2" y="28"/>
                    </a:lnTo>
                    <a:lnTo>
                      <a:pt x="2" y="14"/>
                    </a:lnTo>
                    <a:lnTo>
                      <a:pt x="2" y="0"/>
                    </a:lnTo>
                    <a:lnTo>
                      <a:pt x="4" y="0"/>
                    </a:lnTo>
                    <a:lnTo>
                      <a:pt x="6" y="0"/>
                    </a:lnTo>
                    <a:lnTo>
                      <a:pt x="8" y="0"/>
                    </a:lnTo>
                    <a:lnTo>
                      <a:pt x="10" y="2"/>
                    </a:lnTo>
                    <a:lnTo>
                      <a:pt x="10" y="32"/>
                    </a:lnTo>
                    <a:lnTo>
                      <a:pt x="10" y="62"/>
                    </a:lnTo>
                    <a:lnTo>
                      <a:pt x="10" y="94"/>
                    </a:lnTo>
                    <a:lnTo>
                      <a:pt x="10" y="124"/>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8" name="Freeform 551"/>
              <p:cNvSpPr>
                <a:spLocks/>
              </p:cNvSpPr>
              <p:nvPr/>
            </p:nvSpPr>
            <p:spPr bwMode="auto">
              <a:xfrm>
                <a:off x="1876" y="1833"/>
                <a:ext cx="15" cy="209"/>
              </a:xfrm>
              <a:custGeom>
                <a:avLst/>
                <a:gdLst>
                  <a:gd name="T0" fmla="*/ 15 w 15"/>
                  <a:gd name="T1" fmla="*/ 181 h 209"/>
                  <a:gd name="T2" fmla="*/ 12 w 15"/>
                  <a:gd name="T3" fmla="*/ 188 h 209"/>
                  <a:gd name="T4" fmla="*/ 12 w 15"/>
                  <a:gd name="T5" fmla="*/ 195 h 209"/>
                  <a:gd name="T6" fmla="*/ 12 w 15"/>
                  <a:gd name="T7" fmla="*/ 202 h 209"/>
                  <a:gd name="T8" fmla="*/ 12 w 15"/>
                  <a:gd name="T9" fmla="*/ 209 h 209"/>
                  <a:gd name="T10" fmla="*/ 10 w 15"/>
                  <a:gd name="T11" fmla="*/ 209 h 209"/>
                  <a:gd name="T12" fmla="*/ 8 w 15"/>
                  <a:gd name="T13" fmla="*/ 209 h 209"/>
                  <a:gd name="T14" fmla="*/ 4 w 15"/>
                  <a:gd name="T15" fmla="*/ 209 h 209"/>
                  <a:gd name="T16" fmla="*/ 2 w 15"/>
                  <a:gd name="T17" fmla="*/ 209 h 209"/>
                  <a:gd name="T18" fmla="*/ 0 w 15"/>
                  <a:gd name="T19" fmla="*/ 107 h 209"/>
                  <a:gd name="T20" fmla="*/ 0 w 15"/>
                  <a:gd name="T21" fmla="*/ 51 h 209"/>
                  <a:gd name="T22" fmla="*/ 0 w 15"/>
                  <a:gd name="T23" fmla="*/ 24 h 209"/>
                  <a:gd name="T24" fmla="*/ 2 w 15"/>
                  <a:gd name="T25" fmla="*/ 6 h 209"/>
                  <a:gd name="T26" fmla="*/ 4 w 15"/>
                  <a:gd name="T27" fmla="*/ 5 h 209"/>
                  <a:gd name="T28" fmla="*/ 4 w 15"/>
                  <a:gd name="T29" fmla="*/ 3 h 209"/>
                  <a:gd name="T30" fmla="*/ 4 w 15"/>
                  <a:gd name="T31" fmla="*/ 2 h 209"/>
                  <a:gd name="T32" fmla="*/ 6 w 15"/>
                  <a:gd name="T33" fmla="*/ 0 h 209"/>
                  <a:gd name="T34" fmla="*/ 8 w 15"/>
                  <a:gd name="T35" fmla="*/ 2 h 209"/>
                  <a:gd name="T36" fmla="*/ 10 w 15"/>
                  <a:gd name="T37" fmla="*/ 3 h 209"/>
                  <a:gd name="T38" fmla="*/ 10 w 15"/>
                  <a:gd name="T39" fmla="*/ 5 h 209"/>
                  <a:gd name="T40" fmla="*/ 12 w 15"/>
                  <a:gd name="T41" fmla="*/ 6 h 209"/>
                  <a:gd name="T42" fmla="*/ 12 w 15"/>
                  <a:gd name="T43" fmla="*/ 50 h 209"/>
                  <a:gd name="T44" fmla="*/ 12 w 15"/>
                  <a:gd name="T45" fmla="*/ 93 h 209"/>
                  <a:gd name="T46" fmla="*/ 12 w 15"/>
                  <a:gd name="T47" fmla="*/ 137 h 209"/>
                  <a:gd name="T48" fmla="*/ 15 w 15"/>
                  <a:gd name="T49" fmla="*/ 181 h 2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
                  <a:gd name="T76" fmla="*/ 0 h 209"/>
                  <a:gd name="T77" fmla="*/ 15 w 15"/>
                  <a:gd name="T78" fmla="*/ 209 h 2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 h="209">
                    <a:moveTo>
                      <a:pt x="15" y="181"/>
                    </a:moveTo>
                    <a:lnTo>
                      <a:pt x="12" y="188"/>
                    </a:lnTo>
                    <a:lnTo>
                      <a:pt x="12" y="195"/>
                    </a:lnTo>
                    <a:lnTo>
                      <a:pt x="12" y="202"/>
                    </a:lnTo>
                    <a:lnTo>
                      <a:pt x="12" y="209"/>
                    </a:lnTo>
                    <a:lnTo>
                      <a:pt x="10" y="209"/>
                    </a:lnTo>
                    <a:lnTo>
                      <a:pt x="8" y="209"/>
                    </a:lnTo>
                    <a:lnTo>
                      <a:pt x="4" y="209"/>
                    </a:lnTo>
                    <a:lnTo>
                      <a:pt x="2" y="209"/>
                    </a:lnTo>
                    <a:lnTo>
                      <a:pt x="0" y="107"/>
                    </a:lnTo>
                    <a:lnTo>
                      <a:pt x="0" y="51"/>
                    </a:lnTo>
                    <a:lnTo>
                      <a:pt x="0" y="24"/>
                    </a:lnTo>
                    <a:lnTo>
                      <a:pt x="2" y="6"/>
                    </a:lnTo>
                    <a:lnTo>
                      <a:pt x="4" y="5"/>
                    </a:lnTo>
                    <a:lnTo>
                      <a:pt x="4" y="3"/>
                    </a:lnTo>
                    <a:lnTo>
                      <a:pt x="4" y="2"/>
                    </a:lnTo>
                    <a:lnTo>
                      <a:pt x="6" y="0"/>
                    </a:lnTo>
                    <a:lnTo>
                      <a:pt x="8" y="2"/>
                    </a:lnTo>
                    <a:lnTo>
                      <a:pt x="10" y="3"/>
                    </a:lnTo>
                    <a:lnTo>
                      <a:pt x="10" y="5"/>
                    </a:lnTo>
                    <a:lnTo>
                      <a:pt x="12" y="6"/>
                    </a:lnTo>
                    <a:lnTo>
                      <a:pt x="12" y="50"/>
                    </a:lnTo>
                    <a:lnTo>
                      <a:pt x="12" y="93"/>
                    </a:lnTo>
                    <a:lnTo>
                      <a:pt x="12" y="137"/>
                    </a:lnTo>
                    <a:lnTo>
                      <a:pt x="15" y="181"/>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39" name="Freeform 552"/>
              <p:cNvSpPr>
                <a:spLocks/>
              </p:cNvSpPr>
              <p:nvPr/>
            </p:nvSpPr>
            <p:spPr bwMode="auto">
              <a:xfrm>
                <a:off x="1851" y="1827"/>
                <a:ext cx="23" cy="215"/>
              </a:xfrm>
              <a:custGeom>
                <a:avLst/>
                <a:gdLst>
                  <a:gd name="T0" fmla="*/ 23 w 23"/>
                  <a:gd name="T1" fmla="*/ 115 h 215"/>
                  <a:gd name="T2" fmla="*/ 23 w 23"/>
                  <a:gd name="T3" fmla="*/ 139 h 215"/>
                  <a:gd name="T4" fmla="*/ 21 w 23"/>
                  <a:gd name="T5" fmla="*/ 164 h 215"/>
                  <a:gd name="T6" fmla="*/ 19 w 23"/>
                  <a:gd name="T7" fmla="*/ 188 h 215"/>
                  <a:gd name="T8" fmla="*/ 19 w 23"/>
                  <a:gd name="T9" fmla="*/ 212 h 215"/>
                  <a:gd name="T10" fmla="*/ 15 w 23"/>
                  <a:gd name="T11" fmla="*/ 213 h 215"/>
                  <a:gd name="T12" fmla="*/ 10 w 23"/>
                  <a:gd name="T13" fmla="*/ 213 h 215"/>
                  <a:gd name="T14" fmla="*/ 6 w 23"/>
                  <a:gd name="T15" fmla="*/ 213 h 215"/>
                  <a:gd name="T16" fmla="*/ 2 w 23"/>
                  <a:gd name="T17" fmla="*/ 215 h 215"/>
                  <a:gd name="T18" fmla="*/ 0 w 23"/>
                  <a:gd name="T19" fmla="*/ 161 h 215"/>
                  <a:gd name="T20" fmla="*/ 0 w 23"/>
                  <a:gd name="T21" fmla="*/ 107 h 215"/>
                  <a:gd name="T22" fmla="*/ 0 w 23"/>
                  <a:gd name="T23" fmla="*/ 53 h 215"/>
                  <a:gd name="T24" fmla="*/ 0 w 23"/>
                  <a:gd name="T25" fmla="*/ 0 h 215"/>
                  <a:gd name="T26" fmla="*/ 6 w 23"/>
                  <a:gd name="T27" fmla="*/ 1 h 215"/>
                  <a:gd name="T28" fmla="*/ 10 w 23"/>
                  <a:gd name="T29" fmla="*/ 2 h 215"/>
                  <a:gd name="T30" fmla="*/ 13 w 23"/>
                  <a:gd name="T31" fmla="*/ 4 h 215"/>
                  <a:gd name="T32" fmla="*/ 17 w 23"/>
                  <a:gd name="T33" fmla="*/ 6 h 215"/>
                  <a:gd name="T34" fmla="*/ 17 w 23"/>
                  <a:gd name="T35" fmla="*/ 11 h 215"/>
                  <a:gd name="T36" fmla="*/ 19 w 23"/>
                  <a:gd name="T37" fmla="*/ 15 h 215"/>
                  <a:gd name="T38" fmla="*/ 19 w 23"/>
                  <a:gd name="T39" fmla="*/ 20 h 215"/>
                  <a:gd name="T40" fmla="*/ 19 w 23"/>
                  <a:gd name="T41" fmla="*/ 24 h 215"/>
                  <a:gd name="T42" fmla="*/ 19 w 23"/>
                  <a:gd name="T43" fmla="*/ 48 h 215"/>
                  <a:gd name="T44" fmla="*/ 19 w 23"/>
                  <a:gd name="T45" fmla="*/ 70 h 215"/>
                  <a:gd name="T46" fmla="*/ 21 w 23"/>
                  <a:gd name="T47" fmla="*/ 93 h 215"/>
                  <a:gd name="T48" fmla="*/ 23 w 23"/>
                  <a:gd name="T49" fmla="*/ 115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15"/>
                  <a:gd name="T77" fmla="*/ 23 w 23"/>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15">
                    <a:moveTo>
                      <a:pt x="23" y="115"/>
                    </a:moveTo>
                    <a:lnTo>
                      <a:pt x="23" y="139"/>
                    </a:lnTo>
                    <a:lnTo>
                      <a:pt x="21" y="164"/>
                    </a:lnTo>
                    <a:lnTo>
                      <a:pt x="19" y="188"/>
                    </a:lnTo>
                    <a:lnTo>
                      <a:pt x="19" y="212"/>
                    </a:lnTo>
                    <a:lnTo>
                      <a:pt x="15" y="213"/>
                    </a:lnTo>
                    <a:lnTo>
                      <a:pt x="10" y="213"/>
                    </a:lnTo>
                    <a:lnTo>
                      <a:pt x="6" y="213"/>
                    </a:lnTo>
                    <a:lnTo>
                      <a:pt x="2" y="215"/>
                    </a:lnTo>
                    <a:lnTo>
                      <a:pt x="0" y="161"/>
                    </a:lnTo>
                    <a:lnTo>
                      <a:pt x="0" y="107"/>
                    </a:lnTo>
                    <a:lnTo>
                      <a:pt x="0" y="53"/>
                    </a:lnTo>
                    <a:lnTo>
                      <a:pt x="0" y="0"/>
                    </a:lnTo>
                    <a:lnTo>
                      <a:pt x="6" y="1"/>
                    </a:lnTo>
                    <a:lnTo>
                      <a:pt x="10" y="2"/>
                    </a:lnTo>
                    <a:lnTo>
                      <a:pt x="13" y="4"/>
                    </a:lnTo>
                    <a:lnTo>
                      <a:pt x="17" y="6"/>
                    </a:lnTo>
                    <a:lnTo>
                      <a:pt x="17" y="11"/>
                    </a:lnTo>
                    <a:lnTo>
                      <a:pt x="19" y="15"/>
                    </a:lnTo>
                    <a:lnTo>
                      <a:pt x="19" y="20"/>
                    </a:lnTo>
                    <a:lnTo>
                      <a:pt x="19" y="24"/>
                    </a:lnTo>
                    <a:lnTo>
                      <a:pt x="19" y="48"/>
                    </a:lnTo>
                    <a:lnTo>
                      <a:pt x="19" y="70"/>
                    </a:lnTo>
                    <a:lnTo>
                      <a:pt x="21" y="93"/>
                    </a:lnTo>
                    <a:lnTo>
                      <a:pt x="23" y="11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0" name="Freeform 553"/>
              <p:cNvSpPr>
                <a:spLocks/>
              </p:cNvSpPr>
              <p:nvPr/>
            </p:nvSpPr>
            <p:spPr bwMode="auto">
              <a:xfrm>
                <a:off x="1824" y="1804"/>
                <a:ext cx="21" cy="235"/>
              </a:xfrm>
              <a:custGeom>
                <a:avLst/>
                <a:gdLst>
                  <a:gd name="T0" fmla="*/ 21 w 21"/>
                  <a:gd name="T1" fmla="*/ 137 h 235"/>
                  <a:gd name="T2" fmla="*/ 21 w 21"/>
                  <a:gd name="T3" fmla="*/ 160 h 235"/>
                  <a:gd name="T4" fmla="*/ 21 w 21"/>
                  <a:gd name="T5" fmla="*/ 185 h 235"/>
                  <a:gd name="T6" fmla="*/ 19 w 21"/>
                  <a:gd name="T7" fmla="*/ 210 h 235"/>
                  <a:gd name="T8" fmla="*/ 19 w 21"/>
                  <a:gd name="T9" fmla="*/ 233 h 235"/>
                  <a:gd name="T10" fmla="*/ 15 w 21"/>
                  <a:gd name="T11" fmla="*/ 235 h 235"/>
                  <a:gd name="T12" fmla="*/ 11 w 21"/>
                  <a:gd name="T13" fmla="*/ 235 h 235"/>
                  <a:gd name="T14" fmla="*/ 6 w 21"/>
                  <a:gd name="T15" fmla="*/ 235 h 235"/>
                  <a:gd name="T16" fmla="*/ 2 w 21"/>
                  <a:gd name="T17" fmla="*/ 235 h 235"/>
                  <a:gd name="T18" fmla="*/ 0 w 21"/>
                  <a:gd name="T19" fmla="*/ 149 h 235"/>
                  <a:gd name="T20" fmla="*/ 0 w 21"/>
                  <a:gd name="T21" fmla="*/ 98 h 235"/>
                  <a:gd name="T22" fmla="*/ 0 w 21"/>
                  <a:gd name="T23" fmla="*/ 61 h 235"/>
                  <a:gd name="T24" fmla="*/ 2 w 21"/>
                  <a:gd name="T25" fmla="*/ 18 h 235"/>
                  <a:gd name="T26" fmla="*/ 4 w 21"/>
                  <a:gd name="T27" fmla="*/ 14 h 235"/>
                  <a:gd name="T28" fmla="*/ 6 w 21"/>
                  <a:gd name="T29" fmla="*/ 9 h 235"/>
                  <a:gd name="T30" fmla="*/ 8 w 21"/>
                  <a:gd name="T31" fmla="*/ 5 h 235"/>
                  <a:gd name="T32" fmla="*/ 13 w 21"/>
                  <a:gd name="T33" fmla="*/ 0 h 235"/>
                  <a:gd name="T34" fmla="*/ 15 w 21"/>
                  <a:gd name="T35" fmla="*/ 3 h 235"/>
                  <a:gd name="T36" fmla="*/ 17 w 21"/>
                  <a:gd name="T37" fmla="*/ 7 h 235"/>
                  <a:gd name="T38" fmla="*/ 19 w 21"/>
                  <a:gd name="T39" fmla="*/ 12 h 235"/>
                  <a:gd name="T40" fmla="*/ 21 w 21"/>
                  <a:gd name="T41" fmla="*/ 14 h 235"/>
                  <a:gd name="T42" fmla="*/ 21 w 21"/>
                  <a:gd name="T43" fmla="*/ 45 h 235"/>
                  <a:gd name="T44" fmla="*/ 21 w 21"/>
                  <a:gd name="T45" fmla="*/ 75 h 235"/>
                  <a:gd name="T46" fmla="*/ 21 w 21"/>
                  <a:gd name="T47" fmla="*/ 107 h 235"/>
                  <a:gd name="T48" fmla="*/ 21 w 21"/>
                  <a:gd name="T49" fmla="*/ 137 h 2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35"/>
                  <a:gd name="T77" fmla="*/ 21 w 21"/>
                  <a:gd name="T78" fmla="*/ 235 h 2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35">
                    <a:moveTo>
                      <a:pt x="21" y="137"/>
                    </a:moveTo>
                    <a:lnTo>
                      <a:pt x="21" y="160"/>
                    </a:lnTo>
                    <a:lnTo>
                      <a:pt x="21" y="185"/>
                    </a:lnTo>
                    <a:lnTo>
                      <a:pt x="19" y="210"/>
                    </a:lnTo>
                    <a:lnTo>
                      <a:pt x="19" y="233"/>
                    </a:lnTo>
                    <a:lnTo>
                      <a:pt x="15" y="235"/>
                    </a:lnTo>
                    <a:lnTo>
                      <a:pt x="11" y="235"/>
                    </a:lnTo>
                    <a:lnTo>
                      <a:pt x="6" y="235"/>
                    </a:lnTo>
                    <a:lnTo>
                      <a:pt x="2" y="235"/>
                    </a:lnTo>
                    <a:lnTo>
                      <a:pt x="0" y="149"/>
                    </a:lnTo>
                    <a:lnTo>
                      <a:pt x="0" y="98"/>
                    </a:lnTo>
                    <a:lnTo>
                      <a:pt x="0" y="61"/>
                    </a:lnTo>
                    <a:lnTo>
                      <a:pt x="2" y="18"/>
                    </a:lnTo>
                    <a:lnTo>
                      <a:pt x="4" y="14"/>
                    </a:lnTo>
                    <a:lnTo>
                      <a:pt x="6" y="9"/>
                    </a:lnTo>
                    <a:lnTo>
                      <a:pt x="8" y="5"/>
                    </a:lnTo>
                    <a:lnTo>
                      <a:pt x="13" y="0"/>
                    </a:lnTo>
                    <a:lnTo>
                      <a:pt x="15" y="3"/>
                    </a:lnTo>
                    <a:lnTo>
                      <a:pt x="17" y="7"/>
                    </a:lnTo>
                    <a:lnTo>
                      <a:pt x="19" y="12"/>
                    </a:lnTo>
                    <a:lnTo>
                      <a:pt x="21" y="14"/>
                    </a:lnTo>
                    <a:lnTo>
                      <a:pt x="21" y="45"/>
                    </a:lnTo>
                    <a:lnTo>
                      <a:pt x="21" y="75"/>
                    </a:lnTo>
                    <a:lnTo>
                      <a:pt x="21" y="107"/>
                    </a:lnTo>
                    <a:lnTo>
                      <a:pt x="21" y="1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1" name="Freeform 554"/>
              <p:cNvSpPr>
                <a:spLocks/>
              </p:cNvSpPr>
              <p:nvPr/>
            </p:nvSpPr>
            <p:spPr bwMode="auto">
              <a:xfrm>
                <a:off x="1814" y="1358"/>
                <a:ext cx="525" cy="289"/>
              </a:xfrm>
              <a:custGeom>
                <a:avLst/>
                <a:gdLst>
                  <a:gd name="T0" fmla="*/ 523 w 525"/>
                  <a:gd name="T1" fmla="*/ 92 h 289"/>
                  <a:gd name="T2" fmla="*/ 523 w 525"/>
                  <a:gd name="T3" fmla="*/ 181 h 289"/>
                  <a:gd name="T4" fmla="*/ 479 w 525"/>
                  <a:gd name="T5" fmla="*/ 278 h 289"/>
                  <a:gd name="T6" fmla="*/ 401 w 525"/>
                  <a:gd name="T7" fmla="*/ 281 h 289"/>
                  <a:gd name="T8" fmla="*/ 332 w 525"/>
                  <a:gd name="T9" fmla="*/ 282 h 289"/>
                  <a:gd name="T10" fmla="*/ 276 w 525"/>
                  <a:gd name="T11" fmla="*/ 284 h 289"/>
                  <a:gd name="T12" fmla="*/ 226 w 525"/>
                  <a:gd name="T13" fmla="*/ 285 h 289"/>
                  <a:gd name="T14" fmla="*/ 178 w 525"/>
                  <a:gd name="T15" fmla="*/ 287 h 289"/>
                  <a:gd name="T16" fmla="*/ 126 w 525"/>
                  <a:gd name="T17" fmla="*/ 288 h 289"/>
                  <a:gd name="T18" fmla="*/ 52 w 525"/>
                  <a:gd name="T19" fmla="*/ 289 h 289"/>
                  <a:gd name="T20" fmla="*/ 2 w 525"/>
                  <a:gd name="T21" fmla="*/ 233 h 289"/>
                  <a:gd name="T22" fmla="*/ 2 w 525"/>
                  <a:gd name="T23" fmla="*/ 130 h 289"/>
                  <a:gd name="T24" fmla="*/ 8 w 525"/>
                  <a:gd name="T25" fmla="*/ 34 h 289"/>
                  <a:gd name="T26" fmla="*/ 16 w 525"/>
                  <a:gd name="T27" fmla="*/ 33 h 289"/>
                  <a:gd name="T28" fmla="*/ 27 w 525"/>
                  <a:gd name="T29" fmla="*/ 36 h 289"/>
                  <a:gd name="T30" fmla="*/ 33 w 525"/>
                  <a:gd name="T31" fmla="*/ 47 h 289"/>
                  <a:gd name="T32" fmla="*/ 39 w 525"/>
                  <a:gd name="T33" fmla="*/ 61 h 289"/>
                  <a:gd name="T34" fmla="*/ 45 w 525"/>
                  <a:gd name="T35" fmla="*/ 63 h 289"/>
                  <a:gd name="T36" fmla="*/ 58 w 525"/>
                  <a:gd name="T37" fmla="*/ 67 h 289"/>
                  <a:gd name="T38" fmla="*/ 68 w 525"/>
                  <a:gd name="T39" fmla="*/ 67 h 289"/>
                  <a:gd name="T40" fmla="*/ 72 w 525"/>
                  <a:gd name="T41" fmla="*/ 65 h 289"/>
                  <a:gd name="T42" fmla="*/ 72 w 525"/>
                  <a:gd name="T43" fmla="*/ 61 h 289"/>
                  <a:gd name="T44" fmla="*/ 79 w 525"/>
                  <a:gd name="T45" fmla="*/ 59 h 289"/>
                  <a:gd name="T46" fmla="*/ 91 w 525"/>
                  <a:gd name="T47" fmla="*/ 59 h 289"/>
                  <a:gd name="T48" fmla="*/ 104 w 525"/>
                  <a:gd name="T49" fmla="*/ 58 h 289"/>
                  <a:gd name="T50" fmla="*/ 110 w 525"/>
                  <a:gd name="T51" fmla="*/ 55 h 289"/>
                  <a:gd name="T52" fmla="*/ 114 w 525"/>
                  <a:gd name="T53" fmla="*/ 52 h 289"/>
                  <a:gd name="T54" fmla="*/ 116 w 525"/>
                  <a:gd name="T55" fmla="*/ 48 h 289"/>
                  <a:gd name="T56" fmla="*/ 118 w 525"/>
                  <a:gd name="T57" fmla="*/ 45 h 289"/>
                  <a:gd name="T58" fmla="*/ 122 w 525"/>
                  <a:gd name="T59" fmla="*/ 45 h 289"/>
                  <a:gd name="T60" fmla="*/ 124 w 525"/>
                  <a:gd name="T61" fmla="*/ 44 h 289"/>
                  <a:gd name="T62" fmla="*/ 124 w 525"/>
                  <a:gd name="T63" fmla="*/ 43 h 289"/>
                  <a:gd name="T64" fmla="*/ 126 w 525"/>
                  <a:gd name="T65" fmla="*/ 41 h 289"/>
                  <a:gd name="T66" fmla="*/ 133 w 525"/>
                  <a:gd name="T67" fmla="*/ 41 h 289"/>
                  <a:gd name="T68" fmla="*/ 137 w 525"/>
                  <a:gd name="T69" fmla="*/ 43 h 289"/>
                  <a:gd name="T70" fmla="*/ 137 w 525"/>
                  <a:gd name="T71" fmla="*/ 48 h 289"/>
                  <a:gd name="T72" fmla="*/ 145 w 525"/>
                  <a:gd name="T73" fmla="*/ 51 h 289"/>
                  <a:gd name="T74" fmla="*/ 151 w 525"/>
                  <a:gd name="T75" fmla="*/ 54 h 289"/>
                  <a:gd name="T76" fmla="*/ 153 w 525"/>
                  <a:gd name="T77" fmla="*/ 61 h 289"/>
                  <a:gd name="T78" fmla="*/ 155 w 525"/>
                  <a:gd name="T79" fmla="*/ 65 h 289"/>
                  <a:gd name="T80" fmla="*/ 162 w 525"/>
                  <a:gd name="T81" fmla="*/ 69 h 289"/>
                  <a:gd name="T82" fmla="*/ 174 w 525"/>
                  <a:gd name="T83" fmla="*/ 70 h 289"/>
                  <a:gd name="T84" fmla="*/ 189 w 525"/>
                  <a:gd name="T85" fmla="*/ 79 h 289"/>
                  <a:gd name="T86" fmla="*/ 201 w 525"/>
                  <a:gd name="T87" fmla="*/ 85 h 289"/>
                  <a:gd name="T88" fmla="*/ 207 w 525"/>
                  <a:gd name="T89" fmla="*/ 92 h 289"/>
                  <a:gd name="T90" fmla="*/ 209 w 525"/>
                  <a:gd name="T91" fmla="*/ 105 h 289"/>
                  <a:gd name="T92" fmla="*/ 220 w 525"/>
                  <a:gd name="T93" fmla="*/ 117 h 289"/>
                  <a:gd name="T94" fmla="*/ 226 w 525"/>
                  <a:gd name="T95" fmla="*/ 123 h 289"/>
                  <a:gd name="T96" fmla="*/ 230 w 525"/>
                  <a:gd name="T97" fmla="*/ 92 h 289"/>
                  <a:gd name="T98" fmla="*/ 232 w 525"/>
                  <a:gd name="T99" fmla="*/ 30 h 289"/>
                  <a:gd name="T100" fmla="*/ 305 w 525"/>
                  <a:gd name="T101" fmla="*/ 1 h 289"/>
                  <a:gd name="T102" fmla="*/ 398 w 525"/>
                  <a:gd name="T103" fmla="*/ 1 h 289"/>
                  <a:gd name="T104" fmla="*/ 444 w 525"/>
                  <a:gd name="T105" fmla="*/ 1 h 289"/>
                  <a:gd name="T106" fmla="*/ 463 w 525"/>
                  <a:gd name="T107" fmla="*/ 1 h 289"/>
                  <a:gd name="T108" fmla="*/ 482 w 525"/>
                  <a:gd name="T109" fmla="*/ 0 h 289"/>
                  <a:gd name="T110" fmla="*/ 506 w 525"/>
                  <a:gd name="T111" fmla="*/ 0 h 289"/>
                  <a:gd name="T112" fmla="*/ 521 w 525"/>
                  <a:gd name="T113" fmla="*/ 1 h 289"/>
                  <a:gd name="T114" fmla="*/ 523 w 525"/>
                  <a:gd name="T115" fmla="*/ 3 h 289"/>
                  <a:gd name="T116" fmla="*/ 525 w 525"/>
                  <a:gd name="T117" fmla="*/ 18 h 289"/>
                  <a:gd name="T118" fmla="*/ 525 w 525"/>
                  <a:gd name="T119" fmla="*/ 45 h 28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5"/>
                  <a:gd name="T181" fmla="*/ 0 h 289"/>
                  <a:gd name="T182" fmla="*/ 525 w 525"/>
                  <a:gd name="T183" fmla="*/ 289 h 28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5" h="289">
                    <a:moveTo>
                      <a:pt x="525" y="59"/>
                    </a:moveTo>
                    <a:lnTo>
                      <a:pt x="523" y="92"/>
                    </a:lnTo>
                    <a:lnTo>
                      <a:pt x="523" y="125"/>
                    </a:lnTo>
                    <a:lnTo>
                      <a:pt x="523" y="181"/>
                    </a:lnTo>
                    <a:lnTo>
                      <a:pt x="525" y="276"/>
                    </a:lnTo>
                    <a:lnTo>
                      <a:pt x="479" y="278"/>
                    </a:lnTo>
                    <a:lnTo>
                      <a:pt x="438" y="280"/>
                    </a:lnTo>
                    <a:lnTo>
                      <a:pt x="401" y="281"/>
                    </a:lnTo>
                    <a:lnTo>
                      <a:pt x="365" y="282"/>
                    </a:lnTo>
                    <a:lnTo>
                      <a:pt x="332" y="282"/>
                    </a:lnTo>
                    <a:lnTo>
                      <a:pt x="303" y="284"/>
                    </a:lnTo>
                    <a:lnTo>
                      <a:pt x="276" y="284"/>
                    </a:lnTo>
                    <a:lnTo>
                      <a:pt x="253" y="285"/>
                    </a:lnTo>
                    <a:lnTo>
                      <a:pt x="226" y="285"/>
                    </a:lnTo>
                    <a:lnTo>
                      <a:pt x="201" y="287"/>
                    </a:lnTo>
                    <a:lnTo>
                      <a:pt x="178" y="287"/>
                    </a:lnTo>
                    <a:lnTo>
                      <a:pt x="153" y="288"/>
                    </a:lnTo>
                    <a:lnTo>
                      <a:pt x="126" y="288"/>
                    </a:lnTo>
                    <a:lnTo>
                      <a:pt x="93" y="289"/>
                    </a:lnTo>
                    <a:lnTo>
                      <a:pt x="52" y="289"/>
                    </a:lnTo>
                    <a:lnTo>
                      <a:pt x="0" y="289"/>
                    </a:lnTo>
                    <a:lnTo>
                      <a:pt x="2" y="233"/>
                    </a:lnTo>
                    <a:lnTo>
                      <a:pt x="2" y="187"/>
                    </a:lnTo>
                    <a:lnTo>
                      <a:pt x="2" y="130"/>
                    </a:lnTo>
                    <a:lnTo>
                      <a:pt x="0" y="36"/>
                    </a:lnTo>
                    <a:lnTo>
                      <a:pt x="8" y="34"/>
                    </a:lnTo>
                    <a:lnTo>
                      <a:pt x="12" y="33"/>
                    </a:lnTo>
                    <a:lnTo>
                      <a:pt x="16" y="33"/>
                    </a:lnTo>
                    <a:lnTo>
                      <a:pt x="25" y="33"/>
                    </a:lnTo>
                    <a:lnTo>
                      <a:pt x="27" y="36"/>
                    </a:lnTo>
                    <a:lnTo>
                      <a:pt x="29" y="40"/>
                    </a:lnTo>
                    <a:lnTo>
                      <a:pt x="33" y="47"/>
                    </a:lnTo>
                    <a:lnTo>
                      <a:pt x="37" y="59"/>
                    </a:lnTo>
                    <a:lnTo>
                      <a:pt x="39" y="61"/>
                    </a:lnTo>
                    <a:lnTo>
                      <a:pt x="41" y="62"/>
                    </a:lnTo>
                    <a:lnTo>
                      <a:pt x="45" y="63"/>
                    </a:lnTo>
                    <a:lnTo>
                      <a:pt x="47" y="66"/>
                    </a:lnTo>
                    <a:lnTo>
                      <a:pt x="58" y="67"/>
                    </a:lnTo>
                    <a:lnTo>
                      <a:pt x="64" y="67"/>
                    </a:lnTo>
                    <a:lnTo>
                      <a:pt x="68" y="67"/>
                    </a:lnTo>
                    <a:lnTo>
                      <a:pt x="72" y="66"/>
                    </a:lnTo>
                    <a:lnTo>
                      <a:pt x="72" y="65"/>
                    </a:lnTo>
                    <a:lnTo>
                      <a:pt x="72" y="62"/>
                    </a:lnTo>
                    <a:lnTo>
                      <a:pt x="72" y="61"/>
                    </a:lnTo>
                    <a:lnTo>
                      <a:pt x="72" y="59"/>
                    </a:lnTo>
                    <a:lnTo>
                      <a:pt x="79" y="59"/>
                    </a:lnTo>
                    <a:lnTo>
                      <a:pt x="85" y="59"/>
                    </a:lnTo>
                    <a:lnTo>
                      <a:pt x="91" y="59"/>
                    </a:lnTo>
                    <a:lnTo>
                      <a:pt x="99" y="59"/>
                    </a:lnTo>
                    <a:lnTo>
                      <a:pt x="104" y="58"/>
                    </a:lnTo>
                    <a:lnTo>
                      <a:pt x="108" y="56"/>
                    </a:lnTo>
                    <a:lnTo>
                      <a:pt x="110" y="55"/>
                    </a:lnTo>
                    <a:lnTo>
                      <a:pt x="114" y="54"/>
                    </a:lnTo>
                    <a:lnTo>
                      <a:pt x="114" y="52"/>
                    </a:lnTo>
                    <a:lnTo>
                      <a:pt x="116" y="51"/>
                    </a:lnTo>
                    <a:lnTo>
                      <a:pt x="116" y="48"/>
                    </a:lnTo>
                    <a:lnTo>
                      <a:pt x="118" y="45"/>
                    </a:lnTo>
                    <a:lnTo>
                      <a:pt x="120" y="45"/>
                    </a:lnTo>
                    <a:lnTo>
                      <a:pt x="122" y="45"/>
                    </a:lnTo>
                    <a:lnTo>
                      <a:pt x="124" y="45"/>
                    </a:lnTo>
                    <a:lnTo>
                      <a:pt x="124" y="44"/>
                    </a:lnTo>
                    <a:lnTo>
                      <a:pt x="124" y="43"/>
                    </a:lnTo>
                    <a:lnTo>
                      <a:pt x="124" y="41"/>
                    </a:lnTo>
                    <a:lnTo>
                      <a:pt x="126" y="41"/>
                    </a:lnTo>
                    <a:lnTo>
                      <a:pt x="128" y="41"/>
                    </a:lnTo>
                    <a:lnTo>
                      <a:pt x="133" y="41"/>
                    </a:lnTo>
                    <a:lnTo>
                      <a:pt x="137" y="41"/>
                    </a:lnTo>
                    <a:lnTo>
                      <a:pt x="137" y="43"/>
                    </a:lnTo>
                    <a:lnTo>
                      <a:pt x="137" y="45"/>
                    </a:lnTo>
                    <a:lnTo>
                      <a:pt x="137" y="48"/>
                    </a:lnTo>
                    <a:lnTo>
                      <a:pt x="137" y="51"/>
                    </a:lnTo>
                    <a:lnTo>
                      <a:pt x="145" y="51"/>
                    </a:lnTo>
                    <a:lnTo>
                      <a:pt x="149" y="52"/>
                    </a:lnTo>
                    <a:lnTo>
                      <a:pt x="151" y="54"/>
                    </a:lnTo>
                    <a:lnTo>
                      <a:pt x="153" y="58"/>
                    </a:lnTo>
                    <a:lnTo>
                      <a:pt x="153" y="61"/>
                    </a:lnTo>
                    <a:lnTo>
                      <a:pt x="155" y="62"/>
                    </a:lnTo>
                    <a:lnTo>
                      <a:pt x="155" y="65"/>
                    </a:lnTo>
                    <a:lnTo>
                      <a:pt x="155" y="67"/>
                    </a:lnTo>
                    <a:lnTo>
                      <a:pt x="162" y="69"/>
                    </a:lnTo>
                    <a:lnTo>
                      <a:pt x="168" y="69"/>
                    </a:lnTo>
                    <a:lnTo>
                      <a:pt x="174" y="70"/>
                    </a:lnTo>
                    <a:lnTo>
                      <a:pt x="180" y="72"/>
                    </a:lnTo>
                    <a:lnTo>
                      <a:pt x="189" y="79"/>
                    </a:lnTo>
                    <a:lnTo>
                      <a:pt x="197" y="83"/>
                    </a:lnTo>
                    <a:lnTo>
                      <a:pt x="201" y="85"/>
                    </a:lnTo>
                    <a:lnTo>
                      <a:pt x="205" y="87"/>
                    </a:lnTo>
                    <a:lnTo>
                      <a:pt x="207" y="92"/>
                    </a:lnTo>
                    <a:lnTo>
                      <a:pt x="209" y="98"/>
                    </a:lnTo>
                    <a:lnTo>
                      <a:pt x="209" y="105"/>
                    </a:lnTo>
                    <a:lnTo>
                      <a:pt x="212" y="110"/>
                    </a:lnTo>
                    <a:lnTo>
                      <a:pt x="220" y="117"/>
                    </a:lnTo>
                    <a:lnTo>
                      <a:pt x="224" y="120"/>
                    </a:lnTo>
                    <a:lnTo>
                      <a:pt x="226" y="123"/>
                    </a:lnTo>
                    <a:lnTo>
                      <a:pt x="230" y="124"/>
                    </a:lnTo>
                    <a:lnTo>
                      <a:pt x="230" y="92"/>
                    </a:lnTo>
                    <a:lnTo>
                      <a:pt x="230" y="62"/>
                    </a:lnTo>
                    <a:lnTo>
                      <a:pt x="232" y="30"/>
                    </a:lnTo>
                    <a:lnTo>
                      <a:pt x="234" y="0"/>
                    </a:lnTo>
                    <a:lnTo>
                      <a:pt x="305" y="1"/>
                    </a:lnTo>
                    <a:lnTo>
                      <a:pt x="359" y="1"/>
                    </a:lnTo>
                    <a:lnTo>
                      <a:pt x="398" y="1"/>
                    </a:lnTo>
                    <a:lnTo>
                      <a:pt x="425" y="1"/>
                    </a:lnTo>
                    <a:lnTo>
                      <a:pt x="444" y="1"/>
                    </a:lnTo>
                    <a:lnTo>
                      <a:pt x="457" y="1"/>
                    </a:lnTo>
                    <a:lnTo>
                      <a:pt x="463" y="1"/>
                    </a:lnTo>
                    <a:lnTo>
                      <a:pt x="471" y="0"/>
                    </a:lnTo>
                    <a:lnTo>
                      <a:pt x="482" y="0"/>
                    </a:lnTo>
                    <a:lnTo>
                      <a:pt x="494" y="0"/>
                    </a:lnTo>
                    <a:lnTo>
                      <a:pt x="506" y="0"/>
                    </a:lnTo>
                    <a:lnTo>
                      <a:pt x="521" y="0"/>
                    </a:lnTo>
                    <a:lnTo>
                      <a:pt x="521" y="1"/>
                    </a:lnTo>
                    <a:lnTo>
                      <a:pt x="523" y="1"/>
                    </a:lnTo>
                    <a:lnTo>
                      <a:pt x="523" y="3"/>
                    </a:lnTo>
                    <a:lnTo>
                      <a:pt x="523" y="4"/>
                    </a:lnTo>
                    <a:lnTo>
                      <a:pt x="525" y="18"/>
                    </a:lnTo>
                    <a:lnTo>
                      <a:pt x="525" y="32"/>
                    </a:lnTo>
                    <a:lnTo>
                      <a:pt x="525" y="45"/>
                    </a:lnTo>
                    <a:lnTo>
                      <a:pt x="525"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2" name="Freeform 555"/>
              <p:cNvSpPr>
                <a:spLocks/>
              </p:cNvSpPr>
              <p:nvPr/>
            </p:nvSpPr>
            <p:spPr bwMode="auto">
              <a:xfrm>
                <a:off x="2194" y="1368"/>
                <a:ext cx="137" cy="267"/>
              </a:xfrm>
              <a:custGeom>
                <a:avLst/>
                <a:gdLst>
                  <a:gd name="T0" fmla="*/ 135 w 137"/>
                  <a:gd name="T1" fmla="*/ 103 h 267"/>
                  <a:gd name="T2" fmla="*/ 135 w 137"/>
                  <a:gd name="T3" fmla="*/ 205 h 267"/>
                  <a:gd name="T4" fmla="*/ 131 w 137"/>
                  <a:gd name="T5" fmla="*/ 257 h 267"/>
                  <a:gd name="T6" fmla="*/ 126 w 137"/>
                  <a:gd name="T7" fmla="*/ 259 h 267"/>
                  <a:gd name="T8" fmla="*/ 110 w 137"/>
                  <a:gd name="T9" fmla="*/ 261 h 267"/>
                  <a:gd name="T10" fmla="*/ 79 w 137"/>
                  <a:gd name="T11" fmla="*/ 263 h 267"/>
                  <a:gd name="T12" fmla="*/ 48 w 137"/>
                  <a:gd name="T13" fmla="*/ 264 h 267"/>
                  <a:gd name="T14" fmla="*/ 16 w 137"/>
                  <a:gd name="T15" fmla="*/ 266 h 267"/>
                  <a:gd name="T16" fmla="*/ 4 w 137"/>
                  <a:gd name="T17" fmla="*/ 255 h 267"/>
                  <a:gd name="T18" fmla="*/ 6 w 137"/>
                  <a:gd name="T19" fmla="*/ 147 h 267"/>
                  <a:gd name="T20" fmla="*/ 12 w 137"/>
                  <a:gd name="T21" fmla="*/ 4 h 267"/>
                  <a:gd name="T22" fmla="*/ 16 w 137"/>
                  <a:gd name="T23" fmla="*/ 8 h 267"/>
                  <a:gd name="T24" fmla="*/ 18 w 137"/>
                  <a:gd name="T25" fmla="*/ 30 h 267"/>
                  <a:gd name="T26" fmla="*/ 18 w 137"/>
                  <a:gd name="T27" fmla="*/ 66 h 267"/>
                  <a:gd name="T28" fmla="*/ 18 w 137"/>
                  <a:gd name="T29" fmla="*/ 84 h 267"/>
                  <a:gd name="T30" fmla="*/ 14 w 137"/>
                  <a:gd name="T31" fmla="*/ 84 h 267"/>
                  <a:gd name="T32" fmla="*/ 14 w 137"/>
                  <a:gd name="T33" fmla="*/ 120 h 267"/>
                  <a:gd name="T34" fmla="*/ 14 w 137"/>
                  <a:gd name="T35" fmla="*/ 197 h 267"/>
                  <a:gd name="T36" fmla="*/ 16 w 137"/>
                  <a:gd name="T37" fmla="*/ 223 h 267"/>
                  <a:gd name="T38" fmla="*/ 18 w 137"/>
                  <a:gd name="T39" fmla="*/ 223 h 267"/>
                  <a:gd name="T40" fmla="*/ 21 w 137"/>
                  <a:gd name="T41" fmla="*/ 186 h 267"/>
                  <a:gd name="T42" fmla="*/ 21 w 137"/>
                  <a:gd name="T43" fmla="*/ 103 h 267"/>
                  <a:gd name="T44" fmla="*/ 23 w 137"/>
                  <a:gd name="T45" fmla="*/ 64 h 267"/>
                  <a:gd name="T46" fmla="*/ 25 w 137"/>
                  <a:gd name="T47" fmla="*/ 22 h 267"/>
                  <a:gd name="T48" fmla="*/ 31 w 137"/>
                  <a:gd name="T49" fmla="*/ 0 h 267"/>
                  <a:gd name="T50" fmla="*/ 39 w 137"/>
                  <a:gd name="T51" fmla="*/ 1 h 267"/>
                  <a:gd name="T52" fmla="*/ 48 w 137"/>
                  <a:gd name="T53" fmla="*/ 41 h 267"/>
                  <a:gd name="T54" fmla="*/ 45 w 137"/>
                  <a:gd name="T55" fmla="*/ 132 h 267"/>
                  <a:gd name="T56" fmla="*/ 45 w 137"/>
                  <a:gd name="T57" fmla="*/ 212 h 267"/>
                  <a:gd name="T58" fmla="*/ 45 w 137"/>
                  <a:gd name="T59" fmla="*/ 224 h 267"/>
                  <a:gd name="T60" fmla="*/ 48 w 137"/>
                  <a:gd name="T61" fmla="*/ 230 h 267"/>
                  <a:gd name="T62" fmla="*/ 50 w 137"/>
                  <a:gd name="T63" fmla="*/ 230 h 267"/>
                  <a:gd name="T64" fmla="*/ 50 w 137"/>
                  <a:gd name="T65" fmla="*/ 180 h 267"/>
                  <a:gd name="T66" fmla="*/ 54 w 137"/>
                  <a:gd name="T67" fmla="*/ 49 h 267"/>
                  <a:gd name="T68" fmla="*/ 60 w 137"/>
                  <a:gd name="T69" fmla="*/ 2 h 267"/>
                  <a:gd name="T70" fmla="*/ 70 w 137"/>
                  <a:gd name="T71" fmla="*/ 4 h 267"/>
                  <a:gd name="T72" fmla="*/ 75 w 137"/>
                  <a:gd name="T73" fmla="*/ 33 h 267"/>
                  <a:gd name="T74" fmla="*/ 75 w 137"/>
                  <a:gd name="T75" fmla="*/ 91 h 267"/>
                  <a:gd name="T76" fmla="*/ 75 w 137"/>
                  <a:gd name="T77" fmla="*/ 118 h 267"/>
                  <a:gd name="T78" fmla="*/ 79 w 137"/>
                  <a:gd name="T79" fmla="*/ 118 h 267"/>
                  <a:gd name="T80" fmla="*/ 81 w 137"/>
                  <a:gd name="T81" fmla="*/ 88 h 267"/>
                  <a:gd name="T82" fmla="*/ 81 w 137"/>
                  <a:gd name="T83" fmla="*/ 30 h 267"/>
                  <a:gd name="T84" fmla="*/ 87 w 137"/>
                  <a:gd name="T85" fmla="*/ 0 h 267"/>
                  <a:gd name="T86" fmla="*/ 93 w 137"/>
                  <a:gd name="T87" fmla="*/ 1 h 267"/>
                  <a:gd name="T88" fmla="*/ 99 w 137"/>
                  <a:gd name="T89" fmla="*/ 7 h 267"/>
                  <a:gd name="T90" fmla="*/ 99 w 137"/>
                  <a:gd name="T91" fmla="*/ 52 h 267"/>
                  <a:gd name="T92" fmla="*/ 99 w 137"/>
                  <a:gd name="T93" fmla="*/ 115 h 267"/>
                  <a:gd name="T94" fmla="*/ 102 w 137"/>
                  <a:gd name="T95" fmla="*/ 115 h 267"/>
                  <a:gd name="T96" fmla="*/ 106 w 137"/>
                  <a:gd name="T97" fmla="*/ 86 h 267"/>
                  <a:gd name="T98" fmla="*/ 108 w 137"/>
                  <a:gd name="T99" fmla="*/ 29 h 267"/>
                  <a:gd name="T100" fmla="*/ 112 w 137"/>
                  <a:gd name="T101" fmla="*/ 0 h 267"/>
                  <a:gd name="T102" fmla="*/ 116 w 137"/>
                  <a:gd name="T103" fmla="*/ 1 h 267"/>
                  <a:gd name="T104" fmla="*/ 118 w 137"/>
                  <a:gd name="T105" fmla="*/ 23 h 267"/>
                  <a:gd name="T106" fmla="*/ 118 w 137"/>
                  <a:gd name="T107" fmla="*/ 69 h 267"/>
                  <a:gd name="T108" fmla="*/ 118 w 137"/>
                  <a:gd name="T109" fmla="*/ 92 h 267"/>
                  <a:gd name="T110" fmla="*/ 120 w 137"/>
                  <a:gd name="T111" fmla="*/ 91 h 267"/>
                  <a:gd name="T112" fmla="*/ 122 w 137"/>
                  <a:gd name="T113" fmla="*/ 69 h 267"/>
                  <a:gd name="T114" fmla="*/ 124 w 137"/>
                  <a:gd name="T115" fmla="*/ 27 h 267"/>
                  <a:gd name="T116" fmla="*/ 126 w 137"/>
                  <a:gd name="T117" fmla="*/ 8 h 267"/>
                  <a:gd name="T118" fmla="*/ 133 w 137"/>
                  <a:gd name="T119" fmla="*/ 8 h 267"/>
                  <a:gd name="T120" fmla="*/ 135 w 137"/>
                  <a:gd name="T121" fmla="*/ 20 h 267"/>
                  <a:gd name="T122" fmla="*/ 135 w 137"/>
                  <a:gd name="T123" fmla="*/ 41 h 2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267"/>
                  <a:gd name="T188" fmla="*/ 137 w 137"/>
                  <a:gd name="T189" fmla="*/ 267 h 2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267">
                    <a:moveTo>
                      <a:pt x="137" y="52"/>
                    </a:moveTo>
                    <a:lnTo>
                      <a:pt x="135" y="103"/>
                    </a:lnTo>
                    <a:lnTo>
                      <a:pt x="135" y="154"/>
                    </a:lnTo>
                    <a:lnTo>
                      <a:pt x="135" y="205"/>
                    </a:lnTo>
                    <a:lnTo>
                      <a:pt x="133" y="256"/>
                    </a:lnTo>
                    <a:lnTo>
                      <a:pt x="131" y="257"/>
                    </a:lnTo>
                    <a:lnTo>
                      <a:pt x="129" y="257"/>
                    </a:lnTo>
                    <a:lnTo>
                      <a:pt x="126" y="259"/>
                    </a:lnTo>
                    <a:lnTo>
                      <a:pt x="124" y="260"/>
                    </a:lnTo>
                    <a:lnTo>
                      <a:pt x="110" y="261"/>
                    </a:lnTo>
                    <a:lnTo>
                      <a:pt x="95" y="261"/>
                    </a:lnTo>
                    <a:lnTo>
                      <a:pt x="79" y="263"/>
                    </a:lnTo>
                    <a:lnTo>
                      <a:pt x="64" y="263"/>
                    </a:lnTo>
                    <a:lnTo>
                      <a:pt x="48" y="264"/>
                    </a:lnTo>
                    <a:lnTo>
                      <a:pt x="33" y="266"/>
                    </a:lnTo>
                    <a:lnTo>
                      <a:pt x="16" y="266"/>
                    </a:lnTo>
                    <a:lnTo>
                      <a:pt x="0" y="267"/>
                    </a:lnTo>
                    <a:lnTo>
                      <a:pt x="4" y="255"/>
                    </a:lnTo>
                    <a:lnTo>
                      <a:pt x="6" y="223"/>
                    </a:lnTo>
                    <a:lnTo>
                      <a:pt x="6" y="147"/>
                    </a:lnTo>
                    <a:lnTo>
                      <a:pt x="8" y="2"/>
                    </a:lnTo>
                    <a:lnTo>
                      <a:pt x="12" y="4"/>
                    </a:lnTo>
                    <a:lnTo>
                      <a:pt x="16" y="5"/>
                    </a:lnTo>
                    <a:lnTo>
                      <a:pt x="16" y="8"/>
                    </a:lnTo>
                    <a:lnTo>
                      <a:pt x="18" y="12"/>
                    </a:lnTo>
                    <a:lnTo>
                      <a:pt x="18" y="30"/>
                    </a:lnTo>
                    <a:lnTo>
                      <a:pt x="18" y="48"/>
                    </a:lnTo>
                    <a:lnTo>
                      <a:pt x="18" y="66"/>
                    </a:lnTo>
                    <a:lnTo>
                      <a:pt x="18" y="84"/>
                    </a:lnTo>
                    <a:lnTo>
                      <a:pt x="16" y="84"/>
                    </a:lnTo>
                    <a:lnTo>
                      <a:pt x="14" y="84"/>
                    </a:lnTo>
                    <a:lnTo>
                      <a:pt x="12" y="84"/>
                    </a:lnTo>
                    <a:lnTo>
                      <a:pt x="14" y="120"/>
                    </a:lnTo>
                    <a:lnTo>
                      <a:pt x="14" y="159"/>
                    </a:lnTo>
                    <a:lnTo>
                      <a:pt x="14" y="197"/>
                    </a:lnTo>
                    <a:lnTo>
                      <a:pt x="16" y="223"/>
                    </a:lnTo>
                    <a:lnTo>
                      <a:pt x="18" y="223"/>
                    </a:lnTo>
                    <a:lnTo>
                      <a:pt x="21" y="223"/>
                    </a:lnTo>
                    <a:lnTo>
                      <a:pt x="21" y="186"/>
                    </a:lnTo>
                    <a:lnTo>
                      <a:pt x="21" y="142"/>
                    </a:lnTo>
                    <a:lnTo>
                      <a:pt x="21" y="103"/>
                    </a:lnTo>
                    <a:lnTo>
                      <a:pt x="23" y="85"/>
                    </a:lnTo>
                    <a:lnTo>
                      <a:pt x="23" y="64"/>
                    </a:lnTo>
                    <a:lnTo>
                      <a:pt x="25" y="42"/>
                    </a:lnTo>
                    <a:lnTo>
                      <a:pt x="25" y="22"/>
                    </a:lnTo>
                    <a:lnTo>
                      <a:pt x="25" y="0"/>
                    </a:lnTo>
                    <a:lnTo>
                      <a:pt x="31" y="0"/>
                    </a:lnTo>
                    <a:lnTo>
                      <a:pt x="35" y="0"/>
                    </a:lnTo>
                    <a:lnTo>
                      <a:pt x="39" y="1"/>
                    </a:lnTo>
                    <a:lnTo>
                      <a:pt x="48" y="2"/>
                    </a:lnTo>
                    <a:lnTo>
                      <a:pt x="48" y="41"/>
                    </a:lnTo>
                    <a:lnTo>
                      <a:pt x="48" y="81"/>
                    </a:lnTo>
                    <a:lnTo>
                      <a:pt x="45" y="132"/>
                    </a:lnTo>
                    <a:lnTo>
                      <a:pt x="45" y="206"/>
                    </a:lnTo>
                    <a:lnTo>
                      <a:pt x="45" y="212"/>
                    </a:lnTo>
                    <a:lnTo>
                      <a:pt x="45" y="219"/>
                    </a:lnTo>
                    <a:lnTo>
                      <a:pt x="45" y="224"/>
                    </a:lnTo>
                    <a:lnTo>
                      <a:pt x="45" y="230"/>
                    </a:lnTo>
                    <a:lnTo>
                      <a:pt x="48" y="230"/>
                    </a:lnTo>
                    <a:lnTo>
                      <a:pt x="50" y="230"/>
                    </a:lnTo>
                    <a:lnTo>
                      <a:pt x="50" y="180"/>
                    </a:lnTo>
                    <a:lnTo>
                      <a:pt x="52" y="114"/>
                    </a:lnTo>
                    <a:lnTo>
                      <a:pt x="54" y="49"/>
                    </a:lnTo>
                    <a:lnTo>
                      <a:pt x="56" y="2"/>
                    </a:lnTo>
                    <a:lnTo>
                      <a:pt x="60" y="2"/>
                    </a:lnTo>
                    <a:lnTo>
                      <a:pt x="66" y="2"/>
                    </a:lnTo>
                    <a:lnTo>
                      <a:pt x="70" y="4"/>
                    </a:lnTo>
                    <a:lnTo>
                      <a:pt x="75" y="4"/>
                    </a:lnTo>
                    <a:lnTo>
                      <a:pt x="75" y="33"/>
                    </a:lnTo>
                    <a:lnTo>
                      <a:pt x="75" y="62"/>
                    </a:lnTo>
                    <a:lnTo>
                      <a:pt x="75" y="91"/>
                    </a:lnTo>
                    <a:lnTo>
                      <a:pt x="72" y="118"/>
                    </a:lnTo>
                    <a:lnTo>
                      <a:pt x="75" y="118"/>
                    </a:lnTo>
                    <a:lnTo>
                      <a:pt x="77" y="118"/>
                    </a:lnTo>
                    <a:lnTo>
                      <a:pt x="79" y="118"/>
                    </a:lnTo>
                    <a:lnTo>
                      <a:pt x="81" y="88"/>
                    </a:lnTo>
                    <a:lnTo>
                      <a:pt x="81" y="59"/>
                    </a:lnTo>
                    <a:lnTo>
                      <a:pt x="81" y="30"/>
                    </a:lnTo>
                    <a:lnTo>
                      <a:pt x="83" y="0"/>
                    </a:lnTo>
                    <a:lnTo>
                      <a:pt x="87" y="0"/>
                    </a:lnTo>
                    <a:lnTo>
                      <a:pt x="91" y="0"/>
                    </a:lnTo>
                    <a:lnTo>
                      <a:pt x="93" y="1"/>
                    </a:lnTo>
                    <a:lnTo>
                      <a:pt x="97" y="1"/>
                    </a:lnTo>
                    <a:lnTo>
                      <a:pt x="99" y="7"/>
                    </a:lnTo>
                    <a:lnTo>
                      <a:pt x="99" y="19"/>
                    </a:lnTo>
                    <a:lnTo>
                      <a:pt x="99" y="52"/>
                    </a:lnTo>
                    <a:lnTo>
                      <a:pt x="97" y="115"/>
                    </a:lnTo>
                    <a:lnTo>
                      <a:pt x="99" y="115"/>
                    </a:lnTo>
                    <a:lnTo>
                      <a:pt x="102" y="115"/>
                    </a:lnTo>
                    <a:lnTo>
                      <a:pt x="104" y="115"/>
                    </a:lnTo>
                    <a:lnTo>
                      <a:pt x="106" y="86"/>
                    </a:lnTo>
                    <a:lnTo>
                      <a:pt x="108" y="57"/>
                    </a:lnTo>
                    <a:lnTo>
                      <a:pt x="108" y="29"/>
                    </a:lnTo>
                    <a:lnTo>
                      <a:pt x="110" y="0"/>
                    </a:lnTo>
                    <a:lnTo>
                      <a:pt x="112" y="0"/>
                    </a:lnTo>
                    <a:lnTo>
                      <a:pt x="114" y="0"/>
                    </a:lnTo>
                    <a:lnTo>
                      <a:pt x="116" y="1"/>
                    </a:lnTo>
                    <a:lnTo>
                      <a:pt x="118" y="1"/>
                    </a:lnTo>
                    <a:lnTo>
                      <a:pt x="118" y="23"/>
                    </a:lnTo>
                    <a:lnTo>
                      <a:pt x="118" y="46"/>
                    </a:lnTo>
                    <a:lnTo>
                      <a:pt x="118" y="69"/>
                    </a:lnTo>
                    <a:lnTo>
                      <a:pt x="118" y="92"/>
                    </a:lnTo>
                    <a:lnTo>
                      <a:pt x="120" y="91"/>
                    </a:lnTo>
                    <a:lnTo>
                      <a:pt x="122" y="91"/>
                    </a:lnTo>
                    <a:lnTo>
                      <a:pt x="122" y="69"/>
                    </a:lnTo>
                    <a:lnTo>
                      <a:pt x="124" y="48"/>
                    </a:lnTo>
                    <a:lnTo>
                      <a:pt x="124" y="27"/>
                    </a:lnTo>
                    <a:lnTo>
                      <a:pt x="124" y="7"/>
                    </a:lnTo>
                    <a:lnTo>
                      <a:pt x="126" y="8"/>
                    </a:lnTo>
                    <a:lnTo>
                      <a:pt x="131" y="8"/>
                    </a:lnTo>
                    <a:lnTo>
                      <a:pt x="133" y="8"/>
                    </a:lnTo>
                    <a:lnTo>
                      <a:pt x="135" y="9"/>
                    </a:lnTo>
                    <a:lnTo>
                      <a:pt x="135" y="20"/>
                    </a:lnTo>
                    <a:lnTo>
                      <a:pt x="135" y="30"/>
                    </a:lnTo>
                    <a:lnTo>
                      <a:pt x="135" y="41"/>
                    </a:lnTo>
                    <a:lnTo>
                      <a:pt x="137" y="52"/>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3" name="Freeform 556"/>
              <p:cNvSpPr>
                <a:spLocks/>
              </p:cNvSpPr>
              <p:nvPr/>
            </p:nvSpPr>
            <p:spPr bwMode="auto">
              <a:xfrm>
                <a:off x="2312" y="1475"/>
                <a:ext cx="4" cy="21"/>
              </a:xfrm>
              <a:custGeom>
                <a:avLst/>
                <a:gdLst>
                  <a:gd name="T0" fmla="*/ 4 w 4"/>
                  <a:gd name="T1" fmla="*/ 21 h 21"/>
                  <a:gd name="T2" fmla="*/ 2 w 4"/>
                  <a:gd name="T3" fmla="*/ 21 h 21"/>
                  <a:gd name="T4" fmla="*/ 2 w 4"/>
                  <a:gd name="T5" fmla="*/ 21 h 21"/>
                  <a:gd name="T6" fmla="*/ 2 w 4"/>
                  <a:gd name="T7" fmla="*/ 21 h 21"/>
                  <a:gd name="T8" fmla="*/ 0 w 4"/>
                  <a:gd name="T9" fmla="*/ 21 h 21"/>
                  <a:gd name="T10" fmla="*/ 0 w 4"/>
                  <a:gd name="T11" fmla="*/ 17 h 21"/>
                  <a:gd name="T12" fmla="*/ 0 w 4"/>
                  <a:gd name="T13" fmla="*/ 11 h 21"/>
                  <a:gd name="T14" fmla="*/ 0 w 4"/>
                  <a:gd name="T15" fmla="*/ 6 h 21"/>
                  <a:gd name="T16" fmla="*/ 0 w 4"/>
                  <a:gd name="T17" fmla="*/ 0 h 21"/>
                  <a:gd name="T18" fmla="*/ 0 w 4"/>
                  <a:gd name="T19" fmla="*/ 0 h 21"/>
                  <a:gd name="T20" fmla="*/ 2 w 4"/>
                  <a:gd name="T21" fmla="*/ 0 h 21"/>
                  <a:gd name="T22" fmla="*/ 2 w 4"/>
                  <a:gd name="T23" fmla="*/ 0 h 21"/>
                  <a:gd name="T24" fmla="*/ 4 w 4"/>
                  <a:gd name="T25" fmla="*/ 0 h 21"/>
                  <a:gd name="T26" fmla="*/ 4 w 4"/>
                  <a:gd name="T27" fmla="*/ 6 h 21"/>
                  <a:gd name="T28" fmla="*/ 4 w 4"/>
                  <a:gd name="T29" fmla="*/ 10 h 21"/>
                  <a:gd name="T30" fmla="*/ 4 w 4"/>
                  <a:gd name="T31" fmla="*/ 15 h 21"/>
                  <a:gd name="T32" fmla="*/ 4 w 4"/>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21"/>
                  <a:gd name="T53" fmla="*/ 4 w 4"/>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21">
                    <a:moveTo>
                      <a:pt x="4" y="21"/>
                    </a:moveTo>
                    <a:lnTo>
                      <a:pt x="2" y="21"/>
                    </a:lnTo>
                    <a:lnTo>
                      <a:pt x="0" y="21"/>
                    </a:lnTo>
                    <a:lnTo>
                      <a:pt x="0" y="17"/>
                    </a:lnTo>
                    <a:lnTo>
                      <a:pt x="0" y="11"/>
                    </a:lnTo>
                    <a:lnTo>
                      <a:pt x="0" y="6"/>
                    </a:lnTo>
                    <a:lnTo>
                      <a:pt x="0" y="0"/>
                    </a:lnTo>
                    <a:lnTo>
                      <a:pt x="2" y="0"/>
                    </a:lnTo>
                    <a:lnTo>
                      <a:pt x="4" y="0"/>
                    </a:lnTo>
                    <a:lnTo>
                      <a:pt x="4" y="6"/>
                    </a:lnTo>
                    <a:lnTo>
                      <a:pt x="4" y="10"/>
                    </a:lnTo>
                    <a:lnTo>
                      <a:pt x="4" y="15"/>
                    </a:lnTo>
                    <a:lnTo>
                      <a:pt x="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4" name="Freeform 557"/>
              <p:cNvSpPr>
                <a:spLocks/>
              </p:cNvSpPr>
              <p:nvPr/>
            </p:nvSpPr>
            <p:spPr bwMode="auto">
              <a:xfrm>
                <a:off x="2310" y="1550"/>
                <a:ext cx="4" cy="67"/>
              </a:xfrm>
              <a:custGeom>
                <a:avLst/>
                <a:gdLst>
                  <a:gd name="T0" fmla="*/ 4 w 4"/>
                  <a:gd name="T1" fmla="*/ 67 h 67"/>
                  <a:gd name="T2" fmla="*/ 4 w 4"/>
                  <a:gd name="T3" fmla="*/ 67 h 67"/>
                  <a:gd name="T4" fmla="*/ 2 w 4"/>
                  <a:gd name="T5" fmla="*/ 67 h 67"/>
                  <a:gd name="T6" fmla="*/ 2 w 4"/>
                  <a:gd name="T7" fmla="*/ 67 h 67"/>
                  <a:gd name="T8" fmla="*/ 0 w 4"/>
                  <a:gd name="T9" fmla="*/ 67 h 67"/>
                  <a:gd name="T10" fmla="*/ 0 w 4"/>
                  <a:gd name="T11" fmla="*/ 51 h 67"/>
                  <a:gd name="T12" fmla="*/ 0 w 4"/>
                  <a:gd name="T13" fmla="*/ 33 h 67"/>
                  <a:gd name="T14" fmla="*/ 0 w 4"/>
                  <a:gd name="T15" fmla="*/ 16 h 67"/>
                  <a:gd name="T16" fmla="*/ 0 w 4"/>
                  <a:gd name="T17" fmla="*/ 0 h 67"/>
                  <a:gd name="T18" fmla="*/ 2 w 4"/>
                  <a:gd name="T19" fmla="*/ 0 h 67"/>
                  <a:gd name="T20" fmla="*/ 2 w 4"/>
                  <a:gd name="T21" fmla="*/ 0 h 67"/>
                  <a:gd name="T22" fmla="*/ 2 w 4"/>
                  <a:gd name="T23" fmla="*/ 0 h 67"/>
                  <a:gd name="T24" fmla="*/ 4 w 4"/>
                  <a:gd name="T25" fmla="*/ 0 h 67"/>
                  <a:gd name="T26" fmla="*/ 4 w 4"/>
                  <a:gd name="T27" fmla="*/ 16 h 67"/>
                  <a:gd name="T28" fmla="*/ 4 w 4"/>
                  <a:gd name="T29" fmla="*/ 33 h 67"/>
                  <a:gd name="T30" fmla="*/ 4 w 4"/>
                  <a:gd name="T31" fmla="*/ 49 h 67"/>
                  <a:gd name="T32" fmla="*/ 4 w 4"/>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67"/>
                  <a:gd name="T53" fmla="*/ 4 w 4"/>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67">
                    <a:moveTo>
                      <a:pt x="4" y="67"/>
                    </a:moveTo>
                    <a:lnTo>
                      <a:pt x="4" y="67"/>
                    </a:lnTo>
                    <a:lnTo>
                      <a:pt x="2" y="67"/>
                    </a:lnTo>
                    <a:lnTo>
                      <a:pt x="0" y="67"/>
                    </a:lnTo>
                    <a:lnTo>
                      <a:pt x="0" y="51"/>
                    </a:lnTo>
                    <a:lnTo>
                      <a:pt x="0" y="33"/>
                    </a:lnTo>
                    <a:lnTo>
                      <a:pt x="0" y="16"/>
                    </a:lnTo>
                    <a:lnTo>
                      <a:pt x="0" y="0"/>
                    </a:lnTo>
                    <a:lnTo>
                      <a:pt x="2" y="0"/>
                    </a:lnTo>
                    <a:lnTo>
                      <a:pt x="4" y="0"/>
                    </a:lnTo>
                    <a:lnTo>
                      <a:pt x="4" y="16"/>
                    </a:lnTo>
                    <a:lnTo>
                      <a:pt x="4" y="33"/>
                    </a:lnTo>
                    <a:lnTo>
                      <a:pt x="4" y="49"/>
                    </a:lnTo>
                    <a:lnTo>
                      <a:pt x="4"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5" name="Freeform 558"/>
              <p:cNvSpPr>
                <a:spLocks/>
              </p:cNvSpPr>
              <p:nvPr/>
            </p:nvSpPr>
            <p:spPr bwMode="auto">
              <a:xfrm>
                <a:off x="2310" y="1503"/>
                <a:ext cx="4" cy="15"/>
              </a:xfrm>
              <a:custGeom>
                <a:avLst/>
                <a:gdLst>
                  <a:gd name="T0" fmla="*/ 4 w 4"/>
                  <a:gd name="T1" fmla="*/ 15 h 15"/>
                  <a:gd name="T2" fmla="*/ 2 w 4"/>
                  <a:gd name="T3" fmla="*/ 15 h 15"/>
                  <a:gd name="T4" fmla="*/ 2 w 4"/>
                  <a:gd name="T5" fmla="*/ 15 h 15"/>
                  <a:gd name="T6" fmla="*/ 2 w 4"/>
                  <a:gd name="T7" fmla="*/ 15 h 15"/>
                  <a:gd name="T8" fmla="*/ 0 w 4"/>
                  <a:gd name="T9" fmla="*/ 15 h 15"/>
                  <a:gd name="T10" fmla="*/ 0 w 4"/>
                  <a:gd name="T11" fmla="*/ 11 h 15"/>
                  <a:gd name="T12" fmla="*/ 0 w 4"/>
                  <a:gd name="T13" fmla="*/ 7 h 15"/>
                  <a:gd name="T14" fmla="*/ 0 w 4"/>
                  <a:gd name="T15" fmla="*/ 4 h 15"/>
                  <a:gd name="T16" fmla="*/ 0 w 4"/>
                  <a:gd name="T17" fmla="*/ 0 h 15"/>
                  <a:gd name="T18" fmla="*/ 2 w 4"/>
                  <a:gd name="T19" fmla="*/ 0 h 15"/>
                  <a:gd name="T20" fmla="*/ 2 w 4"/>
                  <a:gd name="T21" fmla="*/ 0 h 15"/>
                  <a:gd name="T22" fmla="*/ 2 w 4"/>
                  <a:gd name="T23" fmla="*/ 0 h 15"/>
                  <a:gd name="T24" fmla="*/ 4 w 4"/>
                  <a:gd name="T25" fmla="*/ 0 h 15"/>
                  <a:gd name="T26" fmla="*/ 4 w 4"/>
                  <a:gd name="T27" fmla="*/ 4 h 15"/>
                  <a:gd name="T28" fmla="*/ 4 w 4"/>
                  <a:gd name="T29" fmla="*/ 7 h 15"/>
                  <a:gd name="T30" fmla="*/ 4 w 4"/>
                  <a:gd name="T31" fmla="*/ 11 h 15"/>
                  <a:gd name="T32" fmla="*/ 4 w 4"/>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15"/>
                  <a:gd name="T53" fmla="*/ 4 w 4"/>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15">
                    <a:moveTo>
                      <a:pt x="4" y="15"/>
                    </a:moveTo>
                    <a:lnTo>
                      <a:pt x="2" y="15"/>
                    </a:lnTo>
                    <a:lnTo>
                      <a:pt x="0" y="15"/>
                    </a:lnTo>
                    <a:lnTo>
                      <a:pt x="0" y="11"/>
                    </a:lnTo>
                    <a:lnTo>
                      <a:pt x="0" y="7"/>
                    </a:lnTo>
                    <a:lnTo>
                      <a:pt x="0" y="4"/>
                    </a:lnTo>
                    <a:lnTo>
                      <a:pt x="0" y="0"/>
                    </a:lnTo>
                    <a:lnTo>
                      <a:pt x="2" y="0"/>
                    </a:lnTo>
                    <a:lnTo>
                      <a:pt x="4" y="0"/>
                    </a:lnTo>
                    <a:lnTo>
                      <a:pt x="4" y="4"/>
                    </a:lnTo>
                    <a:lnTo>
                      <a:pt x="4" y="7"/>
                    </a:lnTo>
                    <a:lnTo>
                      <a:pt x="4" y="11"/>
                    </a:lnTo>
                    <a:lnTo>
                      <a:pt x="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6" name="Freeform 559"/>
              <p:cNvSpPr>
                <a:spLocks/>
              </p:cNvSpPr>
              <p:nvPr/>
            </p:nvSpPr>
            <p:spPr bwMode="auto">
              <a:xfrm>
                <a:off x="2291" y="1492"/>
                <a:ext cx="11" cy="34"/>
              </a:xfrm>
              <a:custGeom>
                <a:avLst/>
                <a:gdLst>
                  <a:gd name="T0" fmla="*/ 11 w 11"/>
                  <a:gd name="T1" fmla="*/ 19 h 34"/>
                  <a:gd name="T2" fmla="*/ 9 w 11"/>
                  <a:gd name="T3" fmla="*/ 23 h 34"/>
                  <a:gd name="T4" fmla="*/ 9 w 11"/>
                  <a:gd name="T5" fmla="*/ 26 h 34"/>
                  <a:gd name="T6" fmla="*/ 9 w 11"/>
                  <a:gd name="T7" fmla="*/ 30 h 34"/>
                  <a:gd name="T8" fmla="*/ 7 w 11"/>
                  <a:gd name="T9" fmla="*/ 34 h 34"/>
                  <a:gd name="T10" fmla="*/ 7 w 11"/>
                  <a:gd name="T11" fmla="*/ 34 h 34"/>
                  <a:gd name="T12" fmla="*/ 5 w 11"/>
                  <a:gd name="T13" fmla="*/ 34 h 34"/>
                  <a:gd name="T14" fmla="*/ 2 w 11"/>
                  <a:gd name="T15" fmla="*/ 34 h 34"/>
                  <a:gd name="T16" fmla="*/ 0 w 11"/>
                  <a:gd name="T17" fmla="*/ 34 h 34"/>
                  <a:gd name="T18" fmla="*/ 0 w 11"/>
                  <a:gd name="T19" fmla="*/ 26 h 34"/>
                  <a:gd name="T20" fmla="*/ 0 w 11"/>
                  <a:gd name="T21" fmla="*/ 16 h 34"/>
                  <a:gd name="T22" fmla="*/ 0 w 11"/>
                  <a:gd name="T23" fmla="*/ 8 h 34"/>
                  <a:gd name="T24" fmla="*/ 0 w 11"/>
                  <a:gd name="T25" fmla="*/ 0 h 34"/>
                  <a:gd name="T26" fmla="*/ 2 w 11"/>
                  <a:gd name="T27" fmla="*/ 0 h 34"/>
                  <a:gd name="T28" fmla="*/ 2 w 11"/>
                  <a:gd name="T29" fmla="*/ 0 h 34"/>
                  <a:gd name="T30" fmla="*/ 5 w 11"/>
                  <a:gd name="T31" fmla="*/ 0 h 34"/>
                  <a:gd name="T32" fmla="*/ 7 w 11"/>
                  <a:gd name="T33" fmla="*/ 0 h 34"/>
                  <a:gd name="T34" fmla="*/ 9 w 11"/>
                  <a:gd name="T35" fmla="*/ 5 h 34"/>
                  <a:gd name="T36" fmla="*/ 9 w 11"/>
                  <a:gd name="T37" fmla="*/ 9 h 34"/>
                  <a:gd name="T38" fmla="*/ 9 w 11"/>
                  <a:gd name="T39" fmla="*/ 13 h 34"/>
                  <a:gd name="T40" fmla="*/ 11 w 11"/>
                  <a:gd name="T41" fmla="*/ 19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34"/>
                  <a:gd name="T65" fmla="*/ 11 w 11"/>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34">
                    <a:moveTo>
                      <a:pt x="11" y="19"/>
                    </a:moveTo>
                    <a:lnTo>
                      <a:pt x="9" y="23"/>
                    </a:lnTo>
                    <a:lnTo>
                      <a:pt x="9" y="26"/>
                    </a:lnTo>
                    <a:lnTo>
                      <a:pt x="9" y="30"/>
                    </a:lnTo>
                    <a:lnTo>
                      <a:pt x="7" y="34"/>
                    </a:lnTo>
                    <a:lnTo>
                      <a:pt x="5" y="34"/>
                    </a:lnTo>
                    <a:lnTo>
                      <a:pt x="2" y="34"/>
                    </a:lnTo>
                    <a:lnTo>
                      <a:pt x="0" y="34"/>
                    </a:lnTo>
                    <a:lnTo>
                      <a:pt x="0" y="26"/>
                    </a:lnTo>
                    <a:lnTo>
                      <a:pt x="0" y="16"/>
                    </a:lnTo>
                    <a:lnTo>
                      <a:pt x="0" y="8"/>
                    </a:lnTo>
                    <a:lnTo>
                      <a:pt x="0" y="0"/>
                    </a:lnTo>
                    <a:lnTo>
                      <a:pt x="2" y="0"/>
                    </a:lnTo>
                    <a:lnTo>
                      <a:pt x="5" y="0"/>
                    </a:lnTo>
                    <a:lnTo>
                      <a:pt x="7" y="0"/>
                    </a:lnTo>
                    <a:lnTo>
                      <a:pt x="9" y="5"/>
                    </a:lnTo>
                    <a:lnTo>
                      <a:pt x="9" y="9"/>
                    </a:lnTo>
                    <a:lnTo>
                      <a:pt x="9" y="13"/>
                    </a:lnTo>
                    <a:lnTo>
                      <a:pt x="1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7" name="Freeform 560"/>
              <p:cNvSpPr>
                <a:spLocks/>
              </p:cNvSpPr>
              <p:nvPr/>
            </p:nvSpPr>
            <p:spPr bwMode="auto">
              <a:xfrm>
                <a:off x="2264" y="1493"/>
                <a:ext cx="9" cy="123"/>
              </a:xfrm>
              <a:custGeom>
                <a:avLst/>
                <a:gdLst>
                  <a:gd name="T0" fmla="*/ 9 w 9"/>
                  <a:gd name="T1" fmla="*/ 47 h 123"/>
                  <a:gd name="T2" fmla="*/ 7 w 9"/>
                  <a:gd name="T3" fmla="*/ 77 h 123"/>
                  <a:gd name="T4" fmla="*/ 7 w 9"/>
                  <a:gd name="T5" fmla="*/ 95 h 123"/>
                  <a:gd name="T6" fmla="*/ 7 w 9"/>
                  <a:gd name="T7" fmla="*/ 109 h 123"/>
                  <a:gd name="T8" fmla="*/ 9 w 9"/>
                  <a:gd name="T9" fmla="*/ 123 h 123"/>
                  <a:gd name="T10" fmla="*/ 7 w 9"/>
                  <a:gd name="T11" fmla="*/ 123 h 123"/>
                  <a:gd name="T12" fmla="*/ 5 w 9"/>
                  <a:gd name="T13" fmla="*/ 123 h 123"/>
                  <a:gd name="T14" fmla="*/ 5 w 9"/>
                  <a:gd name="T15" fmla="*/ 123 h 123"/>
                  <a:gd name="T16" fmla="*/ 2 w 9"/>
                  <a:gd name="T17" fmla="*/ 123 h 123"/>
                  <a:gd name="T18" fmla="*/ 2 w 9"/>
                  <a:gd name="T19" fmla="*/ 92 h 123"/>
                  <a:gd name="T20" fmla="*/ 2 w 9"/>
                  <a:gd name="T21" fmla="*/ 61 h 123"/>
                  <a:gd name="T22" fmla="*/ 2 w 9"/>
                  <a:gd name="T23" fmla="*/ 30 h 123"/>
                  <a:gd name="T24" fmla="*/ 0 w 9"/>
                  <a:gd name="T25" fmla="*/ 0 h 123"/>
                  <a:gd name="T26" fmla="*/ 2 w 9"/>
                  <a:gd name="T27" fmla="*/ 0 h 123"/>
                  <a:gd name="T28" fmla="*/ 5 w 9"/>
                  <a:gd name="T29" fmla="*/ 0 h 123"/>
                  <a:gd name="T30" fmla="*/ 7 w 9"/>
                  <a:gd name="T31" fmla="*/ 0 h 123"/>
                  <a:gd name="T32" fmla="*/ 9 w 9"/>
                  <a:gd name="T33" fmla="*/ 0 h 123"/>
                  <a:gd name="T34" fmla="*/ 9 w 9"/>
                  <a:gd name="T35" fmla="*/ 11 h 123"/>
                  <a:gd name="T36" fmla="*/ 9 w 9"/>
                  <a:gd name="T37" fmla="*/ 23 h 123"/>
                  <a:gd name="T38" fmla="*/ 9 w 9"/>
                  <a:gd name="T39" fmla="*/ 36 h 123"/>
                  <a:gd name="T40" fmla="*/ 9 w 9"/>
                  <a:gd name="T41" fmla="*/ 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123"/>
                  <a:gd name="T65" fmla="*/ 9 w 9"/>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123">
                    <a:moveTo>
                      <a:pt x="9" y="47"/>
                    </a:moveTo>
                    <a:lnTo>
                      <a:pt x="7" y="77"/>
                    </a:lnTo>
                    <a:lnTo>
                      <a:pt x="7" y="95"/>
                    </a:lnTo>
                    <a:lnTo>
                      <a:pt x="7" y="109"/>
                    </a:lnTo>
                    <a:lnTo>
                      <a:pt x="9" y="123"/>
                    </a:lnTo>
                    <a:lnTo>
                      <a:pt x="7" y="123"/>
                    </a:lnTo>
                    <a:lnTo>
                      <a:pt x="5" y="123"/>
                    </a:lnTo>
                    <a:lnTo>
                      <a:pt x="2" y="123"/>
                    </a:lnTo>
                    <a:lnTo>
                      <a:pt x="2" y="92"/>
                    </a:lnTo>
                    <a:lnTo>
                      <a:pt x="2" y="61"/>
                    </a:lnTo>
                    <a:lnTo>
                      <a:pt x="2" y="30"/>
                    </a:lnTo>
                    <a:lnTo>
                      <a:pt x="0" y="0"/>
                    </a:lnTo>
                    <a:lnTo>
                      <a:pt x="2" y="0"/>
                    </a:lnTo>
                    <a:lnTo>
                      <a:pt x="5" y="0"/>
                    </a:lnTo>
                    <a:lnTo>
                      <a:pt x="7" y="0"/>
                    </a:lnTo>
                    <a:lnTo>
                      <a:pt x="9" y="0"/>
                    </a:lnTo>
                    <a:lnTo>
                      <a:pt x="9" y="11"/>
                    </a:lnTo>
                    <a:lnTo>
                      <a:pt x="9" y="23"/>
                    </a:lnTo>
                    <a:lnTo>
                      <a:pt x="9" y="36"/>
                    </a:lnTo>
                    <a:lnTo>
                      <a:pt x="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8" name="Freeform 561"/>
              <p:cNvSpPr>
                <a:spLocks/>
              </p:cNvSpPr>
              <p:nvPr/>
            </p:nvSpPr>
            <p:spPr bwMode="auto">
              <a:xfrm>
                <a:off x="2167" y="1368"/>
                <a:ext cx="31" cy="267"/>
              </a:xfrm>
              <a:custGeom>
                <a:avLst/>
                <a:gdLst>
                  <a:gd name="T0" fmla="*/ 31 w 31"/>
                  <a:gd name="T1" fmla="*/ 9 h 267"/>
                  <a:gd name="T2" fmla="*/ 29 w 31"/>
                  <a:gd name="T3" fmla="*/ 74 h 267"/>
                  <a:gd name="T4" fmla="*/ 27 w 31"/>
                  <a:gd name="T5" fmla="*/ 137 h 267"/>
                  <a:gd name="T6" fmla="*/ 25 w 31"/>
                  <a:gd name="T7" fmla="*/ 202 h 267"/>
                  <a:gd name="T8" fmla="*/ 23 w 31"/>
                  <a:gd name="T9" fmla="*/ 267 h 267"/>
                  <a:gd name="T10" fmla="*/ 16 w 31"/>
                  <a:gd name="T11" fmla="*/ 267 h 267"/>
                  <a:gd name="T12" fmla="*/ 12 w 31"/>
                  <a:gd name="T13" fmla="*/ 267 h 267"/>
                  <a:gd name="T14" fmla="*/ 6 w 31"/>
                  <a:gd name="T15" fmla="*/ 267 h 267"/>
                  <a:gd name="T16" fmla="*/ 0 w 31"/>
                  <a:gd name="T17" fmla="*/ 267 h 267"/>
                  <a:gd name="T18" fmla="*/ 0 w 31"/>
                  <a:gd name="T19" fmla="*/ 131 h 267"/>
                  <a:gd name="T20" fmla="*/ 0 w 31"/>
                  <a:gd name="T21" fmla="*/ 56 h 267"/>
                  <a:gd name="T22" fmla="*/ 2 w 31"/>
                  <a:gd name="T23" fmla="*/ 22 h 267"/>
                  <a:gd name="T24" fmla="*/ 6 w 31"/>
                  <a:gd name="T25" fmla="*/ 0 h 267"/>
                  <a:gd name="T26" fmla="*/ 10 w 31"/>
                  <a:gd name="T27" fmla="*/ 0 h 267"/>
                  <a:gd name="T28" fmla="*/ 16 w 31"/>
                  <a:gd name="T29" fmla="*/ 0 h 267"/>
                  <a:gd name="T30" fmla="*/ 23 w 31"/>
                  <a:gd name="T31" fmla="*/ 1 h 267"/>
                  <a:gd name="T32" fmla="*/ 27 w 31"/>
                  <a:gd name="T33" fmla="*/ 1 h 267"/>
                  <a:gd name="T34" fmla="*/ 27 w 31"/>
                  <a:gd name="T35" fmla="*/ 4 h 267"/>
                  <a:gd name="T36" fmla="*/ 29 w 31"/>
                  <a:gd name="T37" fmla="*/ 5 h 267"/>
                  <a:gd name="T38" fmla="*/ 31 w 31"/>
                  <a:gd name="T39" fmla="*/ 8 h 267"/>
                  <a:gd name="T40" fmla="*/ 31 w 31"/>
                  <a:gd name="T41" fmla="*/ 9 h 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67"/>
                  <a:gd name="T65" fmla="*/ 31 w 31"/>
                  <a:gd name="T66" fmla="*/ 267 h 2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67">
                    <a:moveTo>
                      <a:pt x="31" y="9"/>
                    </a:moveTo>
                    <a:lnTo>
                      <a:pt x="29" y="74"/>
                    </a:lnTo>
                    <a:lnTo>
                      <a:pt x="27" y="137"/>
                    </a:lnTo>
                    <a:lnTo>
                      <a:pt x="25" y="202"/>
                    </a:lnTo>
                    <a:lnTo>
                      <a:pt x="23" y="267"/>
                    </a:lnTo>
                    <a:lnTo>
                      <a:pt x="16" y="267"/>
                    </a:lnTo>
                    <a:lnTo>
                      <a:pt x="12" y="267"/>
                    </a:lnTo>
                    <a:lnTo>
                      <a:pt x="6" y="267"/>
                    </a:lnTo>
                    <a:lnTo>
                      <a:pt x="0" y="267"/>
                    </a:lnTo>
                    <a:lnTo>
                      <a:pt x="0" y="131"/>
                    </a:lnTo>
                    <a:lnTo>
                      <a:pt x="0" y="56"/>
                    </a:lnTo>
                    <a:lnTo>
                      <a:pt x="2" y="22"/>
                    </a:lnTo>
                    <a:lnTo>
                      <a:pt x="6" y="0"/>
                    </a:lnTo>
                    <a:lnTo>
                      <a:pt x="10" y="0"/>
                    </a:lnTo>
                    <a:lnTo>
                      <a:pt x="16" y="0"/>
                    </a:lnTo>
                    <a:lnTo>
                      <a:pt x="23" y="1"/>
                    </a:lnTo>
                    <a:lnTo>
                      <a:pt x="27" y="1"/>
                    </a:lnTo>
                    <a:lnTo>
                      <a:pt x="27" y="4"/>
                    </a:lnTo>
                    <a:lnTo>
                      <a:pt x="29" y="5"/>
                    </a:lnTo>
                    <a:lnTo>
                      <a:pt x="31" y="8"/>
                    </a:lnTo>
                    <a:lnTo>
                      <a:pt x="31"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49" name="Freeform 562"/>
              <p:cNvSpPr>
                <a:spLocks/>
              </p:cNvSpPr>
              <p:nvPr/>
            </p:nvSpPr>
            <p:spPr bwMode="auto">
              <a:xfrm>
                <a:off x="2142" y="1369"/>
                <a:ext cx="21" cy="265"/>
              </a:xfrm>
              <a:custGeom>
                <a:avLst/>
                <a:gdLst>
                  <a:gd name="T0" fmla="*/ 21 w 21"/>
                  <a:gd name="T1" fmla="*/ 74 h 265"/>
                  <a:gd name="T2" fmla="*/ 19 w 21"/>
                  <a:gd name="T3" fmla="*/ 121 h 265"/>
                  <a:gd name="T4" fmla="*/ 19 w 21"/>
                  <a:gd name="T5" fmla="*/ 170 h 265"/>
                  <a:gd name="T6" fmla="*/ 19 w 21"/>
                  <a:gd name="T7" fmla="*/ 216 h 265"/>
                  <a:gd name="T8" fmla="*/ 19 w 21"/>
                  <a:gd name="T9" fmla="*/ 265 h 265"/>
                  <a:gd name="T10" fmla="*/ 14 w 21"/>
                  <a:gd name="T11" fmla="*/ 265 h 265"/>
                  <a:gd name="T12" fmla="*/ 10 w 21"/>
                  <a:gd name="T13" fmla="*/ 265 h 265"/>
                  <a:gd name="T14" fmla="*/ 4 w 21"/>
                  <a:gd name="T15" fmla="*/ 265 h 265"/>
                  <a:gd name="T16" fmla="*/ 0 w 21"/>
                  <a:gd name="T17" fmla="*/ 265 h 265"/>
                  <a:gd name="T18" fmla="*/ 2 w 21"/>
                  <a:gd name="T19" fmla="*/ 201 h 265"/>
                  <a:gd name="T20" fmla="*/ 4 w 21"/>
                  <a:gd name="T21" fmla="*/ 138 h 265"/>
                  <a:gd name="T22" fmla="*/ 6 w 21"/>
                  <a:gd name="T23" fmla="*/ 74 h 265"/>
                  <a:gd name="T24" fmla="*/ 8 w 21"/>
                  <a:gd name="T25" fmla="*/ 11 h 265"/>
                  <a:gd name="T26" fmla="*/ 8 w 21"/>
                  <a:gd name="T27" fmla="*/ 8 h 265"/>
                  <a:gd name="T28" fmla="*/ 10 w 21"/>
                  <a:gd name="T29" fmla="*/ 7 h 265"/>
                  <a:gd name="T30" fmla="*/ 10 w 21"/>
                  <a:gd name="T31" fmla="*/ 4 h 265"/>
                  <a:gd name="T32" fmla="*/ 10 w 21"/>
                  <a:gd name="T33" fmla="*/ 0 h 265"/>
                  <a:gd name="T34" fmla="*/ 12 w 21"/>
                  <a:gd name="T35" fmla="*/ 1 h 265"/>
                  <a:gd name="T36" fmla="*/ 14 w 21"/>
                  <a:gd name="T37" fmla="*/ 1 h 265"/>
                  <a:gd name="T38" fmla="*/ 16 w 21"/>
                  <a:gd name="T39" fmla="*/ 1 h 265"/>
                  <a:gd name="T40" fmla="*/ 19 w 21"/>
                  <a:gd name="T41" fmla="*/ 1 h 265"/>
                  <a:gd name="T42" fmla="*/ 19 w 21"/>
                  <a:gd name="T43" fmla="*/ 19 h 265"/>
                  <a:gd name="T44" fmla="*/ 21 w 21"/>
                  <a:gd name="T45" fmla="*/ 39 h 265"/>
                  <a:gd name="T46" fmla="*/ 21 w 21"/>
                  <a:gd name="T47" fmla="*/ 56 h 265"/>
                  <a:gd name="T48" fmla="*/ 21 w 21"/>
                  <a:gd name="T49" fmla="*/ 74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65"/>
                  <a:gd name="T77" fmla="*/ 21 w 21"/>
                  <a:gd name="T78" fmla="*/ 265 h 2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65">
                    <a:moveTo>
                      <a:pt x="21" y="74"/>
                    </a:moveTo>
                    <a:lnTo>
                      <a:pt x="19" y="121"/>
                    </a:lnTo>
                    <a:lnTo>
                      <a:pt x="19" y="170"/>
                    </a:lnTo>
                    <a:lnTo>
                      <a:pt x="19" y="216"/>
                    </a:lnTo>
                    <a:lnTo>
                      <a:pt x="19" y="265"/>
                    </a:lnTo>
                    <a:lnTo>
                      <a:pt x="14" y="265"/>
                    </a:lnTo>
                    <a:lnTo>
                      <a:pt x="10" y="265"/>
                    </a:lnTo>
                    <a:lnTo>
                      <a:pt x="4" y="265"/>
                    </a:lnTo>
                    <a:lnTo>
                      <a:pt x="0" y="265"/>
                    </a:lnTo>
                    <a:lnTo>
                      <a:pt x="2" y="201"/>
                    </a:lnTo>
                    <a:lnTo>
                      <a:pt x="4" y="138"/>
                    </a:lnTo>
                    <a:lnTo>
                      <a:pt x="6" y="74"/>
                    </a:lnTo>
                    <a:lnTo>
                      <a:pt x="8" y="11"/>
                    </a:lnTo>
                    <a:lnTo>
                      <a:pt x="8" y="8"/>
                    </a:lnTo>
                    <a:lnTo>
                      <a:pt x="10" y="7"/>
                    </a:lnTo>
                    <a:lnTo>
                      <a:pt x="10" y="4"/>
                    </a:lnTo>
                    <a:lnTo>
                      <a:pt x="10" y="0"/>
                    </a:lnTo>
                    <a:lnTo>
                      <a:pt x="12" y="1"/>
                    </a:lnTo>
                    <a:lnTo>
                      <a:pt x="14" y="1"/>
                    </a:lnTo>
                    <a:lnTo>
                      <a:pt x="16" y="1"/>
                    </a:lnTo>
                    <a:lnTo>
                      <a:pt x="19" y="1"/>
                    </a:lnTo>
                    <a:lnTo>
                      <a:pt x="19" y="19"/>
                    </a:lnTo>
                    <a:lnTo>
                      <a:pt x="21" y="39"/>
                    </a:lnTo>
                    <a:lnTo>
                      <a:pt x="21" y="56"/>
                    </a:lnTo>
                    <a:lnTo>
                      <a:pt x="21" y="74"/>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0" name="Freeform 563"/>
              <p:cNvSpPr>
                <a:spLocks/>
              </p:cNvSpPr>
              <p:nvPr/>
            </p:nvSpPr>
            <p:spPr bwMode="auto">
              <a:xfrm>
                <a:off x="2125" y="1369"/>
                <a:ext cx="17" cy="265"/>
              </a:xfrm>
              <a:custGeom>
                <a:avLst/>
                <a:gdLst>
                  <a:gd name="T0" fmla="*/ 17 w 17"/>
                  <a:gd name="T1" fmla="*/ 44 h 265"/>
                  <a:gd name="T2" fmla="*/ 15 w 17"/>
                  <a:gd name="T3" fmla="*/ 99 h 265"/>
                  <a:gd name="T4" fmla="*/ 15 w 17"/>
                  <a:gd name="T5" fmla="*/ 154 h 265"/>
                  <a:gd name="T6" fmla="*/ 15 w 17"/>
                  <a:gd name="T7" fmla="*/ 209 h 265"/>
                  <a:gd name="T8" fmla="*/ 13 w 17"/>
                  <a:gd name="T9" fmla="*/ 265 h 265"/>
                  <a:gd name="T10" fmla="*/ 11 w 17"/>
                  <a:gd name="T11" fmla="*/ 265 h 265"/>
                  <a:gd name="T12" fmla="*/ 6 w 17"/>
                  <a:gd name="T13" fmla="*/ 265 h 265"/>
                  <a:gd name="T14" fmla="*/ 4 w 17"/>
                  <a:gd name="T15" fmla="*/ 265 h 265"/>
                  <a:gd name="T16" fmla="*/ 0 w 17"/>
                  <a:gd name="T17" fmla="*/ 265 h 265"/>
                  <a:gd name="T18" fmla="*/ 0 w 17"/>
                  <a:gd name="T19" fmla="*/ 182 h 265"/>
                  <a:gd name="T20" fmla="*/ 0 w 17"/>
                  <a:gd name="T21" fmla="*/ 125 h 265"/>
                  <a:gd name="T22" fmla="*/ 2 w 17"/>
                  <a:gd name="T23" fmla="*/ 74 h 265"/>
                  <a:gd name="T24" fmla="*/ 4 w 17"/>
                  <a:gd name="T25" fmla="*/ 0 h 265"/>
                  <a:gd name="T26" fmla="*/ 9 w 17"/>
                  <a:gd name="T27" fmla="*/ 0 h 265"/>
                  <a:gd name="T28" fmla="*/ 13 w 17"/>
                  <a:gd name="T29" fmla="*/ 0 h 265"/>
                  <a:gd name="T30" fmla="*/ 15 w 17"/>
                  <a:gd name="T31" fmla="*/ 3 h 265"/>
                  <a:gd name="T32" fmla="*/ 17 w 17"/>
                  <a:gd name="T33" fmla="*/ 6 h 265"/>
                  <a:gd name="T34" fmla="*/ 17 w 17"/>
                  <a:gd name="T35" fmla="*/ 15 h 265"/>
                  <a:gd name="T36" fmla="*/ 17 w 17"/>
                  <a:gd name="T37" fmla="*/ 25 h 265"/>
                  <a:gd name="T38" fmla="*/ 17 w 17"/>
                  <a:gd name="T39" fmla="*/ 34 h 265"/>
                  <a:gd name="T40" fmla="*/ 17 w 17"/>
                  <a:gd name="T41" fmla="*/ 44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265"/>
                  <a:gd name="T65" fmla="*/ 17 w 17"/>
                  <a:gd name="T66" fmla="*/ 265 h 2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265">
                    <a:moveTo>
                      <a:pt x="17" y="44"/>
                    </a:moveTo>
                    <a:lnTo>
                      <a:pt x="15" y="99"/>
                    </a:lnTo>
                    <a:lnTo>
                      <a:pt x="15" y="154"/>
                    </a:lnTo>
                    <a:lnTo>
                      <a:pt x="15" y="209"/>
                    </a:lnTo>
                    <a:lnTo>
                      <a:pt x="13" y="265"/>
                    </a:lnTo>
                    <a:lnTo>
                      <a:pt x="11" y="265"/>
                    </a:lnTo>
                    <a:lnTo>
                      <a:pt x="6" y="265"/>
                    </a:lnTo>
                    <a:lnTo>
                      <a:pt x="4" y="265"/>
                    </a:lnTo>
                    <a:lnTo>
                      <a:pt x="0" y="265"/>
                    </a:lnTo>
                    <a:lnTo>
                      <a:pt x="0" y="182"/>
                    </a:lnTo>
                    <a:lnTo>
                      <a:pt x="0" y="125"/>
                    </a:lnTo>
                    <a:lnTo>
                      <a:pt x="2" y="74"/>
                    </a:lnTo>
                    <a:lnTo>
                      <a:pt x="4" y="0"/>
                    </a:lnTo>
                    <a:lnTo>
                      <a:pt x="9" y="0"/>
                    </a:lnTo>
                    <a:lnTo>
                      <a:pt x="13" y="0"/>
                    </a:lnTo>
                    <a:lnTo>
                      <a:pt x="15" y="3"/>
                    </a:lnTo>
                    <a:lnTo>
                      <a:pt x="17" y="6"/>
                    </a:lnTo>
                    <a:lnTo>
                      <a:pt x="17" y="15"/>
                    </a:lnTo>
                    <a:lnTo>
                      <a:pt x="17" y="25"/>
                    </a:lnTo>
                    <a:lnTo>
                      <a:pt x="17" y="34"/>
                    </a:lnTo>
                    <a:lnTo>
                      <a:pt x="17" y="44"/>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1" name="Freeform 564"/>
              <p:cNvSpPr>
                <a:spLocks/>
              </p:cNvSpPr>
              <p:nvPr/>
            </p:nvSpPr>
            <p:spPr bwMode="auto">
              <a:xfrm>
                <a:off x="2100" y="1368"/>
                <a:ext cx="23" cy="268"/>
              </a:xfrm>
              <a:custGeom>
                <a:avLst/>
                <a:gdLst>
                  <a:gd name="T0" fmla="*/ 23 w 23"/>
                  <a:gd name="T1" fmla="*/ 64 h 268"/>
                  <a:gd name="T2" fmla="*/ 23 w 23"/>
                  <a:gd name="T3" fmla="*/ 115 h 268"/>
                  <a:gd name="T4" fmla="*/ 21 w 23"/>
                  <a:gd name="T5" fmla="*/ 165 h 268"/>
                  <a:gd name="T6" fmla="*/ 19 w 23"/>
                  <a:gd name="T7" fmla="*/ 215 h 268"/>
                  <a:gd name="T8" fmla="*/ 17 w 23"/>
                  <a:gd name="T9" fmla="*/ 266 h 268"/>
                  <a:gd name="T10" fmla="*/ 13 w 23"/>
                  <a:gd name="T11" fmla="*/ 267 h 268"/>
                  <a:gd name="T12" fmla="*/ 11 w 23"/>
                  <a:gd name="T13" fmla="*/ 267 h 268"/>
                  <a:gd name="T14" fmla="*/ 7 w 23"/>
                  <a:gd name="T15" fmla="*/ 267 h 268"/>
                  <a:gd name="T16" fmla="*/ 2 w 23"/>
                  <a:gd name="T17" fmla="*/ 268 h 268"/>
                  <a:gd name="T18" fmla="*/ 0 w 23"/>
                  <a:gd name="T19" fmla="*/ 245 h 268"/>
                  <a:gd name="T20" fmla="*/ 2 w 23"/>
                  <a:gd name="T21" fmla="*/ 210 h 268"/>
                  <a:gd name="T22" fmla="*/ 2 w 23"/>
                  <a:gd name="T23" fmla="*/ 136 h 268"/>
                  <a:gd name="T24" fmla="*/ 7 w 23"/>
                  <a:gd name="T25" fmla="*/ 0 h 268"/>
                  <a:gd name="T26" fmla="*/ 11 w 23"/>
                  <a:gd name="T27" fmla="*/ 0 h 268"/>
                  <a:gd name="T28" fmla="*/ 15 w 23"/>
                  <a:gd name="T29" fmla="*/ 0 h 268"/>
                  <a:gd name="T30" fmla="*/ 19 w 23"/>
                  <a:gd name="T31" fmla="*/ 0 h 268"/>
                  <a:gd name="T32" fmla="*/ 23 w 23"/>
                  <a:gd name="T33" fmla="*/ 1 h 268"/>
                  <a:gd name="T34" fmla="*/ 23 w 23"/>
                  <a:gd name="T35" fmla="*/ 16 h 268"/>
                  <a:gd name="T36" fmla="*/ 23 w 23"/>
                  <a:gd name="T37" fmla="*/ 31 h 268"/>
                  <a:gd name="T38" fmla="*/ 23 w 23"/>
                  <a:gd name="T39" fmla="*/ 48 h 268"/>
                  <a:gd name="T40" fmla="*/ 23 w 23"/>
                  <a:gd name="T41" fmla="*/ 64 h 2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68"/>
                  <a:gd name="T65" fmla="*/ 23 w 23"/>
                  <a:gd name="T66" fmla="*/ 268 h 2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68">
                    <a:moveTo>
                      <a:pt x="23" y="64"/>
                    </a:moveTo>
                    <a:lnTo>
                      <a:pt x="23" y="115"/>
                    </a:lnTo>
                    <a:lnTo>
                      <a:pt x="21" y="165"/>
                    </a:lnTo>
                    <a:lnTo>
                      <a:pt x="19" y="215"/>
                    </a:lnTo>
                    <a:lnTo>
                      <a:pt x="17" y="266"/>
                    </a:lnTo>
                    <a:lnTo>
                      <a:pt x="13" y="267"/>
                    </a:lnTo>
                    <a:lnTo>
                      <a:pt x="11" y="267"/>
                    </a:lnTo>
                    <a:lnTo>
                      <a:pt x="7" y="267"/>
                    </a:lnTo>
                    <a:lnTo>
                      <a:pt x="2" y="268"/>
                    </a:lnTo>
                    <a:lnTo>
                      <a:pt x="0" y="245"/>
                    </a:lnTo>
                    <a:lnTo>
                      <a:pt x="2" y="210"/>
                    </a:lnTo>
                    <a:lnTo>
                      <a:pt x="2" y="136"/>
                    </a:lnTo>
                    <a:lnTo>
                      <a:pt x="7" y="0"/>
                    </a:lnTo>
                    <a:lnTo>
                      <a:pt x="11" y="0"/>
                    </a:lnTo>
                    <a:lnTo>
                      <a:pt x="15" y="0"/>
                    </a:lnTo>
                    <a:lnTo>
                      <a:pt x="19" y="0"/>
                    </a:lnTo>
                    <a:lnTo>
                      <a:pt x="23" y="1"/>
                    </a:lnTo>
                    <a:lnTo>
                      <a:pt x="23" y="16"/>
                    </a:lnTo>
                    <a:lnTo>
                      <a:pt x="23" y="31"/>
                    </a:lnTo>
                    <a:lnTo>
                      <a:pt x="23" y="48"/>
                    </a:lnTo>
                    <a:lnTo>
                      <a:pt x="23" y="6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2" name="Freeform 565"/>
              <p:cNvSpPr>
                <a:spLocks/>
              </p:cNvSpPr>
              <p:nvPr/>
            </p:nvSpPr>
            <p:spPr bwMode="auto">
              <a:xfrm>
                <a:off x="2073" y="1368"/>
                <a:ext cx="25" cy="272"/>
              </a:xfrm>
              <a:custGeom>
                <a:avLst/>
                <a:gdLst>
                  <a:gd name="T0" fmla="*/ 25 w 25"/>
                  <a:gd name="T1" fmla="*/ 15 h 272"/>
                  <a:gd name="T2" fmla="*/ 25 w 25"/>
                  <a:gd name="T3" fmla="*/ 78 h 272"/>
                  <a:gd name="T4" fmla="*/ 23 w 25"/>
                  <a:gd name="T5" fmla="*/ 142 h 272"/>
                  <a:gd name="T6" fmla="*/ 21 w 25"/>
                  <a:gd name="T7" fmla="*/ 205 h 272"/>
                  <a:gd name="T8" fmla="*/ 19 w 25"/>
                  <a:gd name="T9" fmla="*/ 268 h 272"/>
                  <a:gd name="T10" fmla="*/ 15 w 25"/>
                  <a:gd name="T11" fmla="*/ 268 h 272"/>
                  <a:gd name="T12" fmla="*/ 11 w 25"/>
                  <a:gd name="T13" fmla="*/ 270 h 272"/>
                  <a:gd name="T14" fmla="*/ 4 w 25"/>
                  <a:gd name="T15" fmla="*/ 271 h 272"/>
                  <a:gd name="T16" fmla="*/ 0 w 25"/>
                  <a:gd name="T17" fmla="*/ 272 h 272"/>
                  <a:gd name="T18" fmla="*/ 2 w 25"/>
                  <a:gd name="T19" fmla="*/ 205 h 272"/>
                  <a:gd name="T20" fmla="*/ 4 w 25"/>
                  <a:gd name="T21" fmla="*/ 139 h 272"/>
                  <a:gd name="T22" fmla="*/ 7 w 25"/>
                  <a:gd name="T23" fmla="*/ 73 h 272"/>
                  <a:gd name="T24" fmla="*/ 9 w 25"/>
                  <a:gd name="T25" fmla="*/ 7 h 272"/>
                  <a:gd name="T26" fmla="*/ 9 w 25"/>
                  <a:gd name="T27" fmla="*/ 5 h 272"/>
                  <a:gd name="T28" fmla="*/ 11 w 25"/>
                  <a:gd name="T29" fmla="*/ 2 h 272"/>
                  <a:gd name="T30" fmla="*/ 13 w 25"/>
                  <a:gd name="T31" fmla="*/ 1 h 272"/>
                  <a:gd name="T32" fmla="*/ 13 w 25"/>
                  <a:gd name="T33" fmla="*/ 0 h 272"/>
                  <a:gd name="T34" fmla="*/ 15 w 25"/>
                  <a:gd name="T35" fmla="*/ 0 h 272"/>
                  <a:gd name="T36" fmla="*/ 17 w 25"/>
                  <a:gd name="T37" fmla="*/ 0 h 272"/>
                  <a:gd name="T38" fmla="*/ 19 w 25"/>
                  <a:gd name="T39" fmla="*/ 1 h 272"/>
                  <a:gd name="T40" fmla="*/ 21 w 25"/>
                  <a:gd name="T41" fmla="*/ 1 h 272"/>
                  <a:gd name="T42" fmla="*/ 23 w 25"/>
                  <a:gd name="T43" fmla="*/ 4 h 272"/>
                  <a:gd name="T44" fmla="*/ 25 w 25"/>
                  <a:gd name="T45" fmla="*/ 7 h 272"/>
                  <a:gd name="T46" fmla="*/ 25 w 25"/>
                  <a:gd name="T47" fmla="*/ 11 h 272"/>
                  <a:gd name="T48" fmla="*/ 25 w 25"/>
                  <a:gd name="T49" fmla="*/ 15 h 2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2"/>
                  <a:gd name="T77" fmla="*/ 25 w 25"/>
                  <a:gd name="T78" fmla="*/ 272 h 2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2">
                    <a:moveTo>
                      <a:pt x="25" y="15"/>
                    </a:moveTo>
                    <a:lnTo>
                      <a:pt x="25" y="78"/>
                    </a:lnTo>
                    <a:lnTo>
                      <a:pt x="23" y="142"/>
                    </a:lnTo>
                    <a:lnTo>
                      <a:pt x="21" y="205"/>
                    </a:lnTo>
                    <a:lnTo>
                      <a:pt x="19" y="268"/>
                    </a:lnTo>
                    <a:lnTo>
                      <a:pt x="15" y="268"/>
                    </a:lnTo>
                    <a:lnTo>
                      <a:pt x="11" y="270"/>
                    </a:lnTo>
                    <a:lnTo>
                      <a:pt x="4" y="271"/>
                    </a:lnTo>
                    <a:lnTo>
                      <a:pt x="0" y="272"/>
                    </a:lnTo>
                    <a:lnTo>
                      <a:pt x="2" y="205"/>
                    </a:lnTo>
                    <a:lnTo>
                      <a:pt x="4" y="139"/>
                    </a:lnTo>
                    <a:lnTo>
                      <a:pt x="7" y="73"/>
                    </a:lnTo>
                    <a:lnTo>
                      <a:pt x="9" y="7"/>
                    </a:lnTo>
                    <a:lnTo>
                      <a:pt x="9" y="5"/>
                    </a:lnTo>
                    <a:lnTo>
                      <a:pt x="11" y="2"/>
                    </a:lnTo>
                    <a:lnTo>
                      <a:pt x="13" y="1"/>
                    </a:lnTo>
                    <a:lnTo>
                      <a:pt x="13" y="0"/>
                    </a:lnTo>
                    <a:lnTo>
                      <a:pt x="15" y="0"/>
                    </a:lnTo>
                    <a:lnTo>
                      <a:pt x="17" y="0"/>
                    </a:lnTo>
                    <a:lnTo>
                      <a:pt x="19" y="1"/>
                    </a:lnTo>
                    <a:lnTo>
                      <a:pt x="21" y="1"/>
                    </a:lnTo>
                    <a:lnTo>
                      <a:pt x="23" y="4"/>
                    </a:lnTo>
                    <a:lnTo>
                      <a:pt x="25" y="7"/>
                    </a:lnTo>
                    <a:lnTo>
                      <a:pt x="25" y="11"/>
                    </a:lnTo>
                    <a:lnTo>
                      <a:pt x="25" y="1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3" name="Freeform 566"/>
              <p:cNvSpPr>
                <a:spLocks/>
              </p:cNvSpPr>
              <p:nvPr/>
            </p:nvSpPr>
            <p:spPr bwMode="auto">
              <a:xfrm>
                <a:off x="2050" y="1366"/>
                <a:ext cx="25" cy="270"/>
              </a:xfrm>
              <a:custGeom>
                <a:avLst/>
                <a:gdLst>
                  <a:gd name="T0" fmla="*/ 25 w 25"/>
                  <a:gd name="T1" fmla="*/ 37 h 270"/>
                  <a:gd name="T2" fmla="*/ 23 w 25"/>
                  <a:gd name="T3" fmla="*/ 97 h 270"/>
                  <a:gd name="T4" fmla="*/ 21 w 25"/>
                  <a:gd name="T5" fmla="*/ 155 h 270"/>
                  <a:gd name="T6" fmla="*/ 17 w 25"/>
                  <a:gd name="T7" fmla="*/ 212 h 270"/>
                  <a:gd name="T8" fmla="*/ 15 w 25"/>
                  <a:gd name="T9" fmla="*/ 270 h 270"/>
                  <a:gd name="T10" fmla="*/ 13 w 25"/>
                  <a:gd name="T11" fmla="*/ 270 h 270"/>
                  <a:gd name="T12" fmla="*/ 9 w 25"/>
                  <a:gd name="T13" fmla="*/ 269 h 270"/>
                  <a:gd name="T14" fmla="*/ 7 w 25"/>
                  <a:gd name="T15" fmla="*/ 269 h 270"/>
                  <a:gd name="T16" fmla="*/ 3 w 25"/>
                  <a:gd name="T17" fmla="*/ 269 h 270"/>
                  <a:gd name="T18" fmla="*/ 0 w 25"/>
                  <a:gd name="T19" fmla="*/ 152 h 270"/>
                  <a:gd name="T20" fmla="*/ 0 w 25"/>
                  <a:gd name="T21" fmla="*/ 86 h 270"/>
                  <a:gd name="T22" fmla="*/ 3 w 25"/>
                  <a:gd name="T23" fmla="*/ 44 h 270"/>
                  <a:gd name="T24" fmla="*/ 5 w 25"/>
                  <a:gd name="T25" fmla="*/ 3 h 270"/>
                  <a:gd name="T26" fmla="*/ 9 w 25"/>
                  <a:gd name="T27" fmla="*/ 2 h 270"/>
                  <a:gd name="T28" fmla="*/ 13 w 25"/>
                  <a:gd name="T29" fmla="*/ 0 h 270"/>
                  <a:gd name="T30" fmla="*/ 17 w 25"/>
                  <a:gd name="T31" fmla="*/ 0 h 270"/>
                  <a:gd name="T32" fmla="*/ 25 w 25"/>
                  <a:gd name="T33" fmla="*/ 2 h 270"/>
                  <a:gd name="T34" fmla="*/ 25 w 25"/>
                  <a:gd name="T35" fmla="*/ 10 h 270"/>
                  <a:gd name="T36" fmla="*/ 25 w 25"/>
                  <a:gd name="T37" fmla="*/ 20 h 270"/>
                  <a:gd name="T38" fmla="*/ 25 w 25"/>
                  <a:gd name="T39" fmla="*/ 29 h 270"/>
                  <a:gd name="T40" fmla="*/ 25 w 25"/>
                  <a:gd name="T41" fmla="*/ 37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70"/>
                  <a:gd name="T65" fmla="*/ 25 w 25"/>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70">
                    <a:moveTo>
                      <a:pt x="25" y="37"/>
                    </a:moveTo>
                    <a:lnTo>
                      <a:pt x="23" y="97"/>
                    </a:lnTo>
                    <a:lnTo>
                      <a:pt x="21" y="155"/>
                    </a:lnTo>
                    <a:lnTo>
                      <a:pt x="17" y="212"/>
                    </a:lnTo>
                    <a:lnTo>
                      <a:pt x="15" y="270"/>
                    </a:lnTo>
                    <a:lnTo>
                      <a:pt x="13" y="270"/>
                    </a:lnTo>
                    <a:lnTo>
                      <a:pt x="9" y="269"/>
                    </a:lnTo>
                    <a:lnTo>
                      <a:pt x="7" y="269"/>
                    </a:lnTo>
                    <a:lnTo>
                      <a:pt x="3" y="269"/>
                    </a:lnTo>
                    <a:lnTo>
                      <a:pt x="0" y="152"/>
                    </a:lnTo>
                    <a:lnTo>
                      <a:pt x="0" y="86"/>
                    </a:lnTo>
                    <a:lnTo>
                      <a:pt x="3" y="44"/>
                    </a:lnTo>
                    <a:lnTo>
                      <a:pt x="5" y="3"/>
                    </a:lnTo>
                    <a:lnTo>
                      <a:pt x="9" y="2"/>
                    </a:lnTo>
                    <a:lnTo>
                      <a:pt x="13" y="0"/>
                    </a:lnTo>
                    <a:lnTo>
                      <a:pt x="17" y="0"/>
                    </a:lnTo>
                    <a:lnTo>
                      <a:pt x="25" y="2"/>
                    </a:lnTo>
                    <a:lnTo>
                      <a:pt x="25" y="10"/>
                    </a:lnTo>
                    <a:lnTo>
                      <a:pt x="25" y="20"/>
                    </a:lnTo>
                    <a:lnTo>
                      <a:pt x="25" y="29"/>
                    </a:lnTo>
                    <a:lnTo>
                      <a:pt x="25" y="37"/>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4" name="Freeform 567"/>
              <p:cNvSpPr>
                <a:spLocks/>
              </p:cNvSpPr>
              <p:nvPr/>
            </p:nvSpPr>
            <p:spPr bwMode="auto">
              <a:xfrm>
                <a:off x="2023" y="1483"/>
                <a:ext cx="17" cy="153"/>
              </a:xfrm>
              <a:custGeom>
                <a:avLst/>
                <a:gdLst>
                  <a:gd name="T0" fmla="*/ 17 w 17"/>
                  <a:gd name="T1" fmla="*/ 58 h 153"/>
                  <a:gd name="T2" fmla="*/ 17 w 17"/>
                  <a:gd name="T3" fmla="*/ 82 h 153"/>
                  <a:gd name="T4" fmla="*/ 17 w 17"/>
                  <a:gd name="T5" fmla="*/ 106 h 153"/>
                  <a:gd name="T6" fmla="*/ 15 w 17"/>
                  <a:gd name="T7" fmla="*/ 130 h 153"/>
                  <a:gd name="T8" fmla="*/ 15 w 17"/>
                  <a:gd name="T9" fmla="*/ 153 h 153"/>
                  <a:gd name="T10" fmla="*/ 11 w 17"/>
                  <a:gd name="T11" fmla="*/ 153 h 153"/>
                  <a:gd name="T12" fmla="*/ 7 w 17"/>
                  <a:gd name="T13" fmla="*/ 153 h 153"/>
                  <a:gd name="T14" fmla="*/ 5 w 17"/>
                  <a:gd name="T15" fmla="*/ 153 h 153"/>
                  <a:gd name="T16" fmla="*/ 0 w 17"/>
                  <a:gd name="T17" fmla="*/ 153 h 153"/>
                  <a:gd name="T18" fmla="*/ 0 w 17"/>
                  <a:gd name="T19" fmla="*/ 120 h 153"/>
                  <a:gd name="T20" fmla="*/ 0 w 17"/>
                  <a:gd name="T21" fmla="*/ 87 h 153"/>
                  <a:gd name="T22" fmla="*/ 0 w 17"/>
                  <a:gd name="T23" fmla="*/ 54 h 153"/>
                  <a:gd name="T24" fmla="*/ 0 w 17"/>
                  <a:gd name="T25" fmla="*/ 20 h 153"/>
                  <a:gd name="T26" fmla="*/ 0 w 17"/>
                  <a:gd name="T27" fmla="*/ 20 h 153"/>
                  <a:gd name="T28" fmla="*/ 3 w 17"/>
                  <a:gd name="T29" fmla="*/ 20 h 153"/>
                  <a:gd name="T30" fmla="*/ 3 w 17"/>
                  <a:gd name="T31" fmla="*/ 20 h 153"/>
                  <a:gd name="T32" fmla="*/ 5 w 17"/>
                  <a:gd name="T33" fmla="*/ 20 h 153"/>
                  <a:gd name="T34" fmla="*/ 5 w 17"/>
                  <a:gd name="T35" fmla="*/ 14 h 153"/>
                  <a:gd name="T36" fmla="*/ 5 w 17"/>
                  <a:gd name="T37" fmla="*/ 10 h 153"/>
                  <a:gd name="T38" fmla="*/ 3 w 17"/>
                  <a:gd name="T39" fmla="*/ 6 h 153"/>
                  <a:gd name="T40" fmla="*/ 3 w 17"/>
                  <a:gd name="T41" fmla="*/ 0 h 153"/>
                  <a:gd name="T42" fmla="*/ 7 w 17"/>
                  <a:gd name="T43" fmla="*/ 2 h 153"/>
                  <a:gd name="T44" fmla="*/ 9 w 17"/>
                  <a:gd name="T45" fmla="*/ 3 h 153"/>
                  <a:gd name="T46" fmla="*/ 11 w 17"/>
                  <a:gd name="T47" fmla="*/ 6 h 153"/>
                  <a:gd name="T48" fmla="*/ 15 w 17"/>
                  <a:gd name="T49" fmla="*/ 10 h 153"/>
                  <a:gd name="T50" fmla="*/ 15 w 17"/>
                  <a:gd name="T51" fmla="*/ 22 h 153"/>
                  <a:gd name="T52" fmla="*/ 15 w 17"/>
                  <a:gd name="T53" fmla="*/ 33 h 153"/>
                  <a:gd name="T54" fmla="*/ 15 w 17"/>
                  <a:gd name="T55" fmla="*/ 46 h 153"/>
                  <a:gd name="T56" fmla="*/ 17 w 17"/>
                  <a:gd name="T57" fmla="*/ 58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
                  <a:gd name="T88" fmla="*/ 0 h 153"/>
                  <a:gd name="T89" fmla="*/ 17 w 17"/>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 h="153">
                    <a:moveTo>
                      <a:pt x="17" y="58"/>
                    </a:moveTo>
                    <a:lnTo>
                      <a:pt x="17" y="82"/>
                    </a:lnTo>
                    <a:lnTo>
                      <a:pt x="17" y="106"/>
                    </a:lnTo>
                    <a:lnTo>
                      <a:pt x="15" y="130"/>
                    </a:lnTo>
                    <a:lnTo>
                      <a:pt x="15" y="153"/>
                    </a:lnTo>
                    <a:lnTo>
                      <a:pt x="11" y="153"/>
                    </a:lnTo>
                    <a:lnTo>
                      <a:pt x="7" y="153"/>
                    </a:lnTo>
                    <a:lnTo>
                      <a:pt x="5" y="153"/>
                    </a:lnTo>
                    <a:lnTo>
                      <a:pt x="0" y="153"/>
                    </a:lnTo>
                    <a:lnTo>
                      <a:pt x="0" y="120"/>
                    </a:lnTo>
                    <a:lnTo>
                      <a:pt x="0" y="87"/>
                    </a:lnTo>
                    <a:lnTo>
                      <a:pt x="0" y="54"/>
                    </a:lnTo>
                    <a:lnTo>
                      <a:pt x="0" y="20"/>
                    </a:lnTo>
                    <a:lnTo>
                      <a:pt x="3" y="20"/>
                    </a:lnTo>
                    <a:lnTo>
                      <a:pt x="5" y="20"/>
                    </a:lnTo>
                    <a:lnTo>
                      <a:pt x="5" y="14"/>
                    </a:lnTo>
                    <a:lnTo>
                      <a:pt x="5" y="10"/>
                    </a:lnTo>
                    <a:lnTo>
                      <a:pt x="3" y="6"/>
                    </a:lnTo>
                    <a:lnTo>
                      <a:pt x="3" y="0"/>
                    </a:lnTo>
                    <a:lnTo>
                      <a:pt x="7" y="2"/>
                    </a:lnTo>
                    <a:lnTo>
                      <a:pt x="9" y="3"/>
                    </a:lnTo>
                    <a:lnTo>
                      <a:pt x="11" y="6"/>
                    </a:lnTo>
                    <a:lnTo>
                      <a:pt x="15" y="10"/>
                    </a:lnTo>
                    <a:lnTo>
                      <a:pt x="15" y="22"/>
                    </a:lnTo>
                    <a:lnTo>
                      <a:pt x="15" y="33"/>
                    </a:lnTo>
                    <a:lnTo>
                      <a:pt x="15" y="46"/>
                    </a:lnTo>
                    <a:lnTo>
                      <a:pt x="17"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5" name="Freeform 568"/>
              <p:cNvSpPr>
                <a:spLocks/>
              </p:cNvSpPr>
              <p:nvPr/>
            </p:nvSpPr>
            <p:spPr bwMode="auto">
              <a:xfrm>
                <a:off x="1969" y="1435"/>
                <a:ext cx="48" cy="204"/>
              </a:xfrm>
              <a:custGeom>
                <a:avLst/>
                <a:gdLst>
                  <a:gd name="T0" fmla="*/ 48 w 48"/>
                  <a:gd name="T1" fmla="*/ 66 h 204"/>
                  <a:gd name="T2" fmla="*/ 46 w 48"/>
                  <a:gd name="T3" fmla="*/ 119 h 204"/>
                  <a:gd name="T4" fmla="*/ 46 w 48"/>
                  <a:gd name="T5" fmla="*/ 149 h 204"/>
                  <a:gd name="T6" fmla="*/ 46 w 48"/>
                  <a:gd name="T7" fmla="*/ 172 h 204"/>
                  <a:gd name="T8" fmla="*/ 48 w 48"/>
                  <a:gd name="T9" fmla="*/ 201 h 204"/>
                  <a:gd name="T10" fmla="*/ 38 w 48"/>
                  <a:gd name="T11" fmla="*/ 201 h 204"/>
                  <a:gd name="T12" fmla="*/ 25 w 48"/>
                  <a:gd name="T13" fmla="*/ 203 h 204"/>
                  <a:gd name="T14" fmla="*/ 13 w 48"/>
                  <a:gd name="T15" fmla="*/ 204 h 204"/>
                  <a:gd name="T16" fmla="*/ 0 w 48"/>
                  <a:gd name="T17" fmla="*/ 204 h 204"/>
                  <a:gd name="T18" fmla="*/ 3 w 48"/>
                  <a:gd name="T19" fmla="*/ 117 h 204"/>
                  <a:gd name="T20" fmla="*/ 5 w 48"/>
                  <a:gd name="T21" fmla="*/ 68 h 204"/>
                  <a:gd name="T22" fmla="*/ 5 w 48"/>
                  <a:gd name="T23" fmla="*/ 35 h 204"/>
                  <a:gd name="T24" fmla="*/ 7 w 48"/>
                  <a:gd name="T25" fmla="*/ 0 h 204"/>
                  <a:gd name="T26" fmla="*/ 13 w 48"/>
                  <a:gd name="T27" fmla="*/ 2 h 204"/>
                  <a:gd name="T28" fmla="*/ 17 w 48"/>
                  <a:gd name="T29" fmla="*/ 2 h 204"/>
                  <a:gd name="T30" fmla="*/ 17 w 48"/>
                  <a:gd name="T31" fmla="*/ 3 h 204"/>
                  <a:gd name="T32" fmla="*/ 19 w 48"/>
                  <a:gd name="T33" fmla="*/ 6 h 204"/>
                  <a:gd name="T34" fmla="*/ 21 w 48"/>
                  <a:gd name="T35" fmla="*/ 13 h 204"/>
                  <a:gd name="T36" fmla="*/ 23 w 48"/>
                  <a:gd name="T37" fmla="*/ 19 h 204"/>
                  <a:gd name="T38" fmla="*/ 23 w 48"/>
                  <a:gd name="T39" fmla="*/ 26 h 204"/>
                  <a:gd name="T40" fmla="*/ 25 w 48"/>
                  <a:gd name="T41" fmla="*/ 33 h 204"/>
                  <a:gd name="T42" fmla="*/ 27 w 48"/>
                  <a:gd name="T43" fmla="*/ 41 h 204"/>
                  <a:gd name="T44" fmla="*/ 30 w 48"/>
                  <a:gd name="T45" fmla="*/ 50 h 204"/>
                  <a:gd name="T46" fmla="*/ 30 w 48"/>
                  <a:gd name="T47" fmla="*/ 58 h 204"/>
                  <a:gd name="T48" fmla="*/ 30 w 48"/>
                  <a:gd name="T49" fmla="*/ 66 h 204"/>
                  <a:gd name="T50" fmla="*/ 32 w 48"/>
                  <a:gd name="T51" fmla="*/ 66 h 204"/>
                  <a:gd name="T52" fmla="*/ 32 w 48"/>
                  <a:gd name="T53" fmla="*/ 66 h 204"/>
                  <a:gd name="T54" fmla="*/ 32 w 48"/>
                  <a:gd name="T55" fmla="*/ 66 h 204"/>
                  <a:gd name="T56" fmla="*/ 34 w 48"/>
                  <a:gd name="T57" fmla="*/ 66 h 204"/>
                  <a:gd name="T58" fmla="*/ 34 w 48"/>
                  <a:gd name="T59" fmla="*/ 53 h 204"/>
                  <a:gd name="T60" fmla="*/ 34 w 48"/>
                  <a:gd name="T61" fmla="*/ 40 h 204"/>
                  <a:gd name="T62" fmla="*/ 34 w 48"/>
                  <a:gd name="T63" fmla="*/ 28 h 204"/>
                  <a:gd name="T64" fmla="*/ 34 w 48"/>
                  <a:gd name="T65" fmla="*/ 14 h 204"/>
                  <a:gd name="T66" fmla="*/ 36 w 48"/>
                  <a:gd name="T67" fmla="*/ 14 h 204"/>
                  <a:gd name="T68" fmla="*/ 38 w 48"/>
                  <a:gd name="T69" fmla="*/ 14 h 204"/>
                  <a:gd name="T70" fmla="*/ 40 w 48"/>
                  <a:gd name="T71" fmla="*/ 15 h 204"/>
                  <a:gd name="T72" fmla="*/ 44 w 48"/>
                  <a:gd name="T73" fmla="*/ 15 h 204"/>
                  <a:gd name="T74" fmla="*/ 46 w 48"/>
                  <a:gd name="T75" fmla="*/ 28 h 204"/>
                  <a:gd name="T76" fmla="*/ 46 w 48"/>
                  <a:gd name="T77" fmla="*/ 40 h 204"/>
                  <a:gd name="T78" fmla="*/ 46 w 48"/>
                  <a:gd name="T79" fmla="*/ 54 h 204"/>
                  <a:gd name="T80" fmla="*/ 48 w 48"/>
                  <a:gd name="T81" fmla="*/ 66 h 2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
                  <a:gd name="T124" fmla="*/ 0 h 204"/>
                  <a:gd name="T125" fmla="*/ 48 w 48"/>
                  <a:gd name="T126" fmla="*/ 204 h 2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 h="204">
                    <a:moveTo>
                      <a:pt x="48" y="66"/>
                    </a:moveTo>
                    <a:lnTo>
                      <a:pt x="46" y="119"/>
                    </a:lnTo>
                    <a:lnTo>
                      <a:pt x="46" y="149"/>
                    </a:lnTo>
                    <a:lnTo>
                      <a:pt x="46" y="172"/>
                    </a:lnTo>
                    <a:lnTo>
                      <a:pt x="48" y="201"/>
                    </a:lnTo>
                    <a:lnTo>
                      <a:pt x="38" y="201"/>
                    </a:lnTo>
                    <a:lnTo>
                      <a:pt x="25" y="203"/>
                    </a:lnTo>
                    <a:lnTo>
                      <a:pt x="13" y="204"/>
                    </a:lnTo>
                    <a:lnTo>
                      <a:pt x="0" y="204"/>
                    </a:lnTo>
                    <a:lnTo>
                      <a:pt x="3" y="117"/>
                    </a:lnTo>
                    <a:lnTo>
                      <a:pt x="5" y="68"/>
                    </a:lnTo>
                    <a:lnTo>
                      <a:pt x="5" y="35"/>
                    </a:lnTo>
                    <a:lnTo>
                      <a:pt x="7" y="0"/>
                    </a:lnTo>
                    <a:lnTo>
                      <a:pt x="13" y="2"/>
                    </a:lnTo>
                    <a:lnTo>
                      <a:pt x="17" y="2"/>
                    </a:lnTo>
                    <a:lnTo>
                      <a:pt x="17" y="3"/>
                    </a:lnTo>
                    <a:lnTo>
                      <a:pt x="19" y="6"/>
                    </a:lnTo>
                    <a:lnTo>
                      <a:pt x="21" y="13"/>
                    </a:lnTo>
                    <a:lnTo>
                      <a:pt x="23" y="19"/>
                    </a:lnTo>
                    <a:lnTo>
                      <a:pt x="23" y="26"/>
                    </a:lnTo>
                    <a:lnTo>
                      <a:pt x="25" y="33"/>
                    </a:lnTo>
                    <a:lnTo>
                      <a:pt x="27" y="41"/>
                    </a:lnTo>
                    <a:lnTo>
                      <a:pt x="30" y="50"/>
                    </a:lnTo>
                    <a:lnTo>
                      <a:pt x="30" y="58"/>
                    </a:lnTo>
                    <a:lnTo>
                      <a:pt x="30" y="66"/>
                    </a:lnTo>
                    <a:lnTo>
                      <a:pt x="32" y="66"/>
                    </a:lnTo>
                    <a:lnTo>
                      <a:pt x="34" y="66"/>
                    </a:lnTo>
                    <a:lnTo>
                      <a:pt x="34" y="53"/>
                    </a:lnTo>
                    <a:lnTo>
                      <a:pt x="34" y="40"/>
                    </a:lnTo>
                    <a:lnTo>
                      <a:pt x="34" y="28"/>
                    </a:lnTo>
                    <a:lnTo>
                      <a:pt x="34" y="14"/>
                    </a:lnTo>
                    <a:lnTo>
                      <a:pt x="36" y="14"/>
                    </a:lnTo>
                    <a:lnTo>
                      <a:pt x="38" y="14"/>
                    </a:lnTo>
                    <a:lnTo>
                      <a:pt x="40" y="15"/>
                    </a:lnTo>
                    <a:lnTo>
                      <a:pt x="44" y="15"/>
                    </a:lnTo>
                    <a:lnTo>
                      <a:pt x="46" y="28"/>
                    </a:lnTo>
                    <a:lnTo>
                      <a:pt x="46" y="40"/>
                    </a:lnTo>
                    <a:lnTo>
                      <a:pt x="46" y="54"/>
                    </a:lnTo>
                    <a:lnTo>
                      <a:pt x="48"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6" name="Freeform 569"/>
              <p:cNvSpPr>
                <a:spLocks/>
              </p:cNvSpPr>
              <p:nvPr/>
            </p:nvSpPr>
            <p:spPr bwMode="auto">
              <a:xfrm>
                <a:off x="1994" y="1511"/>
                <a:ext cx="7" cy="123"/>
              </a:xfrm>
              <a:custGeom>
                <a:avLst/>
                <a:gdLst>
                  <a:gd name="T0" fmla="*/ 7 w 7"/>
                  <a:gd name="T1" fmla="*/ 123 h 123"/>
                  <a:gd name="T2" fmla="*/ 7 w 7"/>
                  <a:gd name="T3" fmla="*/ 123 h 123"/>
                  <a:gd name="T4" fmla="*/ 5 w 7"/>
                  <a:gd name="T5" fmla="*/ 123 h 123"/>
                  <a:gd name="T6" fmla="*/ 2 w 7"/>
                  <a:gd name="T7" fmla="*/ 123 h 123"/>
                  <a:gd name="T8" fmla="*/ 0 w 7"/>
                  <a:gd name="T9" fmla="*/ 123 h 123"/>
                  <a:gd name="T10" fmla="*/ 0 w 7"/>
                  <a:gd name="T11" fmla="*/ 92 h 123"/>
                  <a:gd name="T12" fmla="*/ 0 w 7"/>
                  <a:gd name="T13" fmla="*/ 61 h 123"/>
                  <a:gd name="T14" fmla="*/ 0 w 7"/>
                  <a:gd name="T15" fmla="*/ 30 h 123"/>
                  <a:gd name="T16" fmla="*/ 0 w 7"/>
                  <a:gd name="T17" fmla="*/ 0 h 123"/>
                  <a:gd name="T18" fmla="*/ 2 w 7"/>
                  <a:gd name="T19" fmla="*/ 0 h 123"/>
                  <a:gd name="T20" fmla="*/ 5 w 7"/>
                  <a:gd name="T21" fmla="*/ 0 h 123"/>
                  <a:gd name="T22" fmla="*/ 5 w 7"/>
                  <a:gd name="T23" fmla="*/ 0 h 123"/>
                  <a:gd name="T24" fmla="*/ 7 w 7"/>
                  <a:gd name="T25" fmla="*/ 0 h 123"/>
                  <a:gd name="T26" fmla="*/ 7 w 7"/>
                  <a:gd name="T27" fmla="*/ 30 h 123"/>
                  <a:gd name="T28" fmla="*/ 7 w 7"/>
                  <a:gd name="T29" fmla="*/ 61 h 123"/>
                  <a:gd name="T30" fmla="*/ 7 w 7"/>
                  <a:gd name="T31" fmla="*/ 92 h 123"/>
                  <a:gd name="T32" fmla="*/ 7 w 7"/>
                  <a:gd name="T33" fmla="*/ 123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23"/>
                  <a:gd name="T53" fmla="*/ 7 w 7"/>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23">
                    <a:moveTo>
                      <a:pt x="7" y="123"/>
                    </a:moveTo>
                    <a:lnTo>
                      <a:pt x="7" y="123"/>
                    </a:lnTo>
                    <a:lnTo>
                      <a:pt x="5" y="123"/>
                    </a:lnTo>
                    <a:lnTo>
                      <a:pt x="2" y="123"/>
                    </a:lnTo>
                    <a:lnTo>
                      <a:pt x="0" y="123"/>
                    </a:lnTo>
                    <a:lnTo>
                      <a:pt x="0" y="92"/>
                    </a:lnTo>
                    <a:lnTo>
                      <a:pt x="0" y="61"/>
                    </a:lnTo>
                    <a:lnTo>
                      <a:pt x="0" y="30"/>
                    </a:lnTo>
                    <a:lnTo>
                      <a:pt x="0" y="0"/>
                    </a:lnTo>
                    <a:lnTo>
                      <a:pt x="2" y="0"/>
                    </a:lnTo>
                    <a:lnTo>
                      <a:pt x="5" y="0"/>
                    </a:lnTo>
                    <a:lnTo>
                      <a:pt x="7" y="0"/>
                    </a:lnTo>
                    <a:lnTo>
                      <a:pt x="7" y="30"/>
                    </a:lnTo>
                    <a:lnTo>
                      <a:pt x="7" y="61"/>
                    </a:lnTo>
                    <a:lnTo>
                      <a:pt x="7" y="92"/>
                    </a:lnTo>
                    <a:lnTo>
                      <a:pt x="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7" name="Freeform 570"/>
              <p:cNvSpPr>
                <a:spLocks/>
              </p:cNvSpPr>
              <p:nvPr/>
            </p:nvSpPr>
            <p:spPr bwMode="auto">
              <a:xfrm>
                <a:off x="1942" y="1417"/>
                <a:ext cx="25" cy="222"/>
              </a:xfrm>
              <a:custGeom>
                <a:avLst/>
                <a:gdLst>
                  <a:gd name="T0" fmla="*/ 25 w 25"/>
                  <a:gd name="T1" fmla="*/ 73 h 222"/>
                  <a:gd name="T2" fmla="*/ 23 w 25"/>
                  <a:gd name="T3" fmla="*/ 109 h 222"/>
                  <a:gd name="T4" fmla="*/ 23 w 25"/>
                  <a:gd name="T5" fmla="*/ 145 h 222"/>
                  <a:gd name="T6" fmla="*/ 23 w 25"/>
                  <a:gd name="T7" fmla="*/ 184 h 222"/>
                  <a:gd name="T8" fmla="*/ 21 w 25"/>
                  <a:gd name="T9" fmla="*/ 222 h 222"/>
                  <a:gd name="T10" fmla="*/ 17 w 25"/>
                  <a:gd name="T11" fmla="*/ 222 h 222"/>
                  <a:gd name="T12" fmla="*/ 11 w 25"/>
                  <a:gd name="T13" fmla="*/ 222 h 222"/>
                  <a:gd name="T14" fmla="*/ 7 w 25"/>
                  <a:gd name="T15" fmla="*/ 222 h 222"/>
                  <a:gd name="T16" fmla="*/ 0 w 25"/>
                  <a:gd name="T17" fmla="*/ 222 h 222"/>
                  <a:gd name="T18" fmla="*/ 0 w 25"/>
                  <a:gd name="T19" fmla="*/ 167 h 222"/>
                  <a:gd name="T20" fmla="*/ 0 w 25"/>
                  <a:gd name="T21" fmla="*/ 113 h 222"/>
                  <a:gd name="T22" fmla="*/ 0 w 25"/>
                  <a:gd name="T23" fmla="*/ 58 h 222"/>
                  <a:gd name="T24" fmla="*/ 0 w 25"/>
                  <a:gd name="T25" fmla="*/ 4 h 222"/>
                  <a:gd name="T26" fmla="*/ 5 w 25"/>
                  <a:gd name="T27" fmla="*/ 2 h 222"/>
                  <a:gd name="T28" fmla="*/ 9 w 25"/>
                  <a:gd name="T29" fmla="*/ 0 h 222"/>
                  <a:gd name="T30" fmla="*/ 13 w 25"/>
                  <a:gd name="T31" fmla="*/ 0 h 222"/>
                  <a:gd name="T32" fmla="*/ 21 w 25"/>
                  <a:gd name="T33" fmla="*/ 2 h 222"/>
                  <a:gd name="T34" fmla="*/ 23 w 25"/>
                  <a:gd name="T35" fmla="*/ 21 h 222"/>
                  <a:gd name="T36" fmla="*/ 25 w 25"/>
                  <a:gd name="T37" fmla="*/ 35 h 222"/>
                  <a:gd name="T38" fmla="*/ 25 w 25"/>
                  <a:gd name="T39" fmla="*/ 50 h 222"/>
                  <a:gd name="T40" fmla="*/ 25 w 25"/>
                  <a:gd name="T41" fmla="*/ 73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22"/>
                  <a:gd name="T65" fmla="*/ 25 w 25"/>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22">
                    <a:moveTo>
                      <a:pt x="25" y="73"/>
                    </a:moveTo>
                    <a:lnTo>
                      <a:pt x="23" y="109"/>
                    </a:lnTo>
                    <a:lnTo>
                      <a:pt x="23" y="145"/>
                    </a:lnTo>
                    <a:lnTo>
                      <a:pt x="23" y="184"/>
                    </a:lnTo>
                    <a:lnTo>
                      <a:pt x="21" y="222"/>
                    </a:lnTo>
                    <a:lnTo>
                      <a:pt x="17" y="222"/>
                    </a:lnTo>
                    <a:lnTo>
                      <a:pt x="11" y="222"/>
                    </a:lnTo>
                    <a:lnTo>
                      <a:pt x="7" y="222"/>
                    </a:lnTo>
                    <a:lnTo>
                      <a:pt x="0" y="222"/>
                    </a:lnTo>
                    <a:lnTo>
                      <a:pt x="0" y="167"/>
                    </a:lnTo>
                    <a:lnTo>
                      <a:pt x="0" y="113"/>
                    </a:lnTo>
                    <a:lnTo>
                      <a:pt x="0" y="58"/>
                    </a:lnTo>
                    <a:lnTo>
                      <a:pt x="0" y="4"/>
                    </a:lnTo>
                    <a:lnTo>
                      <a:pt x="5" y="2"/>
                    </a:lnTo>
                    <a:lnTo>
                      <a:pt x="9" y="0"/>
                    </a:lnTo>
                    <a:lnTo>
                      <a:pt x="13" y="0"/>
                    </a:lnTo>
                    <a:lnTo>
                      <a:pt x="21" y="2"/>
                    </a:lnTo>
                    <a:lnTo>
                      <a:pt x="23" y="21"/>
                    </a:lnTo>
                    <a:lnTo>
                      <a:pt x="25" y="35"/>
                    </a:lnTo>
                    <a:lnTo>
                      <a:pt x="25" y="50"/>
                    </a:lnTo>
                    <a:lnTo>
                      <a:pt x="25" y="7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8" name="Freeform 571"/>
              <p:cNvSpPr>
                <a:spLocks/>
              </p:cNvSpPr>
              <p:nvPr/>
            </p:nvSpPr>
            <p:spPr bwMode="auto">
              <a:xfrm>
                <a:off x="1926" y="1421"/>
                <a:ext cx="12" cy="219"/>
              </a:xfrm>
              <a:custGeom>
                <a:avLst/>
                <a:gdLst>
                  <a:gd name="T0" fmla="*/ 12 w 12"/>
                  <a:gd name="T1" fmla="*/ 149 h 219"/>
                  <a:gd name="T2" fmla="*/ 10 w 12"/>
                  <a:gd name="T3" fmla="*/ 167 h 219"/>
                  <a:gd name="T4" fmla="*/ 10 w 12"/>
                  <a:gd name="T5" fmla="*/ 184 h 219"/>
                  <a:gd name="T6" fmla="*/ 10 w 12"/>
                  <a:gd name="T7" fmla="*/ 202 h 219"/>
                  <a:gd name="T8" fmla="*/ 10 w 12"/>
                  <a:gd name="T9" fmla="*/ 219 h 219"/>
                  <a:gd name="T10" fmla="*/ 8 w 12"/>
                  <a:gd name="T11" fmla="*/ 219 h 219"/>
                  <a:gd name="T12" fmla="*/ 6 w 12"/>
                  <a:gd name="T13" fmla="*/ 219 h 219"/>
                  <a:gd name="T14" fmla="*/ 4 w 12"/>
                  <a:gd name="T15" fmla="*/ 219 h 219"/>
                  <a:gd name="T16" fmla="*/ 2 w 12"/>
                  <a:gd name="T17" fmla="*/ 219 h 219"/>
                  <a:gd name="T18" fmla="*/ 0 w 12"/>
                  <a:gd name="T19" fmla="*/ 134 h 219"/>
                  <a:gd name="T20" fmla="*/ 0 w 12"/>
                  <a:gd name="T21" fmla="*/ 83 h 219"/>
                  <a:gd name="T22" fmla="*/ 0 w 12"/>
                  <a:gd name="T23" fmla="*/ 46 h 219"/>
                  <a:gd name="T24" fmla="*/ 2 w 12"/>
                  <a:gd name="T25" fmla="*/ 0 h 219"/>
                  <a:gd name="T26" fmla="*/ 4 w 12"/>
                  <a:gd name="T27" fmla="*/ 0 h 219"/>
                  <a:gd name="T28" fmla="*/ 6 w 12"/>
                  <a:gd name="T29" fmla="*/ 2 h 219"/>
                  <a:gd name="T30" fmla="*/ 8 w 12"/>
                  <a:gd name="T31" fmla="*/ 3 h 219"/>
                  <a:gd name="T32" fmla="*/ 10 w 12"/>
                  <a:gd name="T33" fmla="*/ 3 h 219"/>
                  <a:gd name="T34" fmla="*/ 10 w 12"/>
                  <a:gd name="T35" fmla="*/ 39 h 219"/>
                  <a:gd name="T36" fmla="*/ 10 w 12"/>
                  <a:gd name="T37" fmla="*/ 75 h 219"/>
                  <a:gd name="T38" fmla="*/ 10 w 12"/>
                  <a:gd name="T39" fmla="*/ 112 h 219"/>
                  <a:gd name="T40" fmla="*/ 12 w 12"/>
                  <a:gd name="T41" fmla="*/ 149 h 2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19"/>
                  <a:gd name="T65" fmla="*/ 12 w 12"/>
                  <a:gd name="T66" fmla="*/ 219 h 2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19">
                    <a:moveTo>
                      <a:pt x="12" y="149"/>
                    </a:moveTo>
                    <a:lnTo>
                      <a:pt x="10" y="167"/>
                    </a:lnTo>
                    <a:lnTo>
                      <a:pt x="10" y="184"/>
                    </a:lnTo>
                    <a:lnTo>
                      <a:pt x="10" y="202"/>
                    </a:lnTo>
                    <a:lnTo>
                      <a:pt x="10" y="219"/>
                    </a:lnTo>
                    <a:lnTo>
                      <a:pt x="8" y="219"/>
                    </a:lnTo>
                    <a:lnTo>
                      <a:pt x="6" y="219"/>
                    </a:lnTo>
                    <a:lnTo>
                      <a:pt x="4" y="219"/>
                    </a:lnTo>
                    <a:lnTo>
                      <a:pt x="2" y="219"/>
                    </a:lnTo>
                    <a:lnTo>
                      <a:pt x="0" y="134"/>
                    </a:lnTo>
                    <a:lnTo>
                      <a:pt x="0" y="83"/>
                    </a:lnTo>
                    <a:lnTo>
                      <a:pt x="0" y="46"/>
                    </a:lnTo>
                    <a:lnTo>
                      <a:pt x="2" y="0"/>
                    </a:lnTo>
                    <a:lnTo>
                      <a:pt x="4" y="0"/>
                    </a:lnTo>
                    <a:lnTo>
                      <a:pt x="6" y="2"/>
                    </a:lnTo>
                    <a:lnTo>
                      <a:pt x="8" y="3"/>
                    </a:lnTo>
                    <a:lnTo>
                      <a:pt x="10" y="3"/>
                    </a:lnTo>
                    <a:lnTo>
                      <a:pt x="10" y="39"/>
                    </a:lnTo>
                    <a:lnTo>
                      <a:pt x="10" y="75"/>
                    </a:lnTo>
                    <a:lnTo>
                      <a:pt x="10" y="112"/>
                    </a:lnTo>
                    <a:lnTo>
                      <a:pt x="12" y="14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59" name="Freeform 572"/>
              <p:cNvSpPr>
                <a:spLocks/>
              </p:cNvSpPr>
              <p:nvPr/>
            </p:nvSpPr>
            <p:spPr bwMode="auto">
              <a:xfrm>
                <a:off x="1903" y="1427"/>
                <a:ext cx="17" cy="215"/>
              </a:xfrm>
              <a:custGeom>
                <a:avLst/>
                <a:gdLst>
                  <a:gd name="T0" fmla="*/ 17 w 17"/>
                  <a:gd name="T1" fmla="*/ 107 h 215"/>
                  <a:gd name="T2" fmla="*/ 17 w 17"/>
                  <a:gd name="T3" fmla="*/ 134 h 215"/>
                  <a:gd name="T4" fmla="*/ 17 w 17"/>
                  <a:gd name="T5" fmla="*/ 161 h 215"/>
                  <a:gd name="T6" fmla="*/ 17 w 17"/>
                  <a:gd name="T7" fmla="*/ 187 h 215"/>
                  <a:gd name="T8" fmla="*/ 17 w 17"/>
                  <a:gd name="T9" fmla="*/ 215 h 215"/>
                  <a:gd name="T10" fmla="*/ 12 w 17"/>
                  <a:gd name="T11" fmla="*/ 213 h 215"/>
                  <a:gd name="T12" fmla="*/ 10 w 17"/>
                  <a:gd name="T13" fmla="*/ 213 h 215"/>
                  <a:gd name="T14" fmla="*/ 6 w 17"/>
                  <a:gd name="T15" fmla="*/ 213 h 215"/>
                  <a:gd name="T16" fmla="*/ 2 w 17"/>
                  <a:gd name="T17" fmla="*/ 212 h 215"/>
                  <a:gd name="T18" fmla="*/ 0 w 17"/>
                  <a:gd name="T19" fmla="*/ 117 h 215"/>
                  <a:gd name="T20" fmla="*/ 0 w 17"/>
                  <a:gd name="T21" fmla="*/ 63 h 215"/>
                  <a:gd name="T22" fmla="*/ 0 w 17"/>
                  <a:gd name="T23" fmla="*/ 34 h 215"/>
                  <a:gd name="T24" fmla="*/ 2 w 17"/>
                  <a:gd name="T25" fmla="*/ 11 h 215"/>
                  <a:gd name="T26" fmla="*/ 2 w 17"/>
                  <a:gd name="T27" fmla="*/ 10 h 215"/>
                  <a:gd name="T28" fmla="*/ 4 w 17"/>
                  <a:gd name="T29" fmla="*/ 7 h 215"/>
                  <a:gd name="T30" fmla="*/ 6 w 17"/>
                  <a:gd name="T31" fmla="*/ 4 h 215"/>
                  <a:gd name="T32" fmla="*/ 8 w 17"/>
                  <a:gd name="T33" fmla="*/ 1 h 215"/>
                  <a:gd name="T34" fmla="*/ 8 w 17"/>
                  <a:gd name="T35" fmla="*/ 1 h 215"/>
                  <a:gd name="T36" fmla="*/ 10 w 17"/>
                  <a:gd name="T37" fmla="*/ 1 h 215"/>
                  <a:gd name="T38" fmla="*/ 10 w 17"/>
                  <a:gd name="T39" fmla="*/ 1 h 215"/>
                  <a:gd name="T40" fmla="*/ 12 w 17"/>
                  <a:gd name="T41" fmla="*/ 0 h 215"/>
                  <a:gd name="T42" fmla="*/ 15 w 17"/>
                  <a:gd name="T43" fmla="*/ 10 h 215"/>
                  <a:gd name="T44" fmla="*/ 15 w 17"/>
                  <a:gd name="T45" fmla="*/ 25 h 215"/>
                  <a:gd name="T46" fmla="*/ 15 w 17"/>
                  <a:gd name="T47" fmla="*/ 54 h 215"/>
                  <a:gd name="T48" fmla="*/ 17 w 17"/>
                  <a:gd name="T49" fmla="*/ 107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5"/>
                  <a:gd name="T77" fmla="*/ 17 w 17"/>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5">
                    <a:moveTo>
                      <a:pt x="17" y="107"/>
                    </a:moveTo>
                    <a:lnTo>
                      <a:pt x="17" y="134"/>
                    </a:lnTo>
                    <a:lnTo>
                      <a:pt x="17" y="161"/>
                    </a:lnTo>
                    <a:lnTo>
                      <a:pt x="17" y="187"/>
                    </a:lnTo>
                    <a:lnTo>
                      <a:pt x="17" y="215"/>
                    </a:lnTo>
                    <a:lnTo>
                      <a:pt x="12" y="213"/>
                    </a:lnTo>
                    <a:lnTo>
                      <a:pt x="10" y="213"/>
                    </a:lnTo>
                    <a:lnTo>
                      <a:pt x="6" y="213"/>
                    </a:lnTo>
                    <a:lnTo>
                      <a:pt x="2" y="212"/>
                    </a:lnTo>
                    <a:lnTo>
                      <a:pt x="0" y="117"/>
                    </a:lnTo>
                    <a:lnTo>
                      <a:pt x="0" y="63"/>
                    </a:lnTo>
                    <a:lnTo>
                      <a:pt x="0" y="34"/>
                    </a:lnTo>
                    <a:lnTo>
                      <a:pt x="2" y="11"/>
                    </a:lnTo>
                    <a:lnTo>
                      <a:pt x="2" y="10"/>
                    </a:lnTo>
                    <a:lnTo>
                      <a:pt x="4" y="7"/>
                    </a:lnTo>
                    <a:lnTo>
                      <a:pt x="6" y="4"/>
                    </a:lnTo>
                    <a:lnTo>
                      <a:pt x="8" y="1"/>
                    </a:lnTo>
                    <a:lnTo>
                      <a:pt x="10" y="1"/>
                    </a:lnTo>
                    <a:lnTo>
                      <a:pt x="12" y="0"/>
                    </a:lnTo>
                    <a:lnTo>
                      <a:pt x="15" y="10"/>
                    </a:lnTo>
                    <a:lnTo>
                      <a:pt x="15" y="25"/>
                    </a:lnTo>
                    <a:lnTo>
                      <a:pt x="15" y="54"/>
                    </a:lnTo>
                    <a:lnTo>
                      <a:pt x="17" y="10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0" name="Freeform 573"/>
              <p:cNvSpPr>
                <a:spLocks/>
              </p:cNvSpPr>
              <p:nvPr/>
            </p:nvSpPr>
            <p:spPr bwMode="auto">
              <a:xfrm>
                <a:off x="1888" y="1441"/>
                <a:ext cx="11" cy="201"/>
              </a:xfrm>
              <a:custGeom>
                <a:avLst/>
                <a:gdLst>
                  <a:gd name="T0" fmla="*/ 11 w 11"/>
                  <a:gd name="T1" fmla="*/ 125 h 201"/>
                  <a:gd name="T2" fmla="*/ 11 w 11"/>
                  <a:gd name="T3" fmla="*/ 144 h 201"/>
                  <a:gd name="T4" fmla="*/ 11 w 11"/>
                  <a:gd name="T5" fmla="*/ 162 h 201"/>
                  <a:gd name="T6" fmla="*/ 11 w 11"/>
                  <a:gd name="T7" fmla="*/ 182 h 201"/>
                  <a:gd name="T8" fmla="*/ 11 w 11"/>
                  <a:gd name="T9" fmla="*/ 201 h 201"/>
                  <a:gd name="T10" fmla="*/ 9 w 11"/>
                  <a:gd name="T11" fmla="*/ 201 h 201"/>
                  <a:gd name="T12" fmla="*/ 7 w 11"/>
                  <a:gd name="T13" fmla="*/ 201 h 201"/>
                  <a:gd name="T14" fmla="*/ 5 w 11"/>
                  <a:gd name="T15" fmla="*/ 201 h 201"/>
                  <a:gd name="T16" fmla="*/ 3 w 11"/>
                  <a:gd name="T17" fmla="*/ 201 h 201"/>
                  <a:gd name="T18" fmla="*/ 3 w 11"/>
                  <a:gd name="T19" fmla="*/ 164 h 201"/>
                  <a:gd name="T20" fmla="*/ 3 w 11"/>
                  <a:gd name="T21" fmla="*/ 126 h 201"/>
                  <a:gd name="T22" fmla="*/ 3 w 11"/>
                  <a:gd name="T23" fmla="*/ 91 h 201"/>
                  <a:gd name="T24" fmla="*/ 0 w 11"/>
                  <a:gd name="T25" fmla="*/ 53 h 201"/>
                  <a:gd name="T26" fmla="*/ 3 w 11"/>
                  <a:gd name="T27" fmla="*/ 40 h 201"/>
                  <a:gd name="T28" fmla="*/ 3 w 11"/>
                  <a:gd name="T29" fmla="*/ 26 h 201"/>
                  <a:gd name="T30" fmla="*/ 3 w 11"/>
                  <a:gd name="T31" fmla="*/ 13 h 201"/>
                  <a:gd name="T32" fmla="*/ 5 w 11"/>
                  <a:gd name="T33" fmla="*/ 0 h 201"/>
                  <a:gd name="T34" fmla="*/ 5 w 11"/>
                  <a:gd name="T35" fmla="*/ 0 h 201"/>
                  <a:gd name="T36" fmla="*/ 7 w 11"/>
                  <a:gd name="T37" fmla="*/ 0 h 201"/>
                  <a:gd name="T38" fmla="*/ 9 w 11"/>
                  <a:gd name="T39" fmla="*/ 1 h 201"/>
                  <a:gd name="T40" fmla="*/ 11 w 11"/>
                  <a:gd name="T41" fmla="*/ 1 h 201"/>
                  <a:gd name="T42" fmla="*/ 11 w 11"/>
                  <a:gd name="T43" fmla="*/ 31 h 201"/>
                  <a:gd name="T44" fmla="*/ 11 w 11"/>
                  <a:gd name="T45" fmla="*/ 63 h 201"/>
                  <a:gd name="T46" fmla="*/ 11 w 11"/>
                  <a:gd name="T47" fmla="*/ 93 h 201"/>
                  <a:gd name="T48" fmla="*/ 11 w 11"/>
                  <a:gd name="T49" fmla="*/ 125 h 2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201"/>
                  <a:gd name="T77" fmla="*/ 11 w 11"/>
                  <a:gd name="T78" fmla="*/ 201 h 2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201">
                    <a:moveTo>
                      <a:pt x="11" y="125"/>
                    </a:moveTo>
                    <a:lnTo>
                      <a:pt x="11" y="144"/>
                    </a:lnTo>
                    <a:lnTo>
                      <a:pt x="11" y="162"/>
                    </a:lnTo>
                    <a:lnTo>
                      <a:pt x="11" y="182"/>
                    </a:lnTo>
                    <a:lnTo>
                      <a:pt x="11" y="201"/>
                    </a:lnTo>
                    <a:lnTo>
                      <a:pt x="9" y="201"/>
                    </a:lnTo>
                    <a:lnTo>
                      <a:pt x="7" y="201"/>
                    </a:lnTo>
                    <a:lnTo>
                      <a:pt x="5" y="201"/>
                    </a:lnTo>
                    <a:lnTo>
                      <a:pt x="3" y="201"/>
                    </a:lnTo>
                    <a:lnTo>
                      <a:pt x="3" y="164"/>
                    </a:lnTo>
                    <a:lnTo>
                      <a:pt x="3" y="126"/>
                    </a:lnTo>
                    <a:lnTo>
                      <a:pt x="3" y="91"/>
                    </a:lnTo>
                    <a:lnTo>
                      <a:pt x="0" y="53"/>
                    </a:lnTo>
                    <a:lnTo>
                      <a:pt x="3" y="40"/>
                    </a:lnTo>
                    <a:lnTo>
                      <a:pt x="3" y="26"/>
                    </a:lnTo>
                    <a:lnTo>
                      <a:pt x="3" y="13"/>
                    </a:lnTo>
                    <a:lnTo>
                      <a:pt x="5" y="0"/>
                    </a:lnTo>
                    <a:lnTo>
                      <a:pt x="7" y="0"/>
                    </a:lnTo>
                    <a:lnTo>
                      <a:pt x="9" y="1"/>
                    </a:lnTo>
                    <a:lnTo>
                      <a:pt x="11" y="1"/>
                    </a:lnTo>
                    <a:lnTo>
                      <a:pt x="11" y="31"/>
                    </a:lnTo>
                    <a:lnTo>
                      <a:pt x="11" y="63"/>
                    </a:lnTo>
                    <a:lnTo>
                      <a:pt x="11" y="93"/>
                    </a:lnTo>
                    <a:lnTo>
                      <a:pt x="11" y="12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1" name="Freeform 574"/>
              <p:cNvSpPr>
                <a:spLocks/>
              </p:cNvSpPr>
              <p:nvPr/>
            </p:nvSpPr>
            <p:spPr bwMode="auto">
              <a:xfrm>
                <a:off x="1872" y="1434"/>
                <a:ext cx="14" cy="208"/>
              </a:xfrm>
              <a:custGeom>
                <a:avLst/>
                <a:gdLst>
                  <a:gd name="T0" fmla="*/ 14 w 14"/>
                  <a:gd name="T1" fmla="*/ 180 h 208"/>
                  <a:gd name="T2" fmla="*/ 14 w 14"/>
                  <a:gd name="T3" fmla="*/ 187 h 208"/>
                  <a:gd name="T4" fmla="*/ 12 w 14"/>
                  <a:gd name="T5" fmla="*/ 194 h 208"/>
                  <a:gd name="T6" fmla="*/ 10 w 14"/>
                  <a:gd name="T7" fmla="*/ 201 h 208"/>
                  <a:gd name="T8" fmla="*/ 10 w 14"/>
                  <a:gd name="T9" fmla="*/ 208 h 208"/>
                  <a:gd name="T10" fmla="*/ 8 w 14"/>
                  <a:gd name="T11" fmla="*/ 208 h 208"/>
                  <a:gd name="T12" fmla="*/ 6 w 14"/>
                  <a:gd name="T13" fmla="*/ 208 h 208"/>
                  <a:gd name="T14" fmla="*/ 4 w 14"/>
                  <a:gd name="T15" fmla="*/ 208 h 208"/>
                  <a:gd name="T16" fmla="*/ 2 w 14"/>
                  <a:gd name="T17" fmla="*/ 208 h 208"/>
                  <a:gd name="T18" fmla="*/ 0 w 14"/>
                  <a:gd name="T19" fmla="*/ 106 h 208"/>
                  <a:gd name="T20" fmla="*/ 0 w 14"/>
                  <a:gd name="T21" fmla="*/ 51 h 208"/>
                  <a:gd name="T22" fmla="*/ 0 w 14"/>
                  <a:gd name="T23" fmla="*/ 23 h 208"/>
                  <a:gd name="T24" fmla="*/ 2 w 14"/>
                  <a:gd name="T25" fmla="*/ 7 h 208"/>
                  <a:gd name="T26" fmla="*/ 4 w 14"/>
                  <a:gd name="T27" fmla="*/ 5 h 208"/>
                  <a:gd name="T28" fmla="*/ 4 w 14"/>
                  <a:gd name="T29" fmla="*/ 3 h 208"/>
                  <a:gd name="T30" fmla="*/ 4 w 14"/>
                  <a:gd name="T31" fmla="*/ 1 h 208"/>
                  <a:gd name="T32" fmla="*/ 6 w 14"/>
                  <a:gd name="T33" fmla="*/ 0 h 208"/>
                  <a:gd name="T34" fmla="*/ 8 w 14"/>
                  <a:gd name="T35" fmla="*/ 1 h 208"/>
                  <a:gd name="T36" fmla="*/ 8 w 14"/>
                  <a:gd name="T37" fmla="*/ 3 h 208"/>
                  <a:gd name="T38" fmla="*/ 8 w 14"/>
                  <a:gd name="T39" fmla="*/ 4 h 208"/>
                  <a:gd name="T40" fmla="*/ 10 w 14"/>
                  <a:gd name="T41" fmla="*/ 7 h 208"/>
                  <a:gd name="T42" fmla="*/ 10 w 14"/>
                  <a:gd name="T43" fmla="*/ 49 h 208"/>
                  <a:gd name="T44" fmla="*/ 12 w 14"/>
                  <a:gd name="T45" fmla="*/ 93 h 208"/>
                  <a:gd name="T46" fmla="*/ 14 w 14"/>
                  <a:gd name="T47" fmla="*/ 136 h 208"/>
                  <a:gd name="T48" fmla="*/ 14 w 14"/>
                  <a:gd name="T49" fmla="*/ 180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208"/>
                  <a:gd name="T77" fmla="*/ 14 w 14"/>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208">
                    <a:moveTo>
                      <a:pt x="14" y="180"/>
                    </a:moveTo>
                    <a:lnTo>
                      <a:pt x="14" y="187"/>
                    </a:lnTo>
                    <a:lnTo>
                      <a:pt x="12" y="194"/>
                    </a:lnTo>
                    <a:lnTo>
                      <a:pt x="10" y="201"/>
                    </a:lnTo>
                    <a:lnTo>
                      <a:pt x="10" y="208"/>
                    </a:lnTo>
                    <a:lnTo>
                      <a:pt x="8" y="208"/>
                    </a:lnTo>
                    <a:lnTo>
                      <a:pt x="6" y="208"/>
                    </a:lnTo>
                    <a:lnTo>
                      <a:pt x="4" y="208"/>
                    </a:lnTo>
                    <a:lnTo>
                      <a:pt x="2" y="208"/>
                    </a:lnTo>
                    <a:lnTo>
                      <a:pt x="0" y="106"/>
                    </a:lnTo>
                    <a:lnTo>
                      <a:pt x="0" y="51"/>
                    </a:lnTo>
                    <a:lnTo>
                      <a:pt x="0" y="23"/>
                    </a:lnTo>
                    <a:lnTo>
                      <a:pt x="2" y="7"/>
                    </a:lnTo>
                    <a:lnTo>
                      <a:pt x="4" y="5"/>
                    </a:lnTo>
                    <a:lnTo>
                      <a:pt x="4" y="3"/>
                    </a:lnTo>
                    <a:lnTo>
                      <a:pt x="4" y="1"/>
                    </a:lnTo>
                    <a:lnTo>
                      <a:pt x="6" y="0"/>
                    </a:lnTo>
                    <a:lnTo>
                      <a:pt x="8" y="1"/>
                    </a:lnTo>
                    <a:lnTo>
                      <a:pt x="8" y="3"/>
                    </a:lnTo>
                    <a:lnTo>
                      <a:pt x="8" y="4"/>
                    </a:lnTo>
                    <a:lnTo>
                      <a:pt x="10" y="7"/>
                    </a:lnTo>
                    <a:lnTo>
                      <a:pt x="10" y="49"/>
                    </a:lnTo>
                    <a:lnTo>
                      <a:pt x="12" y="93"/>
                    </a:lnTo>
                    <a:lnTo>
                      <a:pt x="14" y="136"/>
                    </a:lnTo>
                    <a:lnTo>
                      <a:pt x="14" y="180"/>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2" name="Freeform 575"/>
              <p:cNvSpPr>
                <a:spLocks/>
              </p:cNvSpPr>
              <p:nvPr/>
            </p:nvSpPr>
            <p:spPr bwMode="auto">
              <a:xfrm>
                <a:off x="1845" y="1427"/>
                <a:ext cx="23" cy="215"/>
              </a:xfrm>
              <a:custGeom>
                <a:avLst/>
                <a:gdLst>
                  <a:gd name="T0" fmla="*/ 23 w 23"/>
                  <a:gd name="T1" fmla="*/ 116 h 215"/>
                  <a:gd name="T2" fmla="*/ 23 w 23"/>
                  <a:gd name="T3" fmla="*/ 139 h 215"/>
                  <a:gd name="T4" fmla="*/ 23 w 23"/>
                  <a:gd name="T5" fmla="*/ 164 h 215"/>
                  <a:gd name="T6" fmla="*/ 23 w 23"/>
                  <a:gd name="T7" fmla="*/ 189 h 215"/>
                  <a:gd name="T8" fmla="*/ 23 w 23"/>
                  <a:gd name="T9" fmla="*/ 212 h 215"/>
                  <a:gd name="T10" fmla="*/ 19 w 23"/>
                  <a:gd name="T11" fmla="*/ 213 h 215"/>
                  <a:gd name="T12" fmla="*/ 14 w 23"/>
                  <a:gd name="T13" fmla="*/ 213 h 215"/>
                  <a:gd name="T14" fmla="*/ 8 w 23"/>
                  <a:gd name="T15" fmla="*/ 213 h 215"/>
                  <a:gd name="T16" fmla="*/ 4 w 23"/>
                  <a:gd name="T17" fmla="*/ 215 h 215"/>
                  <a:gd name="T18" fmla="*/ 4 w 23"/>
                  <a:gd name="T19" fmla="*/ 161 h 215"/>
                  <a:gd name="T20" fmla="*/ 2 w 23"/>
                  <a:gd name="T21" fmla="*/ 107 h 215"/>
                  <a:gd name="T22" fmla="*/ 0 w 23"/>
                  <a:gd name="T23" fmla="*/ 54 h 215"/>
                  <a:gd name="T24" fmla="*/ 0 w 23"/>
                  <a:gd name="T25" fmla="*/ 0 h 215"/>
                  <a:gd name="T26" fmla="*/ 6 w 23"/>
                  <a:gd name="T27" fmla="*/ 1 h 215"/>
                  <a:gd name="T28" fmla="*/ 10 w 23"/>
                  <a:gd name="T29" fmla="*/ 1 h 215"/>
                  <a:gd name="T30" fmla="*/ 14 w 23"/>
                  <a:gd name="T31" fmla="*/ 4 h 215"/>
                  <a:gd name="T32" fmla="*/ 19 w 23"/>
                  <a:gd name="T33" fmla="*/ 7 h 215"/>
                  <a:gd name="T34" fmla="*/ 19 w 23"/>
                  <a:gd name="T35" fmla="*/ 11 h 215"/>
                  <a:gd name="T36" fmla="*/ 21 w 23"/>
                  <a:gd name="T37" fmla="*/ 15 h 215"/>
                  <a:gd name="T38" fmla="*/ 21 w 23"/>
                  <a:gd name="T39" fmla="*/ 21 h 215"/>
                  <a:gd name="T40" fmla="*/ 21 w 23"/>
                  <a:gd name="T41" fmla="*/ 25 h 215"/>
                  <a:gd name="T42" fmla="*/ 23 w 23"/>
                  <a:gd name="T43" fmla="*/ 47 h 215"/>
                  <a:gd name="T44" fmla="*/ 23 w 23"/>
                  <a:gd name="T45" fmla="*/ 70 h 215"/>
                  <a:gd name="T46" fmla="*/ 23 w 23"/>
                  <a:gd name="T47" fmla="*/ 92 h 215"/>
                  <a:gd name="T48" fmla="*/ 23 w 23"/>
                  <a:gd name="T49" fmla="*/ 116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15"/>
                  <a:gd name="T77" fmla="*/ 23 w 23"/>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15">
                    <a:moveTo>
                      <a:pt x="23" y="116"/>
                    </a:moveTo>
                    <a:lnTo>
                      <a:pt x="23" y="139"/>
                    </a:lnTo>
                    <a:lnTo>
                      <a:pt x="23" y="164"/>
                    </a:lnTo>
                    <a:lnTo>
                      <a:pt x="23" y="189"/>
                    </a:lnTo>
                    <a:lnTo>
                      <a:pt x="23" y="212"/>
                    </a:lnTo>
                    <a:lnTo>
                      <a:pt x="19" y="213"/>
                    </a:lnTo>
                    <a:lnTo>
                      <a:pt x="14" y="213"/>
                    </a:lnTo>
                    <a:lnTo>
                      <a:pt x="8" y="213"/>
                    </a:lnTo>
                    <a:lnTo>
                      <a:pt x="4" y="215"/>
                    </a:lnTo>
                    <a:lnTo>
                      <a:pt x="4" y="161"/>
                    </a:lnTo>
                    <a:lnTo>
                      <a:pt x="2" y="107"/>
                    </a:lnTo>
                    <a:lnTo>
                      <a:pt x="0" y="54"/>
                    </a:lnTo>
                    <a:lnTo>
                      <a:pt x="0" y="0"/>
                    </a:lnTo>
                    <a:lnTo>
                      <a:pt x="6" y="1"/>
                    </a:lnTo>
                    <a:lnTo>
                      <a:pt x="10" y="1"/>
                    </a:lnTo>
                    <a:lnTo>
                      <a:pt x="14" y="4"/>
                    </a:lnTo>
                    <a:lnTo>
                      <a:pt x="19" y="7"/>
                    </a:lnTo>
                    <a:lnTo>
                      <a:pt x="19" y="11"/>
                    </a:lnTo>
                    <a:lnTo>
                      <a:pt x="21" y="15"/>
                    </a:lnTo>
                    <a:lnTo>
                      <a:pt x="21" y="21"/>
                    </a:lnTo>
                    <a:lnTo>
                      <a:pt x="21" y="25"/>
                    </a:lnTo>
                    <a:lnTo>
                      <a:pt x="23" y="47"/>
                    </a:lnTo>
                    <a:lnTo>
                      <a:pt x="23" y="70"/>
                    </a:lnTo>
                    <a:lnTo>
                      <a:pt x="23" y="92"/>
                    </a:lnTo>
                    <a:lnTo>
                      <a:pt x="23" y="11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3" name="Freeform 576"/>
              <p:cNvSpPr>
                <a:spLocks/>
              </p:cNvSpPr>
              <p:nvPr/>
            </p:nvSpPr>
            <p:spPr bwMode="auto">
              <a:xfrm>
                <a:off x="1818" y="1403"/>
                <a:ext cx="23" cy="236"/>
              </a:xfrm>
              <a:custGeom>
                <a:avLst/>
                <a:gdLst>
                  <a:gd name="T0" fmla="*/ 23 w 23"/>
                  <a:gd name="T1" fmla="*/ 138 h 236"/>
                  <a:gd name="T2" fmla="*/ 23 w 23"/>
                  <a:gd name="T3" fmla="*/ 162 h 236"/>
                  <a:gd name="T4" fmla="*/ 23 w 23"/>
                  <a:gd name="T5" fmla="*/ 186 h 236"/>
                  <a:gd name="T6" fmla="*/ 21 w 23"/>
                  <a:gd name="T7" fmla="*/ 211 h 236"/>
                  <a:gd name="T8" fmla="*/ 21 w 23"/>
                  <a:gd name="T9" fmla="*/ 236 h 236"/>
                  <a:gd name="T10" fmla="*/ 17 w 23"/>
                  <a:gd name="T11" fmla="*/ 236 h 236"/>
                  <a:gd name="T12" fmla="*/ 12 w 23"/>
                  <a:gd name="T13" fmla="*/ 236 h 236"/>
                  <a:gd name="T14" fmla="*/ 8 w 23"/>
                  <a:gd name="T15" fmla="*/ 236 h 236"/>
                  <a:gd name="T16" fmla="*/ 2 w 23"/>
                  <a:gd name="T17" fmla="*/ 236 h 236"/>
                  <a:gd name="T18" fmla="*/ 0 w 23"/>
                  <a:gd name="T19" fmla="*/ 151 h 236"/>
                  <a:gd name="T20" fmla="*/ 0 w 23"/>
                  <a:gd name="T21" fmla="*/ 100 h 236"/>
                  <a:gd name="T22" fmla="*/ 0 w 23"/>
                  <a:gd name="T23" fmla="*/ 62 h 236"/>
                  <a:gd name="T24" fmla="*/ 2 w 23"/>
                  <a:gd name="T25" fmla="*/ 18 h 236"/>
                  <a:gd name="T26" fmla="*/ 4 w 23"/>
                  <a:gd name="T27" fmla="*/ 14 h 236"/>
                  <a:gd name="T28" fmla="*/ 8 w 23"/>
                  <a:gd name="T29" fmla="*/ 10 h 236"/>
                  <a:gd name="T30" fmla="*/ 10 w 23"/>
                  <a:gd name="T31" fmla="*/ 6 h 236"/>
                  <a:gd name="T32" fmla="*/ 12 w 23"/>
                  <a:gd name="T33" fmla="*/ 0 h 236"/>
                  <a:gd name="T34" fmla="*/ 14 w 23"/>
                  <a:gd name="T35" fmla="*/ 5 h 236"/>
                  <a:gd name="T36" fmla="*/ 17 w 23"/>
                  <a:gd name="T37" fmla="*/ 9 h 236"/>
                  <a:gd name="T38" fmla="*/ 21 w 23"/>
                  <a:gd name="T39" fmla="*/ 13 h 236"/>
                  <a:gd name="T40" fmla="*/ 23 w 23"/>
                  <a:gd name="T41" fmla="*/ 17 h 236"/>
                  <a:gd name="T42" fmla="*/ 23 w 23"/>
                  <a:gd name="T43" fmla="*/ 47 h 236"/>
                  <a:gd name="T44" fmla="*/ 23 w 23"/>
                  <a:gd name="T45" fmla="*/ 78 h 236"/>
                  <a:gd name="T46" fmla="*/ 23 w 23"/>
                  <a:gd name="T47" fmla="*/ 108 h 236"/>
                  <a:gd name="T48" fmla="*/ 23 w 23"/>
                  <a:gd name="T49" fmla="*/ 138 h 2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36"/>
                  <a:gd name="T77" fmla="*/ 23 w 23"/>
                  <a:gd name="T78" fmla="*/ 236 h 2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36">
                    <a:moveTo>
                      <a:pt x="23" y="138"/>
                    </a:moveTo>
                    <a:lnTo>
                      <a:pt x="23" y="162"/>
                    </a:lnTo>
                    <a:lnTo>
                      <a:pt x="23" y="186"/>
                    </a:lnTo>
                    <a:lnTo>
                      <a:pt x="21" y="211"/>
                    </a:lnTo>
                    <a:lnTo>
                      <a:pt x="21" y="236"/>
                    </a:lnTo>
                    <a:lnTo>
                      <a:pt x="17" y="236"/>
                    </a:lnTo>
                    <a:lnTo>
                      <a:pt x="12" y="236"/>
                    </a:lnTo>
                    <a:lnTo>
                      <a:pt x="8" y="236"/>
                    </a:lnTo>
                    <a:lnTo>
                      <a:pt x="2" y="236"/>
                    </a:lnTo>
                    <a:lnTo>
                      <a:pt x="0" y="151"/>
                    </a:lnTo>
                    <a:lnTo>
                      <a:pt x="0" y="100"/>
                    </a:lnTo>
                    <a:lnTo>
                      <a:pt x="0" y="62"/>
                    </a:lnTo>
                    <a:lnTo>
                      <a:pt x="2" y="18"/>
                    </a:lnTo>
                    <a:lnTo>
                      <a:pt x="4" y="14"/>
                    </a:lnTo>
                    <a:lnTo>
                      <a:pt x="8" y="10"/>
                    </a:lnTo>
                    <a:lnTo>
                      <a:pt x="10" y="6"/>
                    </a:lnTo>
                    <a:lnTo>
                      <a:pt x="12" y="0"/>
                    </a:lnTo>
                    <a:lnTo>
                      <a:pt x="14" y="5"/>
                    </a:lnTo>
                    <a:lnTo>
                      <a:pt x="17" y="9"/>
                    </a:lnTo>
                    <a:lnTo>
                      <a:pt x="21" y="13"/>
                    </a:lnTo>
                    <a:lnTo>
                      <a:pt x="23" y="17"/>
                    </a:lnTo>
                    <a:lnTo>
                      <a:pt x="23" y="47"/>
                    </a:lnTo>
                    <a:lnTo>
                      <a:pt x="23" y="78"/>
                    </a:lnTo>
                    <a:lnTo>
                      <a:pt x="23" y="108"/>
                    </a:lnTo>
                    <a:lnTo>
                      <a:pt x="23" y="13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4" name="Freeform 577"/>
              <p:cNvSpPr>
                <a:spLocks/>
              </p:cNvSpPr>
              <p:nvPr/>
            </p:nvSpPr>
            <p:spPr bwMode="auto">
              <a:xfrm>
                <a:off x="175" y="1031"/>
                <a:ext cx="530" cy="291"/>
              </a:xfrm>
              <a:custGeom>
                <a:avLst/>
                <a:gdLst>
                  <a:gd name="T0" fmla="*/ 526 w 530"/>
                  <a:gd name="T1" fmla="*/ 95 h 291"/>
                  <a:gd name="T2" fmla="*/ 528 w 530"/>
                  <a:gd name="T3" fmla="*/ 184 h 291"/>
                  <a:gd name="T4" fmla="*/ 484 w 530"/>
                  <a:gd name="T5" fmla="*/ 280 h 291"/>
                  <a:gd name="T6" fmla="*/ 403 w 530"/>
                  <a:gd name="T7" fmla="*/ 283 h 291"/>
                  <a:gd name="T8" fmla="*/ 335 w 530"/>
                  <a:gd name="T9" fmla="*/ 286 h 291"/>
                  <a:gd name="T10" fmla="*/ 281 w 530"/>
                  <a:gd name="T11" fmla="*/ 287 h 291"/>
                  <a:gd name="T12" fmla="*/ 229 w 530"/>
                  <a:gd name="T13" fmla="*/ 288 h 291"/>
                  <a:gd name="T14" fmla="*/ 181 w 530"/>
                  <a:gd name="T15" fmla="*/ 290 h 291"/>
                  <a:gd name="T16" fmla="*/ 129 w 530"/>
                  <a:gd name="T17" fmla="*/ 290 h 291"/>
                  <a:gd name="T18" fmla="*/ 54 w 530"/>
                  <a:gd name="T19" fmla="*/ 291 h 291"/>
                  <a:gd name="T20" fmla="*/ 2 w 530"/>
                  <a:gd name="T21" fmla="*/ 235 h 291"/>
                  <a:gd name="T22" fmla="*/ 2 w 530"/>
                  <a:gd name="T23" fmla="*/ 133 h 291"/>
                  <a:gd name="T24" fmla="*/ 11 w 530"/>
                  <a:gd name="T25" fmla="*/ 36 h 291"/>
                  <a:gd name="T26" fmla="*/ 19 w 530"/>
                  <a:gd name="T27" fmla="*/ 35 h 291"/>
                  <a:gd name="T28" fmla="*/ 31 w 530"/>
                  <a:gd name="T29" fmla="*/ 39 h 291"/>
                  <a:gd name="T30" fmla="*/ 35 w 530"/>
                  <a:gd name="T31" fmla="*/ 50 h 291"/>
                  <a:gd name="T32" fmla="*/ 42 w 530"/>
                  <a:gd name="T33" fmla="*/ 64 h 291"/>
                  <a:gd name="T34" fmla="*/ 48 w 530"/>
                  <a:gd name="T35" fmla="*/ 66 h 291"/>
                  <a:gd name="T36" fmla="*/ 60 w 530"/>
                  <a:gd name="T37" fmla="*/ 69 h 291"/>
                  <a:gd name="T38" fmla="*/ 71 w 530"/>
                  <a:gd name="T39" fmla="*/ 69 h 291"/>
                  <a:gd name="T40" fmla="*/ 73 w 530"/>
                  <a:gd name="T41" fmla="*/ 66 h 291"/>
                  <a:gd name="T42" fmla="*/ 73 w 530"/>
                  <a:gd name="T43" fmla="*/ 62 h 291"/>
                  <a:gd name="T44" fmla="*/ 81 w 530"/>
                  <a:gd name="T45" fmla="*/ 61 h 291"/>
                  <a:gd name="T46" fmla="*/ 96 w 530"/>
                  <a:gd name="T47" fmla="*/ 62 h 291"/>
                  <a:gd name="T48" fmla="*/ 106 w 530"/>
                  <a:gd name="T49" fmla="*/ 61 h 291"/>
                  <a:gd name="T50" fmla="*/ 114 w 530"/>
                  <a:gd name="T51" fmla="*/ 58 h 291"/>
                  <a:gd name="T52" fmla="*/ 119 w 530"/>
                  <a:gd name="T53" fmla="*/ 54 h 291"/>
                  <a:gd name="T54" fmla="*/ 121 w 530"/>
                  <a:gd name="T55" fmla="*/ 50 h 291"/>
                  <a:gd name="T56" fmla="*/ 125 w 530"/>
                  <a:gd name="T57" fmla="*/ 49 h 291"/>
                  <a:gd name="T58" fmla="*/ 125 w 530"/>
                  <a:gd name="T59" fmla="*/ 46 h 291"/>
                  <a:gd name="T60" fmla="*/ 125 w 530"/>
                  <a:gd name="T61" fmla="*/ 42 h 291"/>
                  <a:gd name="T62" fmla="*/ 133 w 530"/>
                  <a:gd name="T63" fmla="*/ 42 h 291"/>
                  <a:gd name="T64" fmla="*/ 139 w 530"/>
                  <a:gd name="T65" fmla="*/ 42 h 291"/>
                  <a:gd name="T66" fmla="*/ 139 w 530"/>
                  <a:gd name="T67" fmla="*/ 47 h 291"/>
                  <a:gd name="T68" fmla="*/ 139 w 530"/>
                  <a:gd name="T69" fmla="*/ 54 h 291"/>
                  <a:gd name="T70" fmla="*/ 152 w 530"/>
                  <a:gd name="T71" fmla="*/ 54 h 291"/>
                  <a:gd name="T72" fmla="*/ 158 w 530"/>
                  <a:gd name="T73" fmla="*/ 58 h 291"/>
                  <a:gd name="T74" fmla="*/ 160 w 530"/>
                  <a:gd name="T75" fmla="*/ 65 h 291"/>
                  <a:gd name="T76" fmla="*/ 160 w 530"/>
                  <a:gd name="T77" fmla="*/ 71 h 291"/>
                  <a:gd name="T78" fmla="*/ 173 w 530"/>
                  <a:gd name="T79" fmla="*/ 72 h 291"/>
                  <a:gd name="T80" fmla="*/ 185 w 530"/>
                  <a:gd name="T81" fmla="*/ 73 h 291"/>
                  <a:gd name="T82" fmla="*/ 200 w 530"/>
                  <a:gd name="T83" fmla="*/ 84 h 291"/>
                  <a:gd name="T84" fmla="*/ 210 w 530"/>
                  <a:gd name="T85" fmla="*/ 90 h 291"/>
                  <a:gd name="T86" fmla="*/ 212 w 530"/>
                  <a:gd name="T87" fmla="*/ 101 h 291"/>
                  <a:gd name="T88" fmla="*/ 214 w 530"/>
                  <a:gd name="T89" fmla="*/ 113 h 291"/>
                  <a:gd name="T90" fmla="*/ 227 w 530"/>
                  <a:gd name="T91" fmla="*/ 123 h 291"/>
                  <a:gd name="T92" fmla="*/ 235 w 530"/>
                  <a:gd name="T93" fmla="*/ 124 h 291"/>
                  <a:gd name="T94" fmla="*/ 235 w 530"/>
                  <a:gd name="T95" fmla="*/ 62 h 291"/>
                  <a:gd name="T96" fmla="*/ 235 w 530"/>
                  <a:gd name="T97" fmla="*/ 0 h 291"/>
                  <a:gd name="T98" fmla="*/ 362 w 530"/>
                  <a:gd name="T99" fmla="*/ 3 h 291"/>
                  <a:gd name="T100" fmla="*/ 430 w 530"/>
                  <a:gd name="T101" fmla="*/ 4 h 291"/>
                  <a:gd name="T102" fmla="*/ 459 w 530"/>
                  <a:gd name="T103" fmla="*/ 4 h 291"/>
                  <a:gd name="T104" fmla="*/ 474 w 530"/>
                  <a:gd name="T105" fmla="*/ 2 h 291"/>
                  <a:gd name="T106" fmla="*/ 499 w 530"/>
                  <a:gd name="T107" fmla="*/ 2 h 291"/>
                  <a:gd name="T108" fmla="*/ 524 w 530"/>
                  <a:gd name="T109" fmla="*/ 2 h 291"/>
                  <a:gd name="T110" fmla="*/ 526 w 530"/>
                  <a:gd name="T111" fmla="*/ 4 h 291"/>
                  <a:gd name="T112" fmla="*/ 526 w 530"/>
                  <a:gd name="T113" fmla="*/ 6 h 291"/>
                  <a:gd name="T114" fmla="*/ 526 w 530"/>
                  <a:gd name="T115" fmla="*/ 33 h 291"/>
                  <a:gd name="T116" fmla="*/ 526 w 530"/>
                  <a:gd name="T117" fmla="*/ 62 h 2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30"/>
                  <a:gd name="T178" fmla="*/ 0 h 291"/>
                  <a:gd name="T179" fmla="*/ 530 w 530"/>
                  <a:gd name="T180" fmla="*/ 291 h 2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30" h="291">
                    <a:moveTo>
                      <a:pt x="526" y="62"/>
                    </a:moveTo>
                    <a:lnTo>
                      <a:pt x="526" y="95"/>
                    </a:lnTo>
                    <a:lnTo>
                      <a:pt x="526" y="129"/>
                    </a:lnTo>
                    <a:lnTo>
                      <a:pt x="528" y="184"/>
                    </a:lnTo>
                    <a:lnTo>
                      <a:pt x="530" y="279"/>
                    </a:lnTo>
                    <a:lnTo>
                      <a:pt x="484" y="280"/>
                    </a:lnTo>
                    <a:lnTo>
                      <a:pt x="443" y="281"/>
                    </a:lnTo>
                    <a:lnTo>
                      <a:pt x="403" y="283"/>
                    </a:lnTo>
                    <a:lnTo>
                      <a:pt x="368" y="284"/>
                    </a:lnTo>
                    <a:lnTo>
                      <a:pt x="335" y="286"/>
                    </a:lnTo>
                    <a:lnTo>
                      <a:pt x="305" y="286"/>
                    </a:lnTo>
                    <a:lnTo>
                      <a:pt x="281" y="287"/>
                    </a:lnTo>
                    <a:lnTo>
                      <a:pt x="258" y="288"/>
                    </a:lnTo>
                    <a:lnTo>
                      <a:pt x="229" y="288"/>
                    </a:lnTo>
                    <a:lnTo>
                      <a:pt x="204" y="288"/>
                    </a:lnTo>
                    <a:lnTo>
                      <a:pt x="181" y="290"/>
                    </a:lnTo>
                    <a:lnTo>
                      <a:pt x="158" y="290"/>
                    </a:lnTo>
                    <a:lnTo>
                      <a:pt x="129" y="290"/>
                    </a:lnTo>
                    <a:lnTo>
                      <a:pt x="96" y="291"/>
                    </a:lnTo>
                    <a:lnTo>
                      <a:pt x="54" y="291"/>
                    </a:lnTo>
                    <a:lnTo>
                      <a:pt x="0" y="291"/>
                    </a:lnTo>
                    <a:lnTo>
                      <a:pt x="2" y="235"/>
                    </a:lnTo>
                    <a:lnTo>
                      <a:pt x="2" y="189"/>
                    </a:lnTo>
                    <a:lnTo>
                      <a:pt x="2" y="133"/>
                    </a:lnTo>
                    <a:lnTo>
                      <a:pt x="2" y="39"/>
                    </a:lnTo>
                    <a:lnTo>
                      <a:pt x="11" y="36"/>
                    </a:lnTo>
                    <a:lnTo>
                      <a:pt x="15" y="35"/>
                    </a:lnTo>
                    <a:lnTo>
                      <a:pt x="19" y="35"/>
                    </a:lnTo>
                    <a:lnTo>
                      <a:pt x="27" y="35"/>
                    </a:lnTo>
                    <a:lnTo>
                      <a:pt x="31" y="39"/>
                    </a:lnTo>
                    <a:lnTo>
                      <a:pt x="33" y="42"/>
                    </a:lnTo>
                    <a:lnTo>
                      <a:pt x="35" y="50"/>
                    </a:lnTo>
                    <a:lnTo>
                      <a:pt x="40" y="62"/>
                    </a:lnTo>
                    <a:lnTo>
                      <a:pt x="42" y="64"/>
                    </a:lnTo>
                    <a:lnTo>
                      <a:pt x="46" y="65"/>
                    </a:lnTo>
                    <a:lnTo>
                      <a:pt x="48" y="66"/>
                    </a:lnTo>
                    <a:lnTo>
                      <a:pt x="50" y="68"/>
                    </a:lnTo>
                    <a:lnTo>
                      <a:pt x="60" y="69"/>
                    </a:lnTo>
                    <a:lnTo>
                      <a:pt x="67" y="69"/>
                    </a:lnTo>
                    <a:lnTo>
                      <a:pt x="71" y="69"/>
                    </a:lnTo>
                    <a:lnTo>
                      <a:pt x="73" y="68"/>
                    </a:lnTo>
                    <a:lnTo>
                      <a:pt x="73" y="66"/>
                    </a:lnTo>
                    <a:lnTo>
                      <a:pt x="73" y="65"/>
                    </a:lnTo>
                    <a:lnTo>
                      <a:pt x="73" y="62"/>
                    </a:lnTo>
                    <a:lnTo>
                      <a:pt x="73" y="60"/>
                    </a:lnTo>
                    <a:lnTo>
                      <a:pt x="81" y="61"/>
                    </a:lnTo>
                    <a:lnTo>
                      <a:pt x="87" y="62"/>
                    </a:lnTo>
                    <a:lnTo>
                      <a:pt x="96" y="62"/>
                    </a:lnTo>
                    <a:lnTo>
                      <a:pt x="102" y="62"/>
                    </a:lnTo>
                    <a:lnTo>
                      <a:pt x="106" y="61"/>
                    </a:lnTo>
                    <a:lnTo>
                      <a:pt x="110" y="60"/>
                    </a:lnTo>
                    <a:lnTo>
                      <a:pt x="114" y="58"/>
                    </a:lnTo>
                    <a:lnTo>
                      <a:pt x="119" y="57"/>
                    </a:lnTo>
                    <a:lnTo>
                      <a:pt x="119" y="54"/>
                    </a:lnTo>
                    <a:lnTo>
                      <a:pt x="121" y="53"/>
                    </a:lnTo>
                    <a:lnTo>
                      <a:pt x="121" y="50"/>
                    </a:lnTo>
                    <a:lnTo>
                      <a:pt x="123" y="49"/>
                    </a:lnTo>
                    <a:lnTo>
                      <a:pt x="125" y="49"/>
                    </a:lnTo>
                    <a:lnTo>
                      <a:pt x="125" y="47"/>
                    </a:lnTo>
                    <a:lnTo>
                      <a:pt x="125" y="46"/>
                    </a:lnTo>
                    <a:lnTo>
                      <a:pt x="125" y="44"/>
                    </a:lnTo>
                    <a:lnTo>
                      <a:pt x="125" y="42"/>
                    </a:lnTo>
                    <a:lnTo>
                      <a:pt x="129" y="42"/>
                    </a:lnTo>
                    <a:lnTo>
                      <a:pt x="133" y="42"/>
                    </a:lnTo>
                    <a:lnTo>
                      <a:pt x="135" y="42"/>
                    </a:lnTo>
                    <a:lnTo>
                      <a:pt x="139" y="42"/>
                    </a:lnTo>
                    <a:lnTo>
                      <a:pt x="139" y="44"/>
                    </a:lnTo>
                    <a:lnTo>
                      <a:pt x="139" y="47"/>
                    </a:lnTo>
                    <a:lnTo>
                      <a:pt x="139" y="50"/>
                    </a:lnTo>
                    <a:lnTo>
                      <a:pt x="139" y="54"/>
                    </a:lnTo>
                    <a:lnTo>
                      <a:pt x="148" y="54"/>
                    </a:lnTo>
                    <a:lnTo>
                      <a:pt x="152" y="54"/>
                    </a:lnTo>
                    <a:lnTo>
                      <a:pt x="154" y="55"/>
                    </a:lnTo>
                    <a:lnTo>
                      <a:pt x="158" y="58"/>
                    </a:lnTo>
                    <a:lnTo>
                      <a:pt x="158" y="62"/>
                    </a:lnTo>
                    <a:lnTo>
                      <a:pt x="160" y="65"/>
                    </a:lnTo>
                    <a:lnTo>
                      <a:pt x="160" y="68"/>
                    </a:lnTo>
                    <a:lnTo>
                      <a:pt x="160" y="71"/>
                    </a:lnTo>
                    <a:lnTo>
                      <a:pt x="166" y="72"/>
                    </a:lnTo>
                    <a:lnTo>
                      <a:pt x="173" y="72"/>
                    </a:lnTo>
                    <a:lnTo>
                      <a:pt x="179" y="73"/>
                    </a:lnTo>
                    <a:lnTo>
                      <a:pt x="185" y="73"/>
                    </a:lnTo>
                    <a:lnTo>
                      <a:pt x="193" y="80"/>
                    </a:lnTo>
                    <a:lnTo>
                      <a:pt x="200" y="84"/>
                    </a:lnTo>
                    <a:lnTo>
                      <a:pt x="206" y="87"/>
                    </a:lnTo>
                    <a:lnTo>
                      <a:pt x="210" y="90"/>
                    </a:lnTo>
                    <a:lnTo>
                      <a:pt x="210" y="95"/>
                    </a:lnTo>
                    <a:lnTo>
                      <a:pt x="212" y="101"/>
                    </a:lnTo>
                    <a:lnTo>
                      <a:pt x="212" y="108"/>
                    </a:lnTo>
                    <a:lnTo>
                      <a:pt x="214" y="113"/>
                    </a:lnTo>
                    <a:lnTo>
                      <a:pt x="222" y="120"/>
                    </a:lnTo>
                    <a:lnTo>
                      <a:pt x="227" y="123"/>
                    </a:lnTo>
                    <a:lnTo>
                      <a:pt x="231" y="124"/>
                    </a:lnTo>
                    <a:lnTo>
                      <a:pt x="235" y="124"/>
                    </a:lnTo>
                    <a:lnTo>
                      <a:pt x="235" y="94"/>
                    </a:lnTo>
                    <a:lnTo>
                      <a:pt x="235" y="62"/>
                    </a:lnTo>
                    <a:lnTo>
                      <a:pt x="235" y="32"/>
                    </a:lnTo>
                    <a:lnTo>
                      <a:pt x="235" y="0"/>
                    </a:lnTo>
                    <a:lnTo>
                      <a:pt x="308" y="2"/>
                    </a:lnTo>
                    <a:lnTo>
                      <a:pt x="362" y="3"/>
                    </a:lnTo>
                    <a:lnTo>
                      <a:pt x="403" y="4"/>
                    </a:lnTo>
                    <a:lnTo>
                      <a:pt x="430" y="4"/>
                    </a:lnTo>
                    <a:lnTo>
                      <a:pt x="449" y="4"/>
                    </a:lnTo>
                    <a:lnTo>
                      <a:pt x="459" y="4"/>
                    </a:lnTo>
                    <a:lnTo>
                      <a:pt x="467" y="3"/>
                    </a:lnTo>
                    <a:lnTo>
                      <a:pt x="474" y="2"/>
                    </a:lnTo>
                    <a:lnTo>
                      <a:pt x="486" y="2"/>
                    </a:lnTo>
                    <a:lnTo>
                      <a:pt x="499" y="2"/>
                    </a:lnTo>
                    <a:lnTo>
                      <a:pt x="511" y="2"/>
                    </a:lnTo>
                    <a:lnTo>
                      <a:pt x="524" y="2"/>
                    </a:lnTo>
                    <a:lnTo>
                      <a:pt x="524" y="3"/>
                    </a:lnTo>
                    <a:lnTo>
                      <a:pt x="526" y="4"/>
                    </a:lnTo>
                    <a:lnTo>
                      <a:pt x="526" y="6"/>
                    </a:lnTo>
                    <a:lnTo>
                      <a:pt x="526" y="20"/>
                    </a:lnTo>
                    <a:lnTo>
                      <a:pt x="526" y="33"/>
                    </a:lnTo>
                    <a:lnTo>
                      <a:pt x="526" y="49"/>
                    </a:lnTo>
                    <a:lnTo>
                      <a:pt x="526"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5" name="Freeform 578"/>
              <p:cNvSpPr>
                <a:spLocks/>
              </p:cNvSpPr>
              <p:nvPr/>
            </p:nvSpPr>
            <p:spPr bwMode="auto">
              <a:xfrm>
                <a:off x="559" y="1041"/>
                <a:ext cx="135" cy="269"/>
              </a:xfrm>
              <a:custGeom>
                <a:avLst/>
                <a:gdLst>
                  <a:gd name="T0" fmla="*/ 135 w 135"/>
                  <a:gd name="T1" fmla="*/ 105 h 269"/>
                  <a:gd name="T2" fmla="*/ 135 w 135"/>
                  <a:gd name="T3" fmla="*/ 208 h 269"/>
                  <a:gd name="T4" fmla="*/ 131 w 135"/>
                  <a:gd name="T5" fmla="*/ 260 h 269"/>
                  <a:gd name="T6" fmla="*/ 127 w 135"/>
                  <a:gd name="T7" fmla="*/ 262 h 269"/>
                  <a:gd name="T8" fmla="*/ 110 w 135"/>
                  <a:gd name="T9" fmla="*/ 263 h 269"/>
                  <a:gd name="T10" fmla="*/ 79 w 135"/>
                  <a:gd name="T11" fmla="*/ 265 h 269"/>
                  <a:gd name="T12" fmla="*/ 48 w 135"/>
                  <a:gd name="T13" fmla="*/ 267 h 269"/>
                  <a:gd name="T14" fmla="*/ 17 w 135"/>
                  <a:gd name="T15" fmla="*/ 269 h 269"/>
                  <a:gd name="T16" fmla="*/ 2 w 135"/>
                  <a:gd name="T17" fmla="*/ 256 h 269"/>
                  <a:gd name="T18" fmla="*/ 5 w 135"/>
                  <a:gd name="T19" fmla="*/ 150 h 269"/>
                  <a:gd name="T20" fmla="*/ 11 w 135"/>
                  <a:gd name="T21" fmla="*/ 7 h 269"/>
                  <a:gd name="T22" fmla="*/ 13 w 135"/>
                  <a:gd name="T23" fmla="*/ 11 h 269"/>
                  <a:gd name="T24" fmla="*/ 17 w 135"/>
                  <a:gd name="T25" fmla="*/ 33 h 269"/>
                  <a:gd name="T26" fmla="*/ 17 w 135"/>
                  <a:gd name="T27" fmla="*/ 69 h 269"/>
                  <a:gd name="T28" fmla="*/ 15 w 135"/>
                  <a:gd name="T29" fmla="*/ 87 h 269"/>
                  <a:gd name="T30" fmla="*/ 15 w 135"/>
                  <a:gd name="T31" fmla="*/ 87 h 269"/>
                  <a:gd name="T32" fmla="*/ 13 w 135"/>
                  <a:gd name="T33" fmla="*/ 123 h 269"/>
                  <a:gd name="T34" fmla="*/ 15 w 135"/>
                  <a:gd name="T35" fmla="*/ 198 h 269"/>
                  <a:gd name="T36" fmla="*/ 15 w 135"/>
                  <a:gd name="T37" fmla="*/ 226 h 269"/>
                  <a:gd name="T38" fmla="*/ 19 w 135"/>
                  <a:gd name="T39" fmla="*/ 223 h 269"/>
                  <a:gd name="T40" fmla="*/ 19 w 135"/>
                  <a:gd name="T41" fmla="*/ 187 h 269"/>
                  <a:gd name="T42" fmla="*/ 19 w 135"/>
                  <a:gd name="T43" fmla="*/ 105 h 269"/>
                  <a:gd name="T44" fmla="*/ 23 w 135"/>
                  <a:gd name="T45" fmla="*/ 68 h 269"/>
                  <a:gd name="T46" fmla="*/ 23 w 135"/>
                  <a:gd name="T47" fmla="*/ 23 h 269"/>
                  <a:gd name="T48" fmla="*/ 32 w 135"/>
                  <a:gd name="T49" fmla="*/ 1 h 269"/>
                  <a:gd name="T50" fmla="*/ 40 w 135"/>
                  <a:gd name="T51" fmla="*/ 1 h 269"/>
                  <a:gd name="T52" fmla="*/ 48 w 135"/>
                  <a:gd name="T53" fmla="*/ 41 h 269"/>
                  <a:gd name="T54" fmla="*/ 46 w 135"/>
                  <a:gd name="T55" fmla="*/ 134 h 269"/>
                  <a:gd name="T56" fmla="*/ 46 w 135"/>
                  <a:gd name="T57" fmla="*/ 215 h 269"/>
                  <a:gd name="T58" fmla="*/ 46 w 135"/>
                  <a:gd name="T59" fmla="*/ 226 h 269"/>
                  <a:gd name="T60" fmla="*/ 48 w 135"/>
                  <a:gd name="T61" fmla="*/ 232 h 269"/>
                  <a:gd name="T62" fmla="*/ 48 w 135"/>
                  <a:gd name="T63" fmla="*/ 232 h 269"/>
                  <a:gd name="T64" fmla="*/ 50 w 135"/>
                  <a:gd name="T65" fmla="*/ 182 h 269"/>
                  <a:gd name="T66" fmla="*/ 52 w 135"/>
                  <a:gd name="T67" fmla="*/ 51 h 269"/>
                  <a:gd name="T68" fmla="*/ 61 w 135"/>
                  <a:gd name="T69" fmla="*/ 6 h 269"/>
                  <a:gd name="T70" fmla="*/ 69 w 135"/>
                  <a:gd name="T71" fmla="*/ 6 h 269"/>
                  <a:gd name="T72" fmla="*/ 73 w 135"/>
                  <a:gd name="T73" fmla="*/ 36 h 269"/>
                  <a:gd name="T74" fmla="*/ 73 w 135"/>
                  <a:gd name="T75" fmla="*/ 92 h 269"/>
                  <a:gd name="T76" fmla="*/ 75 w 135"/>
                  <a:gd name="T77" fmla="*/ 121 h 269"/>
                  <a:gd name="T78" fmla="*/ 77 w 135"/>
                  <a:gd name="T79" fmla="*/ 121 h 269"/>
                  <a:gd name="T80" fmla="*/ 79 w 135"/>
                  <a:gd name="T81" fmla="*/ 91 h 269"/>
                  <a:gd name="T82" fmla="*/ 81 w 135"/>
                  <a:gd name="T83" fmla="*/ 32 h 269"/>
                  <a:gd name="T84" fmla="*/ 88 w 135"/>
                  <a:gd name="T85" fmla="*/ 3 h 269"/>
                  <a:gd name="T86" fmla="*/ 94 w 135"/>
                  <a:gd name="T87" fmla="*/ 4 h 269"/>
                  <a:gd name="T88" fmla="*/ 100 w 135"/>
                  <a:gd name="T89" fmla="*/ 8 h 269"/>
                  <a:gd name="T90" fmla="*/ 100 w 135"/>
                  <a:gd name="T91" fmla="*/ 55 h 269"/>
                  <a:gd name="T92" fmla="*/ 100 w 135"/>
                  <a:gd name="T93" fmla="*/ 119 h 269"/>
                  <a:gd name="T94" fmla="*/ 100 w 135"/>
                  <a:gd name="T95" fmla="*/ 119 h 269"/>
                  <a:gd name="T96" fmla="*/ 104 w 135"/>
                  <a:gd name="T97" fmla="*/ 90 h 269"/>
                  <a:gd name="T98" fmla="*/ 106 w 135"/>
                  <a:gd name="T99" fmla="*/ 30 h 269"/>
                  <a:gd name="T100" fmla="*/ 110 w 135"/>
                  <a:gd name="T101" fmla="*/ 1 h 269"/>
                  <a:gd name="T102" fmla="*/ 115 w 135"/>
                  <a:gd name="T103" fmla="*/ 4 h 269"/>
                  <a:gd name="T104" fmla="*/ 117 w 135"/>
                  <a:gd name="T105" fmla="*/ 26 h 269"/>
                  <a:gd name="T106" fmla="*/ 117 w 135"/>
                  <a:gd name="T107" fmla="*/ 72 h 269"/>
                  <a:gd name="T108" fmla="*/ 117 w 135"/>
                  <a:gd name="T109" fmla="*/ 95 h 269"/>
                  <a:gd name="T110" fmla="*/ 121 w 135"/>
                  <a:gd name="T111" fmla="*/ 92 h 269"/>
                  <a:gd name="T112" fmla="*/ 123 w 135"/>
                  <a:gd name="T113" fmla="*/ 72 h 269"/>
                  <a:gd name="T114" fmla="*/ 125 w 135"/>
                  <a:gd name="T115" fmla="*/ 30 h 269"/>
                  <a:gd name="T116" fmla="*/ 127 w 135"/>
                  <a:gd name="T117" fmla="*/ 8 h 269"/>
                  <a:gd name="T118" fmla="*/ 131 w 135"/>
                  <a:gd name="T119" fmla="*/ 11 h 269"/>
                  <a:gd name="T120" fmla="*/ 135 w 135"/>
                  <a:gd name="T121" fmla="*/ 22 h 269"/>
                  <a:gd name="T122" fmla="*/ 135 w 135"/>
                  <a:gd name="T123" fmla="*/ 43 h 2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9"/>
                  <a:gd name="T188" fmla="*/ 135 w 135"/>
                  <a:gd name="T189" fmla="*/ 269 h 2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9">
                    <a:moveTo>
                      <a:pt x="135" y="54"/>
                    </a:moveTo>
                    <a:lnTo>
                      <a:pt x="135" y="105"/>
                    </a:lnTo>
                    <a:lnTo>
                      <a:pt x="135" y="156"/>
                    </a:lnTo>
                    <a:lnTo>
                      <a:pt x="135" y="208"/>
                    </a:lnTo>
                    <a:lnTo>
                      <a:pt x="133" y="259"/>
                    </a:lnTo>
                    <a:lnTo>
                      <a:pt x="131" y="260"/>
                    </a:lnTo>
                    <a:lnTo>
                      <a:pt x="129" y="260"/>
                    </a:lnTo>
                    <a:lnTo>
                      <a:pt x="127" y="262"/>
                    </a:lnTo>
                    <a:lnTo>
                      <a:pt x="125" y="263"/>
                    </a:lnTo>
                    <a:lnTo>
                      <a:pt x="110" y="263"/>
                    </a:lnTo>
                    <a:lnTo>
                      <a:pt x="94" y="265"/>
                    </a:lnTo>
                    <a:lnTo>
                      <a:pt x="79" y="265"/>
                    </a:lnTo>
                    <a:lnTo>
                      <a:pt x="63" y="266"/>
                    </a:lnTo>
                    <a:lnTo>
                      <a:pt x="48" y="267"/>
                    </a:lnTo>
                    <a:lnTo>
                      <a:pt x="32" y="267"/>
                    </a:lnTo>
                    <a:lnTo>
                      <a:pt x="17" y="269"/>
                    </a:lnTo>
                    <a:lnTo>
                      <a:pt x="0" y="269"/>
                    </a:lnTo>
                    <a:lnTo>
                      <a:pt x="2" y="256"/>
                    </a:lnTo>
                    <a:lnTo>
                      <a:pt x="2" y="226"/>
                    </a:lnTo>
                    <a:lnTo>
                      <a:pt x="5" y="150"/>
                    </a:lnTo>
                    <a:lnTo>
                      <a:pt x="9" y="6"/>
                    </a:lnTo>
                    <a:lnTo>
                      <a:pt x="11" y="7"/>
                    </a:lnTo>
                    <a:lnTo>
                      <a:pt x="13" y="8"/>
                    </a:lnTo>
                    <a:lnTo>
                      <a:pt x="13" y="11"/>
                    </a:lnTo>
                    <a:lnTo>
                      <a:pt x="15" y="15"/>
                    </a:lnTo>
                    <a:lnTo>
                      <a:pt x="17" y="33"/>
                    </a:lnTo>
                    <a:lnTo>
                      <a:pt x="17" y="51"/>
                    </a:lnTo>
                    <a:lnTo>
                      <a:pt x="17" y="69"/>
                    </a:lnTo>
                    <a:lnTo>
                      <a:pt x="17" y="87"/>
                    </a:lnTo>
                    <a:lnTo>
                      <a:pt x="15" y="87"/>
                    </a:lnTo>
                    <a:lnTo>
                      <a:pt x="13" y="87"/>
                    </a:lnTo>
                    <a:lnTo>
                      <a:pt x="13" y="123"/>
                    </a:lnTo>
                    <a:lnTo>
                      <a:pt x="15" y="161"/>
                    </a:lnTo>
                    <a:lnTo>
                      <a:pt x="15" y="198"/>
                    </a:lnTo>
                    <a:lnTo>
                      <a:pt x="15" y="226"/>
                    </a:lnTo>
                    <a:lnTo>
                      <a:pt x="17" y="225"/>
                    </a:lnTo>
                    <a:lnTo>
                      <a:pt x="19" y="223"/>
                    </a:lnTo>
                    <a:lnTo>
                      <a:pt x="21" y="223"/>
                    </a:lnTo>
                    <a:lnTo>
                      <a:pt x="19" y="187"/>
                    </a:lnTo>
                    <a:lnTo>
                      <a:pt x="19" y="143"/>
                    </a:lnTo>
                    <a:lnTo>
                      <a:pt x="19" y="105"/>
                    </a:lnTo>
                    <a:lnTo>
                      <a:pt x="21" y="88"/>
                    </a:lnTo>
                    <a:lnTo>
                      <a:pt x="23" y="68"/>
                    </a:lnTo>
                    <a:lnTo>
                      <a:pt x="23" y="45"/>
                    </a:lnTo>
                    <a:lnTo>
                      <a:pt x="23" y="23"/>
                    </a:lnTo>
                    <a:lnTo>
                      <a:pt x="25" y="3"/>
                    </a:lnTo>
                    <a:lnTo>
                      <a:pt x="32" y="1"/>
                    </a:lnTo>
                    <a:lnTo>
                      <a:pt x="36" y="1"/>
                    </a:lnTo>
                    <a:lnTo>
                      <a:pt x="40" y="1"/>
                    </a:lnTo>
                    <a:lnTo>
                      <a:pt x="48" y="4"/>
                    </a:lnTo>
                    <a:lnTo>
                      <a:pt x="48" y="41"/>
                    </a:lnTo>
                    <a:lnTo>
                      <a:pt x="48" y="81"/>
                    </a:lnTo>
                    <a:lnTo>
                      <a:pt x="46" y="134"/>
                    </a:lnTo>
                    <a:lnTo>
                      <a:pt x="46" y="209"/>
                    </a:lnTo>
                    <a:lnTo>
                      <a:pt x="46" y="215"/>
                    </a:lnTo>
                    <a:lnTo>
                      <a:pt x="46" y="220"/>
                    </a:lnTo>
                    <a:lnTo>
                      <a:pt x="46" y="226"/>
                    </a:lnTo>
                    <a:lnTo>
                      <a:pt x="46" y="232"/>
                    </a:lnTo>
                    <a:lnTo>
                      <a:pt x="48" y="232"/>
                    </a:lnTo>
                    <a:lnTo>
                      <a:pt x="50" y="232"/>
                    </a:lnTo>
                    <a:lnTo>
                      <a:pt x="50" y="182"/>
                    </a:lnTo>
                    <a:lnTo>
                      <a:pt x="50" y="116"/>
                    </a:lnTo>
                    <a:lnTo>
                      <a:pt x="52" y="51"/>
                    </a:lnTo>
                    <a:lnTo>
                      <a:pt x="54" y="4"/>
                    </a:lnTo>
                    <a:lnTo>
                      <a:pt x="61" y="6"/>
                    </a:lnTo>
                    <a:lnTo>
                      <a:pt x="65" y="6"/>
                    </a:lnTo>
                    <a:lnTo>
                      <a:pt x="69" y="6"/>
                    </a:lnTo>
                    <a:lnTo>
                      <a:pt x="73" y="7"/>
                    </a:lnTo>
                    <a:lnTo>
                      <a:pt x="73" y="36"/>
                    </a:lnTo>
                    <a:lnTo>
                      <a:pt x="73" y="63"/>
                    </a:lnTo>
                    <a:lnTo>
                      <a:pt x="73" y="92"/>
                    </a:lnTo>
                    <a:lnTo>
                      <a:pt x="73" y="121"/>
                    </a:lnTo>
                    <a:lnTo>
                      <a:pt x="75" y="121"/>
                    </a:lnTo>
                    <a:lnTo>
                      <a:pt x="77" y="121"/>
                    </a:lnTo>
                    <a:lnTo>
                      <a:pt x="79" y="91"/>
                    </a:lnTo>
                    <a:lnTo>
                      <a:pt x="79" y="62"/>
                    </a:lnTo>
                    <a:lnTo>
                      <a:pt x="81" y="32"/>
                    </a:lnTo>
                    <a:lnTo>
                      <a:pt x="83" y="3"/>
                    </a:lnTo>
                    <a:lnTo>
                      <a:pt x="88" y="3"/>
                    </a:lnTo>
                    <a:lnTo>
                      <a:pt x="90" y="3"/>
                    </a:lnTo>
                    <a:lnTo>
                      <a:pt x="94" y="4"/>
                    </a:lnTo>
                    <a:lnTo>
                      <a:pt x="98" y="4"/>
                    </a:lnTo>
                    <a:lnTo>
                      <a:pt x="100" y="8"/>
                    </a:lnTo>
                    <a:lnTo>
                      <a:pt x="100" y="22"/>
                    </a:lnTo>
                    <a:lnTo>
                      <a:pt x="100" y="55"/>
                    </a:lnTo>
                    <a:lnTo>
                      <a:pt x="98" y="119"/>
                    </a:lnTo>
                    <a:lnTo>
                      <a:pt x="100" y="119"/>
                    </a:lnTo>
                    <a:lnTo>
                      <a:pt x="102" y="119"/>
                    </a:lnTo>
                    <a:lnTo>
                      <a:pt x="104" y="90"/>
                    </a:lnTo>
                    <a:lnTo>
                      <a:pt x="104" y="59"/>
                    </a:lnTo>
                    <a:lnTo>
                      <a:pt x="106" y="30"/>
                    </a:lnTo>
                    <a:lnTo>
                      <a:pt x="108" y="0"/>
                    </a:lnTo>
                    <a:lnTo>
                      <a:pt x="110" y="1"/>
                    </a:lnTo>
                    <a:lnTo>
                      <a:pt x="113" y="3"/>
                    </a:lnTo>
                    <a:lnTo>
                      <a:pt x="115" y="4"/>
                    </a:lnTo>
                    <a:lnTo>
                      <a:pt x="117" y="4"/>
                    </a:lnTo>
                    <a:lnTo>
                      <a:pt x="117" y="26"/>
                    </a:lnTo>
                    <a:lnTo>
                      <a:pt x="117" y="50"/>
                    </a:lnTo>
                    <a:lnTo>
                      <a:pt x="117" y="72"/>
                    </a:lnTo>
                    <a:lnTo>
                      <a:pt x="117" y="95"/>
                    </a:lnTo>
                    <a:lnTo>
                      <a:pt x="119" y="94"/>
                    </a:lnTo>
                    <a:lnTo>
                      <a:pt x="121" y="92"/>
                    </a:lnTo>
                    <a:lnTo>
                      <a:pt x="123" y="91"/>
                    </a:lnTo>
                    <a:lnTo>
                      <a:pt x="123" y="72"/>
                    </a:lnTo>
                    <a:lnTo>
                      <a:pt x="125" y="51"/>
                    </a:lnTo>
                    <a:lnTo>
                      <a:pt x="125" y="30"/>
                    </a:lnTo>
                    <a:lnTo>
                      <a:pt x="125" y="8"/>
                    </a:lnTo>
                    <a:lnTo>
                      <a:pt x="127" y="8"/>
                    </a:lnTo>
                    <a:lnTo>
                      <a:pt x="129" y="10"/>
                    </a:lnTo>
                    <a:lnTo>
                      <a:pt x="131" y="11"/>
                    </a:lnTo>
                    <a:lnTo>
                      <a:pt x="133" y="11"/>
                    </a:lnTo>
                    <a:lnTo>
                      <a:pt x="135" y="22"/>
                    </a:lnTo>
                    <a:lnTo>
                      <a:pt x="135" y="32"/>
                    </a:lnTo>
                    <a:lnTo>
                      <a:pt x="135" y="43"/>
                    </a:lnTo>
                    <a:lnTo>
                      <a:pt x="135" y="5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6" name="Freeform 579"/>
              <p:cNvSpPr>
                <a:spLocks/>
              </p:cNvSpPr>
              <p:nvPr/>
            </p:nvSpPr>
            <p:spPr bwMode="auto">
              <a:xfrm>
                <a:off x="676" y="1151"/>
                <a:ext cx="4" cy="21"/>
              </a:xfrm>
              <a:custGeom>
                <a:avLst/>
                <a:gdLst>
                  <a:gd name="T0" fmla="*/ 4 w 4"/>
                  <a:gd name="T1" fmla="*/ 20 h 21"/>
                  <a:gd name="T2" fmla="*/ 0 w 4"/>
                  <a:gd name="T3" fmla="*/ 21 h 21"/>
                  <a:gd name="T4" fmla="*/ 0 w 4"/>
                  <a:gd name="T5" fmla="*/ 15 h 21"/>
                  <a:gd name="T6" fmla="*/ 0 w 4"/>
                  <a:gd name="T7" fmla="*/ 10 h 21"/>
                  <a:gd name="T8" fmla="*/ 0 w 4"/>
                  <a:gd name="T9" fmla="*/ 4 h 21"/>
                  <a:gd name="T10" fmla="*/ 0 w 4"/>
                  <a:gd name="T11" fmla="*/ 0 h 21"/>
                  <a:gd name="T12" fmla="*/ 4 w 4"/>
                  <a:gd name="T13" fmla="*/ 0 h 21"/>
                  <a:gd name="T14" fmla="*/ 4 w 4"/>
                  <a:gd name="T15" fmla="*/ 4 h 21"/>
                  <a:gd name="T16" fmla="*/ 4 w 4"/>
                  <a:gd name="T17" fmla="*/ 10 h 21"/>
                  <a:gd name="T18" fmla="*/ 4 w 4"/>
                  <a:gd name="T19" fmla="*/ 14 h 21"/>
                  <a:gd name="T20" fmla="*/ 4 w 4"/>
                  <a:gd name="T21" fmla="*/ 2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1"/>
                  <a:gd name="T35" fmla="*/ 4 w 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1">
                    <a:moveTo>
                      <a:pt x="4" y="20"/>
                    </a:moveTo>
                    <a:lnTo>
                      <a:pt x="0" y="21"/>
                    </a:lnTo>
                    <a:lnTo>
                      <a:pt x="0" y="15"/>
                    </a:lnTo>
                    <a:lnTo>
                      <a:pt x="0" y="10"/>
                    </a:lnTo>
                    <a:lnTo>
                      <a:pt x="0" y="4"/>
                    </a:lnTo>
                    <a:lnTo>
                      <a:pt x="0" y="0"/>
                    </a:lnTo>
                    <a:lnTo>
                      <a:pt x="4" y="0"/>
                    </a:lnTo>
                    <a:lnTo>
                      <a:pt x="4" y="4"/>
                    </a:lnTo>
                    <a:lnTo>
                      <a:pt x="4" y="10"/>
                    </a:lnTo>
                    <a:lnTo>
                      <a:pt x="4" y="14"/>
                    </a:lnTo>
                    <a:lnTo>
                      <a:pt x="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7" name="Freeform 580"/>
              <p:cNvSpPr>
                <a:spLocks/>
              </p:cNvSpPr>
              <p:nvPr/>
            </p:nvSpPr>
            <p:spPr bwMode="auto">
              <a:xfrm>
                <a:off x="674" y="1226"/>
                <a:ext cx="6" cy="67"/>
              </a:xfrm>
              <a:custGeom>
                <a:avLst/>
                <a:gdLst>
                  <a:gd name="T0" fmla="*/ 6 w 6"/>
                  <a:gd name="T1" fmla="*/ 67 h 67"/>
                  <a:gd name="T2" fmla="*/ 4 w 6"/>
                  <a:gd name="T3" fmla="*/ 67 h 67"/>
                  <a:gd name="T4" fmla="*/ 2 w 6"/>
                  <a:gd name="T5" fmla="*/ 67 h 67"/>
                  <a:gd name="T6" fmla="*/ 2 w 6"/>
                  <a:gd name="T7" fmla="*/ 67 h 67"/>
                  <a:gd name="T8" fmla="*/ 0 w 6"/>
                  <a:gd name="T9" fmla="*/ 67 h 67"/>
                  <a:gd name="T10" fmla="*/ 0 w 6"/>
                  <a:gd name="T11" fmla="*/ 49 h 67"/>
                  <a:gd name="T12" fmla="*/ 0 w 6"/>
                  <a:gd name="T13" fmla="*/ 33 h 67"/>
                  <a:gd name="T14" fmla="*/ 0 w 6"/>
                  <a:gd name="T15" fmla="*/ 16 h 67"/>
                  <a:gd name="T16" fmla="*/ 0 w 6"/>
                  <a:gd name="T17" fmla="*/ 0 h 67"/>
                  <a:gd name="T18" fmla="*/ 0 w 6"/>
                  <a:gd name="T19" fmla="*/ 0 h 67"/>
                  <a:gd name="T20" fmla="*/ 2 w 6"/>
                  <a:gd name="T21" fmla="*/ 0 h 67"/>
                  <a:gd name="T22" fmla="*/ 4 w 6"/>
                  <a:gd name="T23" fmla="*/ 0 h 67"/>
                  <a:gd name="T24" fmla="*/ 6 w 6"/>
                  <a:gd name="T25" fmla="*/ 0 h 67"/>
                  <a:gd name="T26" fmla="*/ 6 w 6"/>
                  <a:gd name="T27" fmla="*/ 16 h 67"/>
                  <a:gd name="T28" fmla="*/ 6 w 6"/>
                  <a:gd name="T29" fmla="*/ 33 h 67"/>
                  <a:gd name="T30" fmla="*/ 6 w 6"/>
                  <a:gd name="T31" fmla="*/ 49 h 67"/>
                  <a:gd name="T32" fmla="*/ 6 w 6"/>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67"/>
                  <a:gd name="T53" fmla="*/ 6 w 6"/>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67">
                    <a:moveTo>
                      <a:pt x="6" y="67"/>
                    </a:moveTo>
                    <a:lnTo>
                      <a:pt x="4" y="67"/>
                    </a:lnTo>
                    <a:lnTo>
                      <a:pt x="2" y="67"/>
                    </a:lnTo>
                    <a:lnTo>
                      <a:pt x="0" y="67"/>
                    </a:lnTo>
                    <a:lnTo>
                      <a:pt x="0" y="49"/>
                    </a:lnTo>
                    <a:lnTo>
                      <a:pt x="0" y="33"/>
                    </a:lnTo>
                    <a:lnTo>
                      <a:pt x="0" y="16"/>
                    </a:lnTo>
                    <a:lnTo>
                      <a:pt x="0" y="0"/>
                    </a:lnTo>
                    <a:lnTo>
                      <a:pt x="2" y="0"/>
                    </a:lnTo>
                    <a:lnTo>
                      <a:pt x="4" y="0"/>
                    </a:lnTo>
                    <a:lnTo>
                      <a:pt x="6" y="0"/>
                    </a:lnTo>
                    <a:lnTo>
                      <a:pt x="6" y="16"/>
                    </a:lnTo>
                    <a:lnTo>
                      <a:pt x="6" y="33"/>
                    </a:lnTo>
                    <a:lnTo>
                      <a:pt x="6" y="49"/>
                    </a:lnTo>
                    <a:lnTo>
                      <a:pt x="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8" name="Freeform 581"/>
              <p:cNvSpPr>
                <a:spLocks/>
              </p:cNvSpPr>
              <p:nvPr/>
            </p:nvSpPr>
            <p:spPr bwMode="auto">
              <a:xfrm>
                <a:off x="674" y="1179"/>
                <a:ext cx="6" cy="15"/>
              </a:xfrm>
              <a:custGeom>
                <a:avLst/>
                <a:gdLst>
                  <a:gd name="T0" fmla="*/ 6 w 6"/>
                  <a:gd name="T1" fmla="*/ 15 h 15"/>
                  <a:gd name="T2" fmla="*/ 4 w 6"/>
                  <a:gd name="T3" fmla="*/ 15 h 15"/>
                  <a:gd name="T4" fmla="*/ 2 w 6"/>
                  <a:gd name="T5" fmla="*/ 15 h 15"/>
                  <a:gd name="T6" fmla="*/ 0 w 6"/>
                  <a:gd name="T7" fmla="*/ 15 h 15"/>
                  <a:gd name="T8" fmla="*/ 0 w 6"/>
                  <a:gd name="T9" fmla="*/ 15 h 15"/>
                  <a:gd name="T10" fmla="*/ 0 w 6"/>
                  <a:gd name="T11" fmla="*/ 11 h 15"/>
                  <a:gd name="T12" fmla="*/ 0 w 6"/>
                  <a:gd name="T13" fmla="*/ 7 h 15"/>
                  <a:gd name="T14" fmla="*/ 0 w 6"/>
                  <a:gd name="T15" fmla="*/ 4 h 15"/>
                  <a:gd name="T16" fmla="*/ 0 w 6"/>
                  <a:gd name="T17" fmla="*/ 0 h 15"/>
                  <a:gd name="T18" fmla="*/ 0 w 6"/>
                  <a:gd name="T19" fmla="*/ 0 h 15"/>
                  <a:gd name="T20" fmla="*/ 2 w 6"/>
                  <a:gd name="T21" fmla="*/ 0 h 15"/>
                  <a:gd name="T22" fmla="*/ 4 w 6"/>
                  <a:gd name="T23" fmla="*/ 0 h 15"/>
                  <a:gd name="T24" fmla="*/ 6 w 6"/>
                  <a:gd name="T25" fmla="*/ 0 h 15"/>
                  <a:gd name="T26" fmla="*/ 6 w 6"/>
                  <a:gd name="T27" fmla="*/ 4 h 15"/>
                  <a:gd name="T28" fmla="*/ 6 w 6"/>
                  <a:gd name="T29" fmla="*/ 7 h 15"/>
                  <a:gd name="T30" fmla="*/ 6 w 6"/>
                  <a:gd name="T31" fmla="*/ 11 h 15"/>
                  <a:gd name="T32" fmla="*/ 6 w 6"/>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5"/>
                  <a:gd name="T53" fmla="*/ 6 w 6"/>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5">
                    <a:moveTo>
                      <a:pt x="6" y="15"/>
                    </a:moveTo>
                    <a:lnTo>
                      <a:pt x="4" y="15"/>
                    </a:lnTo>
                    <a:lnTo>
                      <a:pt x="2" y="15"/>
                    </a:lnTo>
                    <a:lnTo>
                      <a:pt x="0" y="15"/>
                    </a:lnTo>
                    <a:lnTo>
                      <a:pt x="0" y="11"/>
                    </a:lnTo>
                    <a:lnTo>
                      <a:pt x="0" y="7"/>
                    </a:lnTo>
                    <a:lnTo>
                      <a:pt x="0" y="4"/>
                    </a:lnTo>
                    <a:lnTo>
                      <a:pt x="0" y="0"/>
                    </a:lnTo>
                    <a:lnTo>
                      <a:pt x="2" y="0"/>
                    </a:lnTo>
                    <a:lnTo>
                      <a:pt x="4" y="0"/>
                    </a:lnTo>
                    <a:lnTo>
                      <a:pt x="6" y="0"/>
                    </a:lnTo>
                    <a:lnTo>
                      <a:pt x="6" y="4"/>
                    </a:lnTo>
                    <a:lnTo>
                      <a:pt x="6" y="7"/>
                    </a:lnTo>
                    <a:lnTo>
                      <a:pt x="6" y="11"/>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69" name="Freeform 582"/>
              <p:cNvSpPr>
                <a:spLocks/>
              </p:cNvSpPr>
              <p:nvPr/>
            </p:nvSpPr>
            <p:spPr bwMode="auto">
              <a:xfrm>
                <a:off x="657" y="1165"/>
                <a:ext cx="6" cy="37"/>
              </a:xfrm>
              <a:custGeom>
                <a:avLst/>
                <a:gdLst>
                  <a:gd name="T0" fmla="*/ 6 w 6"/>
                  <a:gd name="T1" fmla="*/ 22 h 37"/>
                  <a:gd name="T2" fmla="*/ 6 w 6"/>
                  <a:gd name="T3" fmla="*/ 26 h 37"/>
                  <a:gd name="T4" fmla="*/ 6 w 6"/>
                  <a:gd name="T5" fmla="*/ 29 h 37"/>
                  <a:gd name="T6" fmla="*/ 4 w 6"/>
                  <a:gd name="T7" fmla="*/ 33 h 37"/>
                  <a:gd name="T8" fmla="*/ 4 w 6"/>
                  <a:gd name="T9" fmla="*/ 37 h 37"/>
                  <a:gd name="T10" fmla="*/ 2 w 6"/>
                  <a:gd name="T11" fmla="*/ 37 h 37"/>
                  <a:gd name="T12" fmla="*/ 2 w 6"/>
                  <a:gd name="T13" fmla="*/ 37 h 37"/>
                  <a:gd name="T14" fmla="*/ 2 w 6"/>
                  <a:gd name="T15" fmla="*/ 37 h 37"/>
                  <a:gd name="T16" fmla="*/ 0 w 6"/>
                  <a:gd name="T17" fmla="*/ 37 h 37"/>
                  <a:gd name="T18" fmla="*/ 0 w 6"/>
                  <a:gd name="T19" fmla="*/ 28 h 37"/>
                  <a:gd name="T20" fmla="*/ 0 w 6"/>
                  <a:gd name="T21" fmla="*/ 19 h 37"/>
                  <a:gd name="T22" fmla="*/ 0 w 6"/>
                  <a:gd name="T23" fmla="*/ 10 h 37"/>
                  <a:gd name="T24" fmla="*/ 0 w 6"/>
                  <a:gd name="T25" fmla="*/ 0 h 37"/>
                  <a:gd name="T26" fmla="*/ 2 w 6"/>
                  <a:gd name="T27" fmla="*/ 0 h 37"/>
                  <a:gd name="T28" fmla="*/ 2 w 6"/>
                  <a:gd name="T29" fmla="*/ 0 h 37"/>
                  <a:gd name="T30" fmla="*/ 2 w 6"/>
                  <a:gd name="T31" fmla="*/ 0 h 37"/>
                  <a:gd name="T32" fmla="*/ 4 w 6"/>
                  <a:gd name="T33" fmla="*/ 0 h 37"/>
                  <a:gd name="T34" fmla="*/ 6 w 6"/>
                  <a:gd name="T35" fmla="*/ 7 h 37"/>
                  <a:gd name="T36" fmla="*/ 6 w 6"/>
                  <a:gd name="T37" fmla="*/ 12 h 37"/>
                  <a:gd name="T38" fmla="*/ 6 w 6"/>
                  <a:gd name="T39" fmla="*/ 17 h 37"/>
                  <a:gd name="T40" fmla="*/ 6 w 6"/>
                  <a:gd name="T41" fmla="*/ 22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7"/>
                  <a:gd name="T65" fmla="*/ 6 w 6"/>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7">
                    <a:moveTo>
                      <a:pt x="6" y="22"/>
                    </a:moveTo>
                    <a:lnTo>
                      <a:pt x="6" y="26"/>
                    </a:lnTo>
                    <a:lnTo>
                      <a:pt x="6" y="29"/>
                    </a:lnTo>
                    <a:lnTo>
                      <a:pt x="4" y="33"/>
                    </a:lnTo>
                    <a:lnTo>
                      <a:pt x="4" y="37"/>
                    </a:lnTo>
                    <a:lnTo>
                      <a:pt x="2" y="37"/>
                    </a:lnTo>
                    <a:lnTo>
                      <a:pt x="0" y="37"/>
                    </a:lnTo>
                    <a:lnTo>
                      <a:pt x="0" y="28"/>
                    </a:lnTo>
                    <a:lnTo>
                      <a:pt x="0" y="19"/>
                    </a:lnTo>
                    <a:lnTo>
                      <a:pt x="0" y="10"/>
                    </a:lnTo>
                    <a:lnTo>
                      <a:pt x="0" y="0"/>
                    </a:lnTo>
                    <a:lnTo>
                      <a:pt x="2" y="0"/>
                    </a:lnTo>
                    <a:lnTo>
                      <a:pt x="4" y="0"/>
                    </a:lnTo>
                    <a:lnTo>
                      <a:pt x="6" y="7"/>
                    </a:lnTo>
                    <a:lnTo>
                      <a:pt x="6" y="12"/>
                    </a:lnTo>
                    <a:lnTo>
                      <a:pt x="6" y="17"/>
                    </a:lnTo>
                    <a:lnTo>
                      <a:pt x="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0" name="Freeform 583"/>
              <p:cNvSpPr>
                <a:spLocks/>
              </p:cNvSpPr>
              <p:nvPr/>
            </p:nvSpPr>
            <p:spPr bwMode="auto">
              <a:xfrm>
                <a:off x="630" y="1169"/>
                <a:ext cx="6" cy="120"/>
              </a:xfrm>
              <a:custGeom>
                <a:avLst/>
                <a:gdLst>
                  <a:gd name="T0" fmla="*/ 6 w 6"/>
                  <a:gd name="T1" fmla="*/ 46 h 120"/>
                  <a:gd name="T2" fmla="*/ 4 w 6"/>
                  <a:gd name="T3" fmla="*/ 77 h 120"/>
                  <a:gd name="T4" fmla="*/ 4 w 6"/>
                  <a:gd name="T5" fmla="*/ 95 h 120"/>
                  <a:gd name="T6" fmla="*/ 4 w 6"/>
                  <a:gd name="T7" fmla="*/ 108 h 120"/>
                  <a:gd name="T8" fmla="*/ 6 w 6"/>
                  <a:gd name="T9" fmla="*/ 120 h 120"/>
                  <a:gd name="T10" fmla="*/ 4 w 6"/>
                  <a:gd name="T11" fmla="*/ 120 h 120"/>
                  <a:gd name="T12" fmla="*/ 4 w 6"/>
                  <a:gd name="T13" fmla="*/ 120 h 120"/>
                  <a:gd name="T14" fmla="*/ 2 w 6"/>
                  <a:gd name="T15" fmla="*/ 120 h 120"/>
                  <a:gd name="T16" fmla="*/ 2 w 6"/>
                  <a:gd name="T17" fmla="*/ 120 h 120"/>
                  <a:gd name="T18" fmla="*/ 2 w 6"/>
                  <a:gd name="T19" fmla="*/ 91 h 120"/>
                  <a:gd name="T20" fmla="*/ 2 w 6"/>
                  <a:gd name="T21" fmla="*/ 61 h 120"/>
                  <a:gd name="T22" fmla="*/ 0 w 6"/>
                  <a:gd name="T23" fmla="*/ 30 h 120"/>
                  <a:gd name="T24" fmla="*/ 0 w 6"/>
                  <a:gd name="T25" fmla="*/ 0 h 120"/>
                  <a:gd name="T26" fmla="*/ 2 w 6"/>
                  <a:gd name="T27" fmla="*/ 0 h 120"/>
                  <a:gd name="T28" fmla="*/ 2 w 6"/>
                  <a:gd name="T29" fmla="*/ 0 h 120"/>
                  <a:gd name="T30" fmla="*/ 4 w 6"/>
                  <a:gd name="T31" fmla="*/ 0 h 120"/>
                  <a:gd name="T32" fmla="*/ 4 w 6"/>
                  <a:gd name="T33" fmla="*/ 0 h 120"/>
                  <a:gd name="T34" fmla="*/ 6 w 6"/>
                  <a:gd name="T35" fmla="*/ 11 h 120"/>
                  <a:gd name="T36" fmla="*/ 6 w 6"/>
                  <a:gd name="T37" fmla="*/ 22 h 120"/>
                  <a:gd name="T38" fmla="*/ 6 w 6"/>
                  <a:gd name="T39" fmla="*/ 33 h 120"/>
                  <a:gd name="T40" fmla="*/ 6 w 6"/>
                  <a:gd name="T41" fmla="*/ 46 h 1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120"/>
                  <a:gd name="T65" fmla="*/ 6 w 6"/>
                  <a:gd name="T66" fmla="*/ 120 h 1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120">
                    <a:moveTo>
                      <a:pt x="6" y="46"/>
                    </a:moveTo>
                    <a:lnTo>
                      <a:pt x="4" y="77"/>
                    </a:lnTo>
                    <a:lnTo>
                      <a:pt x="4" y="95"/>
                    </a:lnTo>
                    <a:lnTo>
                      <a:pt x="4" y="108"/>
                    </a:lnTo>
                    <a:lnTo>
                      <a:pt x="6" y="120"/>
                    </a:lnTo>
                    <a:lnTo>
                      <a:pt x="4" y="120"/>
                    </a:lnTo>
                    <a:lnTo>
                      <a:pt x="2" y="120"/>
                    </a:lnTo>
                    <a:lnTo>
                      <a:pt x="2" y="91"/>
                    </a:lnTo>
                    <a:lnTo>
                      <a:pt x="2" y="61"/>
                    </a:lnTo>
                    <a:lnTo>
                      <a:pt x="0" y="30"/>
                    </a:lnTo>
                    <a:lnTo>
                      <a:pt x="0" y="0"/>
                    </a:lnTo>
                    <a:lnTo>
                      <a:pt x="2" y="0"/>
                    </a:lnTo>
                    <a:lnTo>
                      <a:pt x="4" y="0"/>
                    </a:lnTo>
                    <a:lnTo>
                      <a:pt x="6" y="11"/>
                    </a:lnTo>
                    <a:lnTo>
                      <a:pt x="6" y="22"/>
                    </a:lnTo>
                    <a:lnTo>
                      <a:pt x="6" y="33"/>
                    </a:lnTo>
                    <a:lnTo>
                      <a:pt x="6"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1" name="Freeform 584"/>
              <p:cNvSpPr>
                <a:spLocks/>
              </p:cNvSpPr>
              <p:nvPr/>
            </p:nvSpPr>
            <p:spPr bwMode="auto">
              <a:xfrm>
                <a:off x="530" y="1044"/>
                <a:ext cx="29" cy="267"/>
              </a:xfrm>
              <a:custGeom>
                <a:avLst/>
                <a:gdLst>
                  <a:gd name="T0" fmla="*/ 29 w 29"/>
                  <a:gd name="T1" fmla="*/ 9 h 267"/>
                  <a:gd name="T2" fmla="*/ 29 w 29"/>
                  <a:gd name="T3" fmla="*/ 74 h 267"/>
                  <a:gd name="T4" fmla="*/ 27 w 29"/>
                  <a:gd name="T5" fmla="*/ 138 h 267"/>
                  <a:gd name="T6" fmla="*/ 27 w 29"/>
                  <a:gd name="T7" fmla="*/ 202 h 267"/>
                  <a:gd name="T8" fmla="*/ 25 w 29"/>
                  <a:gd name="T9" fmla="*/ 267 h 267"/>
                  <a:gd name="T10" fmla="*/ 19 w 29"/>
                  <a:gd name="T11" fmla="*/ 267 h 267"/>
                  <a:gd name="T12" fmla="*/ 13 w 29"/>
                  <a:gd name="T13" fmla="*/ 267 h 267"/>
                  <a:gd name="T14" fmla="*/ 7 w 29"/>
                  <a:gd name="T15" fmla="*/ 267 h 267"/>
                  <a:gd name="T16" fmla="*/ 0 w 29"/>
                  <a:gd name="T17" fmla="*/ 267 h 267"/>
                  <a:gd name="T18" fmla="*/ 2 w 29"/>
                  <a:gd name="T19" fmla="*/ 129 h 267"/>
                  <a:gd name="T20" fmla="*/ 2 w 29"/>
                  <a:gd name="T21" fmla="*/ 56 h 267"/>
                  <a:gd name="T22" fmla="*/ 4 w 29"/>
                  <a:gd name="T23" fmla="*/ 20 h 267"/>
                  <a:gd name="T24" fmla="*/ 7 w 29"/>
                  <a:gd name="T25" fmla="*/ 0 h 267"/>
                  <a:gd name="T26" fmla="*/ 13 w 29"/>
                  <a:gd name="T27" fmla="*/ 0 h 267"/>
                  <a:gd name="T28" fmla="*/ 19 w 29"/>
                  <a:gd name="T29" fmla="*/ 0 h 267"/>
                  <a:gd name="T30" fmla="*/ 23 w 29"/>
                  <a:gd name="T31" fmla="*/ 0 h 267"/>
                  <a:gd name="T32" fmla="*/ 29 w 29"/>
                  <a:gd name="T33" fmla="*/ 1 h 267"/>
                  <a:gd name="T34" fmla="*/ 29 w 29"/>
                  <a:gd name="T35" fmla="*/ 3 h 267"/>
                  <a:gd name="T36" fmla="*/ 29 w 29"/>
                  <a:gd name="T37" fmla="*/ 5 h 267"/>
                  <a:gd name="T38" fmla="*/ 29 w 29"/>
                  <a:gd name="T39" fmla="*/ 7 h 267"/>
                  <a:gd name="T40" fmla="*/ 29 w 29"/>
                  <a:gd name="T41" fmla="*/ 9 h 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67"/>
                  <a:gd name="T65" fmla="*/ 29 w 29"/>
                  <a:gd name="T66" fmla="*/ 267 h 2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67">
                    <a:moveTo>
                      <a:pt x="29" y="9"/>
                    </a:moveTo>
                    <a:lnTo>
                      <a:pt x="29" y="74"/>
                    </a:lnTo>
                    <a:lnTo>
                      <a:pt x="27" y="138"/>
                    </a:lnTo>
                    <a:lnTo>
                      <a:pt x="27" y="202"/>
                    </a:lnTo>
                    <a:lnTo>
                      <a:pt x="25" y="267"/>
                    </a:lnTo>
                    <a:lnTo>
                      <a:pt x="19" y="267"/>
                    </a:lnTo>
                    <a:lnTo>
                      <a:pt x="13" y="267"/>
                    </a:lnTo>
                    <a:lnTo>
                      <a:pt x="7" y="267"/>
                    </a:lnTo>
                    <a:lnTo>
                      <a:pt x="0" y="267"/>
                    </a:lnTo>
                    <a:lnTo>
                      <a:pt x="2" y="129"/>
                    </a:lnTo>
                    <a:lnTo>
                      <a:pt x="2" y="56"/>
                    </a:lnTo>
                    <a:lnTo>
                      <a:pt x="4" y="20"/>
                    </a:lnTo>
                    <a:lnTo>
                      <a:pt x="7" y="0"/>
                    </a:lnTo>
                    <a:lnTo>
                      <a:pt x="13" y="0"/>
                    </a:lnTo>
                    <a:lnTo>
                      <a:pt x="19" y="0"/>
                    </a:lnTo>
                    <a:lnTo>
                      <a:pt x="23" y="0"/>
                    </a:lnTo>
                    <a:lnTo>
                      <a:pt x="29" y="1"/>
                    </a:lnTo>
                    <a:lnTo>
                      <a:pt x="29" y="3"/>
                    </a:lnTo>
                    <a:lnTo>
                      <a:pt x="29" y="5"/>
                    </a:lnTo>
                    <a:lnTo>
                      <a:pt x="29" y="7"/>
                    </a:lnTo>
                    <a:lnTo>
                      <a:pt x="29"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2" name="Freeform 585"/>
              <p:cNvSpPr>
                <a:spLocks/>
              </p:cNvSpPr>
              <p:nvPr/>
            </p:nvSpPr>
            <p:spPr bwMode="auto">
              <a:xfrm>
                <a:off x="507" y="1045"/>
                <a:ext cx="17" cy="265"/>
              </a:xfrm>
              <a:custGeom>
                <a:avLst/>
                <a:gdLst>
                  <a:gd name="T0" fmla="*/ 17 w 17"/>
                  <a:gd name="T1" fmla="*/ 75 h 265"/>
                  <a:gd name="T2" fmla="*/ 17 w 17"/>
                  <a:gd name="T3" fmla="*/ 121 h 265"/>
                  <a:gd name="T4" fmla="*/ 17 w 17"/>
                  <a:gd name="T5" fmla="*/ 168 h 265"/>
                  <a:gd name="T6" fmla="*/ 17 w 17"/>
                  <a:gd name="T7" fmla="*/ 216 h 265"/>
                  <a:gd name="T8" fmla="*/ 17 w 17"/>
                  <a:gd name="T9" fmla="*/ 265 h 265"/>
                  <a:gd name="T10" fmla="*/ 13 w 17"/>
                  <a:gd name="T11" fmla="*/ 265 h 265"/>
                  <a:gd name="T12" fmla="*/ 9 w 17"/>
                  <a:gd name="T13" fmla="*/ 265 h 265"/>
                  <a:gd name="T14" fmla="*/ 5 w 17"/>
                  <a:gd name="T15" fmla="*/ 265 h 265"/>
                  <a:gd name="T16" fmla="*/ 0 w 17"/>
                  <a:gd name="T17" fmla="*/ 265 h 265"/>
                  <a:gd name="T18" fmla="*/ 3 w 17"/>
                  <a:gd name="T19" fmla="*/ 201 h 265"/>
                  <a:gd name="T20" fmla="*/ 3 w 17"/>
                  <a:gd name="T21" fmla="*/ 138 h 265"/>
                  <a:gd name="T22" fmla="*/ 3 w 17"/>
                  <a:gd name="T23" fmla="*/ 75 h 265"/>
                  <a:gd name="T24" fmla="*/ 5 w 17"/>
                  <a:gd name="T25" fmla="*/ 11 h 265"/>
                  <a:gd name="T26" fmla="*/ 7 w 17"/>
                  <a:gd name="T27" fmla="*/ 8 h 265"/>
                  <a:gd name="T28" fmla="*/ 7 w 17"/>
                  <a:gd name="T29" fmla="*/ 6 h 265"/>
                  <a:gd name="T30" fmla="*/ 9 w 17"/>
                  <a:gd name="T31" fmla="*/ 3 h 265"/>
                  <a:gd name="T32" fmla="*/ 11 w 17"/>
                  <a:gd name="T33" fmla="*/ 0 h 265"/>
                  <a:gd name="T34" fmla="*/ 13 w 17"/>
                  <a:gd name="T35" fmla="*/ 0 h 265"/>
                  <a:gd name="T36" fmla="*/ 15 w 17"/>
                  <a:gd name="T37" fmla="*/ 0 h 265"/>
                  <a:gd name="T38" fmla="*/ 15 w 17"/>
                  <a:gd name="T39" fmla="*/ 2 h 265"/>
                  <a:gd name="T40" fmla="*/ 17 w 17"/>
                  <a:gd name="T41" fmla="*/ 2 h 265"/>
                  <a:gd name="T42" fmla="*/ 17 w 17"/>
                  <a:gd name="T43" fmla="*/ 19 h 265"/>
                  <a:gd name="T44" fmla="*/ 17 w 17"/>
                  <a:gd name="T45" fmla="*/ 37 h 265"/>
                  <a:gd name="T46" fmla="*/ 17 w 17"/>
                  <a:gd name="T47" fmla="*/ 57 h 265"/>
                  <a:gd name="T48" fmla="*/ 17 w 17"/>
                  <a:gd name="T49" fmla="*/ 75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65"/>
                  <a:gd name="T77" fmla="*/ 17 w 17"/>
                  <a:gd name="T78" fmla="*/ 265 h 2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65">
                    <a:moveTo>
                      <a:pt x="17" y="75"/>
                    </a:moveTo>
                    <a:lnTo>
                      <a:pt x="17" y="121"/>
                    </a:lnTo>
                    <a:lnTo>
                      <a:pt x="17" y="168"/>
                    </a:lnTo>
                    <a:lnTo>
                      <a:pt x="17" y="216"/>
                    </a:lnTo>
                    <a:lnTo>
                      <a:pt x="17" y="265"/>
                    </a:lnTo>
                    <a:lnTo>
                      <a:pt x="13" y="265"/>
                    </a:lnTo>
                    <a:lnTo>
                      <a:pt x="9" y="265"/>
                    </a:lnTo>
                    <a:lnTo>
                      <a:pt x="5" y="265"/>
                    </a:lnTo>
                    <a:lnTo>
                      <a:pt x="0" y="265"/>
                    </a:lnTo>
                    <a:lnTo>
                      <a:pt x="3" y="201"/>
                    </a:lnTo>
                    <a:lnTo>
                      <a:pt x="3" y="138"/>
                    </a:lnTo>
                    <a:lnTo>
                      <a:pt x="3" y="75"/>
                    </a:lnTo>
                    <a:lnTo>
                      <a:pt x="5" y="11"/>
                    </a:lnTo>
                    <a:lnTo>
                      <a:pt x="7" y="8"/>
                    </a:lnTo>
                    <a:lnTo>
                      <a:pt x="7" y="6"/>
                    </a:lnTo>
                    <a:lnTo>
                      <a:pt x="9" y="3"/>
                    </a:lnTo>
                    <a:lnTo>
                      <a:pt x="11" y="0"/>
                    </a:lnTo>
                    <a:lnTo>
                      <a:pt x="13" y="0"/>
                    </a:lnTo>
                    <a:lnTo>
                      <a:pt x="15" y="0"/>
                    </a:lnTo>
                    <a:lnTo>
                      <a:pt x="15" y="2"/>
                    </a:lnTo>
                    <a:lnTo>
                      <a:pt x="17" y="2"/>
                    </a:lnTo>
                    <a:lnTo>
                      <a:pt x="17" y="19"/>
                    </a:lnTo>
                    <a:lnTo>
                      <a:pt x="17" y="37"/>
                    </a:lnTo>
                    <a:lnTo>
                      <a:pt x="17" y="57"/>
                    </a:lnTo>
                    <a:lnTo>
                      <a:pt x="17" y="75"/>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3" name="Freeform 586"/>
              <p:cNvSpPr>
                <a:spLocks/>
              </p:cNvSpPr>
              <p:nvPr/>
            </p:nvSpPr>
            <p:spPr bwMode="auto">
              <a:xfrm>
                <a:off x="489" y="1044"/>
                <a:ext cx="18" cy="266"/>
              </a:xfrm>
              <a:custGeom>
                <a:avLst/>
                <a:gdLst>
                  <a:gd name="T0" fmla="*/ 18 w 18"/>
                  <a:gd name="T1" fmla="*/ 45 h 266"/>
                  <a:gd name="T2" fmla="*/ 16 w 18"/>
                  <a:gd name="T3" fmla="*/ 100 h 266"/>
                  <a:gd name="T4" fmla="*/ 16 w 18"/>
                  <a:gd name="T5" fmla="*/ 155 h 266"/>
                  <a:gd name="T6" fmla="*/ 14 w 18"/>
                  <a:gd name="T7" fmla="*/ 211 h 266"/>
                  <a:gd name="T8" fmla="*/ 12 w 18"/>
                  <a:gd name="T9" fmla="*/ 266 h 266"/>
                  <a:gd name="T10" fmla="*/ 10 w 18"/>
                  <a:gd name="T11" fmla="*/ 266 h 266"/>
                  <a:gd name="T12" fmla="*/ 6 w 18"/>
                  <a:gd name="T13" fmla="*/ 266 h 266"/>
                  <a:gd name="T14" fmla="*/ 4 w 18"/>
                  <a:gd name="T15" fmla="*/ 266 h 266"/>
                  <a:gd name="T16" fmla="*/ 0 w 18"/>
                  <a:gd name="T17" fmla="*/ 266 h 266"/>
                  <a:gd name="T18" fmla="*/ 0 w 18"/>
                  <a:gd name="T19" fmla="*/ 182 h 266"/>
                  <a:gd name="T20" fmla="*/ 0 w 18"/>
                  <a:gd name="T21" fmla="*/ 127 h 266"/>
                  <a:gd name="T22" fmla="*/ 2 w 18"/>
                  <a:gd name="T23" fmla="*/ 74 h 266"/>
                  <a:gd name="T24" fmla="*/ 6 w 18"/>
                  <a:gd name="T25" fmla="*/ 0 h 266"/>
                  <a:gd name="T26" fmla="*/ 10 w 18"/>
                  <a:gd name="T27" fmla="*/ 1 h 266"/>
                  <a:gd name="T28" fmla="*/ 12 w 18"/>
                  <a:gd name="T29" fmla="*/ 1 h 266"/>
                  <a:gd name="T30" fmla="*/ 14 w 18"/>
                  <a:gd name="T31" fmla="*/ 3 h 266"/>
                  <a:gd name="T32" fmla="*/ 16 w 18"/>
                  <a:gd name="T33" fmla="*/ 5 h 266"/>
                  <a:gd name="T34" fmla="*/ 18 w 18"/>
                  <a:gd name="T35" fmla="*/ 15 h 266"/>
                  <a:gd name="T36" fmla="*/ 18 w 18"/>
                  <a:gd name="T37" fmla="*/ 26 h 266"/>
                  <a:gd name="T38" fmla="*/ 18 w 18"/>
                  <a:gd name="T39" fmla="*/ 36 h 266"/>
                  <a:gd name="T40" fmla="*/ 18 w 18"/>
                  <a:gd name="T41" fmla="*/ 45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266"/>
                  <a:gd name="T65" fmla="*/ 18 w 18"/>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266">
                    <a:moveTo>
                      <a:pt x="18" y="45"/>
                    </a:moveTo>
                    <a:lnTo>
                      <a:pt x="16" y="100"/>
                    </a:lnTo>
                    <a:lnTo>
                      <a:pt x="16" y="155"/>
                    </a:lnTo>
                    <a:lnTo>
                      <a:pt x="14" y="211"/>
                    </a:lnTo>
                    <a:lnTo>
                      <a:pt x="12" y="266"/>
                    </a:lnTo>
                    <a:lnTo>
                      <a:pt x="10" y="266"/>
                    </a:lnTo>
                    <a:lnTo>
                      <a:pt x="6" y="266"/>
                    </a:lnTo>
                    <a:lnTo>
                      <a:pt x="4" y="266"/>
                    </a:lnTo>
                    <a:lnTo>
                      <a:pt x="0" y="266"/>
                    </a:lnTo>
                    <a:lnTo>
                      <a:pt x="0" y="182"/>
                    </a:lnTo>
                    <a:lnTo>
                      <a:pt x="0" y="127"/>
                    </a:lnTo>
                    <a:lnTo>
                      <a:pt x="2" y="74"/>
                    </a:lnTo>
                    <a:lnTo>
                      <a:pt x="6" y="0"/>
                    </a:lnTo>
                    <a:lnTo>
                      <a:pt x="10" y="1"/>
                    </a:lnTo>
                    <a:lnTo>
                      <a:pt x="12" y="1"/>
                    </a:lnTo>
                    <a:lnTo>
                      <a:pt x="14" y="3"/>
                    </a:lnTo>
                    <a:lnTo>
                      <a:pt x="16" y="5"/>
                    </a:lnTo>
                    <a:lnTo>
                      <a:pt x="18" y="15"/>
                    </a:lnTo>
                    <a:lnTo>
                      <a:pt x="18" y="26"/>
                    </a:lnTo>
                    <a:lnTo>
                      <a:pt x="18" y="36"/>
                    </a:lnTo>
                    <a:lnTo>
                      <a:pt x="18" y="45"/>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4" name="Freeform 587"/>
              <p:cNvSpPr>
                <a:spLocks/>
              </p:cNvSpPr>
              <p:nvPr/>
            </p:nvSpPr>
            <p:spPr bwMode="auto">
              <a:xfrm>
                <a:off x="466" y="1044"/>
                <a:ext cx="21" cy="268"/>
              </a:xfrm>
              <a:custGeom>
                <a:avLst/>
                <a:gdLst>
                  <a:gd name="T0" fmla="*/ 21 w 21"/>
                  <a:gd name="T1" fmla="*/ 63 h 268"/>
                  <a:gd name="T2" fmla="*/ 19 w 21"/>
                  <a:gd name="T3" fmla="*/ 113 h 268"/>
                  <a:gd name="T4" fmla="*/ 19 w 21"/>
                  <a:gd name="T5" fmla="*/ 164 h 268"/>
                  <a:gd name="T6" fmla="*/ 19 w 21"/>
                  <a:gd name="T7" fmla="*/ 215 h 268"/>
                  <a:gd name="T8" fmla="*/ 17 w 21"/>
                  <a:gd name="T9" fmla="*/ 266 h 268"/>
                  <a:gd name="T10" fmla="*/ 12 w 21"/>
                  <a:gd name="T11" fmla="*/ 267 h 268"/>
                  <a:gd name="T12" fmla="*/ 8 w 21"/>
                  <a:gd name="T13" fmla="*/ 267 h 268"/>
                  <a:gd name="T14" fmla="*/ 6 w 21"/>
                  <a:gd name="T15" fmla="*/ 267 h 268"/>
                  <a:gd name="T16" fmla="*/ 2 w 21"/>
                  <a:gd name="T17" fmla="*/ 268 h 268"/>
                  <a:gd name="T18" fmla="*/ 0 w 21"/>
                  <a:gd name="T19" fmla="*/ 245 h 268"/>
                  <a:gd name="T20" fmla="*/ 0 w 21"/>
                  <a:gd name="T21" fmla="*/ 211 h 268"/>
                  <a:gd name="T22" fmla="*/ 0 w 21"/>
                  <a:gd name="T23" fmla="*/ 136 h 268"/>
                  <a:gd name="T24" fmla="*/ 4 w 21"/>
                  <a:gd name="T25" fmla="*/ 0 h 268"/>
                  <a:gd name="T26" fmla="*/ 8 w 21"/>
                  <a:gd name="T27" fmla="*/ 0 h 268"/>
                  <a:gd name="T28" fmla="*/ 12 w 21"/>
                  <a:gd name="T29" fmla="*/ 0 h 268"/>
                  <a:gd name="T30" fmla="*/ 17 w 21"/>
                  <a:gd name="T31" fmla="*/ 0 h 268"/>
                  <a:gd name="T32" fmla="*/ 21 w 21"/>
                  <a:gd name="T33" fmla="*/ 1 h 268"/>
                  <a:gd name="T34" fmla="*/ 21 w 21"/>
                  <a:gd name="T35" fmla="*/ 16 h 268"/>
                  <a:gd name="T36" fmla="*/ 21 w 21"/>
                  <a:gd name="T37" fmla="*/ 31 h 268"/>
                  <a:gd name="T38" fmla="*/ 21 w 21"/>
                  <a:gd name="T39" fmla="*/ 48 h 268"/>
                  <a:gd name="T40" fmla="*/ 21 w 21"/>
                  <a:gd name="T41" fmla="*/ 63 h 2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268"/>
                  <a:gd name="T65" fmla="*/ 21 w 21"/>
                  <a:gd name="T66" fmla="*/ 268 h 2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268">
                    <a:moveTo>
                      <a:pt x="21" y="63"/>
                    </a:moveTo>
                    <a:lnTo>
                      <a:pt x="19" y="113"/>
                    </a:lnTo>
                    <a:lnTo>
                      <a:pt x="19" y="164"/>
                    </a:lnTo>
                    <a:lnTo>
                      <a:pt x="19" y="215"/>
                    </a:lnTo>
                    <a:lnTo>
                      <a:pt x="17" y="266"/>
                    </a:lnTo>
                    <a:lnTo>
                      <a:pt x="12" y="267"/>
                    </a:lnTo>
                    <a:lnTo>
                      <a:pt x="8" y="267"/>
                    </a:lnTo>
                    <a:lnTo>
                      <a:pt x="6" y="267"/>
                    </a:lnTo>
                    <a:lnTo>
                      <a:pt x="2" y="268"/>
                    </a:lnTo>
                    <a:lnTo>
                      <a:pt x="0" y="245"/>
                    </a:lnTo>
                    <a:lnTo>
                      <a:pt x="0" y="211"/>
                    </a:lnTo>
                    <a:lnTo>
                      <a:pt x="0" y="136"/>
                    </a:lnTo>
                    <a:lnTo>
                      <a:pt x="4" y="0"/>
                    </a:lnTo>
                    <a:lnTo>
                      <a:pt x="8" y="0"/>
                    </a:lnTo>
                    <a:lnTo>
                      <a:pt x="12" y="0"/>
                    </a:lnTo>
                    <a:lnTo>
                      <a:pt x="17" y="0"/>
                    </a:lnTo>
                    <a:lnTo>
                      <a:pt x="21" y="1"/>
                    </a:lnTo>
                    <a:lnTo>
                      <a:pt x="21" y="16"/>
                    </a:lnTo>
                    <a:lnTo>
                      <a:pt x="21" y="31"/>
                    </a:lnTo>
                    <a:lnTo>
                      <a:pt x="21" y="48"/>
                    </a:lnTo>
                    <a:lnTo>
                      <a:pt x="21" y="63"/>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5" name="Freeform 588"/>
              <p:cNvSpPr>
                <a:spLocks/>
              </p:cNvSpPr>
              <p:nvPr/>
            </p:nvSpPr>
            <p:spPr bwMode="auto">
              <a:xfrm>
                <a:off x="437" y="1044"/>
                <a:ext cx="25" cy="270"/>
              </a:xfrm>
              <a:custGeom>
                <a:avLst/>
                <a:gdLst>
                  <a:gd name="T0" fmla="*/ 25 w 25"/>
                  <a:gd name="T1" fmla="*/ 12 h 270"/>
                  <a:gd name="T2" fmla="*/ 23 w 25"/>
                  <a:gd name="T3" fmla="*/ 77 h 270"/>
                  <a:gd name="T4" fmla="*/ 23 w 25"/>
                  <a:gd name="T5" fmla="*/ 140 h 270"/>
                  <a:gd name="T6" fmla="*/ 23 w 25"/>
                  <a:gd name="T7" fmla="*/ 205 h 270"/>
                  <a:gd name="T8" fmla="*/ 21 w 25"/>
                  <a:gd name="T9" fmla="*/ 268 h 270"/>
                  <a:gd name="T10" fmla="*/ 14 w 25"/>
                  <a:gd name="T11" fmla="*/ 268 h 270"/>
                  <a:gd name="T12" fmla="*/ 10 w 25"/>
                  <a:gd name="T13" fmla="*/ 268 h 270"/>
                  <a:gd name="T14" fmla="*/ 6 w 25"/>
                  <a:gd name="T15" fmla="*/ 270 h 270"/>
                  <a:gd name="T16" fmla="*/ 0 w 25"/>
                  <a:gd name="T17" fmla="*/ 270 h 270"/>
                  <a:gd name="T18" fmla="*/ 2 w 25"/>
                  <a:gd name="T19" fmla="*/ 204 h 270"/>
                  <a:gd name="T20" fmla="*/ 4 w 25"/>
                  <a:gd name="T21" fmla="*/ 138 h 270"/>
                  <a:gd name="T22" fmla="*/ 6 w 25"/>
                  <a:gd name="T23" fmla="*/ 71 h 270"/>
                  <a:gd name="T24" fmla="*/ 8 w 25"/>
                  <a:gd name="T25" fmla="*/ 5 h 270"/>
                  <a:gd name="T26" fmla="*/ 10 w 25"/>
                  <a:gd name="T27" fmla="*/ 4 h 270"/>
                  <a:gd name="T28" fmla="*/ 10 w 25"/>
                  <a:gd name="T29" fmla="*/ 3 h 270"/>
                  <a:gd name="T30" fmla="*/ 10 w 25"/>
                  <a:gd name="T31" fmla="*/ 1 h 270"/>
                  <a:gd name="T32" fmla="*/ 12 w 25"/>
                  <a:gd name="T33" fmla="*/ 0 h 270"/>
                  <a:gd name="T34" fmla="*/ 14 w 25"/>
                  <a:gd name="T35" fmla="*/ 0 h 270"/>
                  <a:gd name="T36" fmla="*/ 19 w 25"/>
                  <a:gd name="T37" fmla="*/ 0 h 270"/>
                  <a:gd name="T38" fmla="*/ 21 w 25"/>
                  <a:gd name="T39" fmla="*/ 0 h 270"/>
                  <a:gd name="T40" fmla="*/ 23 w 25"/>
                  <a:gd name="T41" fmla="*/ 1 h 270"/>
                  <a:gd name="T42" fmla="*/ 23 w 25"/>
                  <a:gd name="T43" fmla="*/ 4 h 270"/>
                  <a:gd name="T44" fmla="*/ 25 w 25"/>
                  <a:gd name="T45" fmla="*/ 7 h 270"/>
                  <a:gd name="T46" fmla="*/ 25 w 25"/>
                  <a:gd name="T47" fmla="*/ 9 h 270"/>
                  <a:gd name="T48" fmla="*/ 25 w 25"/>
                  <a:gd name="T49" fmla="*/ 12 h 2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0"/>
                  <a:gd name="T77" fmla="*/ 25 w 25"/>
                  <a:gd name="T78" fmla="*/ 270 h 2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0">
                    <a:moveTo>
                      <a:pt x="25" y="12"/>
                    </a:moveTo>
                    <a:lnTo>
                      <a:pt x="23" y="77"/>
                    </a:lnTo>
                    <a:lnTo>
                      <a:pt x="23" y="140"/>
                    </a:lnTo>
                    <a:lnTo>
                      <a:pt x="23" y="205"/>
                    </a:lnTo>
                    <a:lnTo>
                      <a:pt x="21" y="268"/>
                    </a:lnTo>
                    <a:lnTo>
                      <a:pt x="14" y="268"/>
                    </a:lnTo>
                    <a:lnTo>
                      <a:pt x="10" y="268"/>
                    </a:lnTo>
                    <a:lnTo>
                      <a:pt x="6" y="270"/>
                    </a:lnTo>
                    <a:lnTo>
                      <a:pt x="0" y="270"/>
                    </a:lnTo>
                    <a:lnTo>
                      <a:pt x="2" y="204"/>
                    </a:lnTo>
                    <a:lnTo>
                      <a:pt x="4" y="138"/>
                    </a:lnTo>
                    <a:lnTo>
                      <a:pt x="6" y="71"/>
                    </a:lnTo>
                    <a:lnTo>
                      <a:pt x="8" y="5"/>
                    </a:lnTo>
                    <a:lnTo>
                      <a:pt x="10" y="4"/>
                    </a:lnTo>
                    <a:lnTo>
                      <a:pt x="10" y="3"/>
                    </a:lnTo>
                    <a:lnTo>
                      <a:pt x="10" y="1"/>
                    </a:lnTo>
                    <a:lnTo>
                      <a:pt x="12" y="0"/>
                    </a:lnTo>
                    <a:lnTo>
                      <a:pt x="14" y="0"/>
                    </a:lnTo>
                    <a:lnTo>
                      <a:pt x="19" y="0"/>
                    </a:lnTo>
                    <a:lnTo>
                      <a:pt x="21" y="0"/>
                    </a:lnTo>
                    <a:lnTo>
                      <a:pt x="23" y="1"/>
                    </a:lnTo>
                    <a:lnTo>
                      <a:pt x="23" y="4"/>
                    </a:lnTo>
                    <a:lnTo>
                      <a:pt x="25" y="7"/>
                    </a:lnTo>
                    <a:lnTo>
                      <a:pt x="25" y="9"/>
                    </a:lnTo>
                    <a:lnTo>
                      <a:pt x="25" y="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6" name="Freeform 589"/>
              <p:cNvSpPr>
                <a:spLocks/>
              </p:cNvSpPr>
              <p:nvPr/>
            </p:nvSpPr>
            <p:spPr bwMode="auto">
              <a:xfrm>
                <a:off x="416" y="1041"/>
                <a:ext cx="23" cy="271"/>
              </a:xfrm>
              <a:custGeom>
                <a:avLst/>
                <a:gdLst>
                  <a:gd name="T0" fmla="*/ 23 w 23"/>
                  <a:gd name="T1" fmla="*/ 39 h 271"/>
                  <a:gd name="T2" fmla="*/ 21 w 23"/>
                  <a:gd name="T3" fmla="*/ 96 h 271"/>
                  <a:gd name="T4" fmla="*/ 19 w 23"/>
                  <a:gd name="T5" fmla="*/ 154 h 271"/>
                  <a:gd name="T6" fmla="*/ 17 w 23"/>
                  <a:gd name="T7" fmla="*/ 214 h 271"/>
                  <a:gd name="T8" fmla="*/ 15 w 23"/>
                  <a:gd name="T9" fmla="*/ 271 h 271"/>
                  <a:gd name="T10" fmla="*/ 10 w 23"/>
                  <a:gd name="T11" fmla="*/ 270 h 271"/>
                  <a:gd name="T12" fmla="*/ 8 w 23"/>
                  <a:gd name="T13" fmla="*/ 270 h 271"/>
                  <a:gd name="T14" fmla="*/ 4 w 23"/>
                  <a:gd name="T15" fmla="*/ 270 h 271"/>
                  <a:gd name="T16" fmla="*/ 2 w 23"/>
                  <a:gd name="T17" fmla="*/ 269 h 271"/>
                  <a:gd name="T18" fmla="*/ 0 w 23"/>
                  <a:gd name="T19" fmla="*/ 153 h 271"/>
                  <a:gd name="T20" fmla="*/ 0 w 23"/>
                  <a:gd name="T21" fmla="*/ 87 h 271"/>
                  <a:gd name="T22" fmla="*/ 0 w 23"/>
                  <a:gd name="T23" fmla="*/ 45 h 271"/>
                  <a:gd name="T24" fmla="*/ 2 w 23"/>
                  <a:gd name="T25" fmla="*/ 3 h 271"/>
                  <a:gd name="T26" fmla="*/ 6 w 23"/>
                  <a:gd name="T27" fmla="*/ 1 h 271"/>
                  <a:gd name="T28" fmla="*/ 10 w 23"/>
                  <a:gd name="T29" fmla="*/ 0 h 271"/>
                  <a:gd name="T30" fmla="*/ 15 w 23"/>
                  <a:gd name="T31" fmla="*/ 0 h 271"/>
                  <a:gd name="T32" fmla="*/ 23 w 23"/>
                  <a:gd name="T33" fmla="*/ 0 h 271"/>
                  <a:gd name="T34" fmla="*/ 23 w 23"/>
                  <a:gd name="T35" fmla="*/ 10 h 271"/>
                  <a:gd name="T36" fmla="*/ 23 w 23"/>
                  <a:gd name="T37" fmla="*/ 19 h 271"/>
                  <a:gd name="T38" fmla="*/ 23 w 23"/>
                  <a:gd name="T39" fmla="*/ 29 h 271"/>
                  <a:gd name="T40" fmla="*/ 23 w 23"/>
                  <a:gd name="T41" fmla="*/ 39 h 2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1"/>
                  <a:gd name="T65" fmla="*/ 23 w 23"/>
                  <a:gd name="T66" fmla="*/ 271 h 2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1">
                    <a:moveTo>
                      <a:pt x="23" y="39"/>
                    </a:moveTo>
                    <a:lnTo>
                      <a:pt x="21" y="96"/>
                    </a:lnTo>
                    <a:lnTo>
                      <a:pt x="19" y="154"/>
                    </a:lnTo>
                    <a:lnTo>
                      <a:pt x="17" y="214"/>
                    </a:lnTo>
                    <a:lnTo>
                      <a:pt x="15" y="271"/>
                    </a:lnTo>
                    <a:lnTo>
                      <a:pt x="10" y="270"/>
                    </a:lnTo>
                    <a:lnTo>
                      <a:pt x="8" y="270"/>
                    </a:lnTo>
                    <a:lnTo>
                      <a:pt x="4" y="270"/>
                    </a:lnTo>
                    <a:lnTo>
                      <a:pt x="2" y="269"/>
                    </a:lnTo>
                    <a:lnTo>
                      <a:pt x="0" y="153"/>
                    </a:lnTo>
                    <a:lnTo>
                      <a:pt x="0" y="87"/>
                    </a:lnTo>
                    <a:lnTo>
                      <a:pt x="0" y="45"/>
                    </a:lnTo>
                    <a:lnTo>
                      <a:pt x="2" y="3"/>
                    </a:lnTo>
                    <a:lnTo>
                      <a:pt x="6" y="1"/>
                    </a:lnTo>
                    <a:lnTo>
                      <a:pt x="10" y="0"/>
                    </a:lnTo>
                    <a:lnTo>
                      <a:pt x="15" y="0"/>
                    </a:lnTo>
                    <a:lnTo>
                      <a:pt x="23" y="0"/>
                    </a:lnTo>
                    <a:lnTo>
                      <a:pt x="23" y="10"/>
                    </a:lnTo>
                    <a:lnTo>
                      <a:pt x="23" y="19"/>
                    </a:lnTo>
                    <a:lnTo>
                      <a:pt x="23" y="29"/>
                    </a:lnTo>
                    <a:lnTo>
                      <a:pt x="23" y="39"/>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7" name="Freeform 590"/>
              <p:cNvSpPr>
                <a:spLocks/>
              </p:cNvSpPr>
              <p:nvPr/>
            </p:nvSpPr>
            <p:spPr bwMode="auto">
              <a:xfrm>
                <a:off x="385" y="1160"/>
                <a:ext cx="21" cy="152"/>
              </a:xfrm>
              <a:custGeom>
                <a:avLst/>
                <a:gdLst>
                  <a:gd name="T0" fmla="*/ 21 w 21"/>
                  <a:gd name="T1" fmla="*/ 57 h 152"/>
                  <a:gd name="T2" fmla="*/ 19 w 21"/>
                  <a:gd name="T3" fmla="*/ 81 h 152"/>
                  <a:gd name="T4" fmla="*/ 17 w 21"/>
                  <a:gd name="T5" fmla="*/ 104 h 152"/>
                  <a:gd name="T6" fmla="*/ 17 w 21"/>
                  <a:gd name="T7" fmla="*/ 129 h 152"/>
                  <a:gd name="T8" fmla="*/ 17 w 21"/>
                  <a:gd name="T9" fmla="*/ 152 h 152"/>
                  <a:gd name="T10" fmla="*/ 12 w 21"/>
                  <a:gd name="T11" fmla="*/ 152 h 152"/>
                  <a:gd name="T12" fmla="*/ 10 w 21"/>
                  <a:gd name="T13" fmla="*/ 152 h 152"/>
                  <a:gd name="T14" fmla="*/ 6 w 21"/>
                  <a:gd name="T15" fmla="*/ 152 h 152"/>
                  <a:gd name="T16" fmla="*/ 2 w 21"/>
                  <a:gd name="T17" fmla="*/ 152 h 152"/>
                  <a:gd name="T18" fmla="*/ 2 w 21"/>
                  <a:gd name="T19" fmla="*/ 119 h 152"/>
                  <a:gd name="T20" fmla="*/ 2 w 21"/>
                  <a:gd name="T21" fmla="*/ 85 h 152"/>
                  <a:gd name="T22" fmla="*/ 2 w 21"/>
                  <a:gd name="T23" fmla="*/ 52 h 152"/>
                  <a:gd name="T24" fmla="*/ 0 w 21"/>
                  <a:gd name="T25" fmla="*/ 19 h 152"/>
                  <a:gd name="T26" fmla="*/ 2 w 21"/>
                  <a:gd name="T27" fmla="*/ 19 h 152"/>
                  <a:gd name="T28" fmla="*/ 2 w 21"/>
                  <a:gd name="T29" fmla="*/ 19 h 152"/>
                  <a:gd name="T30" fmla="*/ 4 w 21"/>
                  <a:gd name="T31" fmla="*/ 19 h 152"/>
                  <a:gd name="T32" fmla="*/ 4 w 21"/>
                  <a:gd name="T33" fmla="*/ 19 h 152"/>
                  <a:gd name="T34" fmla="*/ 4 w 21"/>
                  <a:gd name="T35" fmla="*/ 13 h 152"/>
                  <a:gd name="T36" fmla="*/ 4 w 21"/>
                  <a:gd name="T37" fmla="*/ 9 h 152"/>
                  <a:gd name="T38" fmla="*/ 4 w 21"/>
                  <a:gd name="T39" fmla="*/ 4 h 152"/>
                  <a:gd name="T40" fmla="*/ 4 w 21"/>
                  <a:gd name="T41" fmla="*/ 0 h 152"/>
                  <a:gd name="T42" fmla="*/ 8 w 21"/>
                  <a:gd name="T43" fmla="*/ 1 h 152"/>
                  <a:gd name="T44" fmla="*/ 12 w 21"/>
                  <a:gd name="T45" fmla="*/ 2 h 152"/>
                  <a:gd name="T46" fmla="*/ 14 w 21"/>
                  <a:gd name="T47" fmla="*/ 5 h 152"/>
                  <a:gd name="T48" fmla="*/ 17 w 21"/>
                  <a:gd name="T49" fmla="*/ 9 h 152"/>
                  <a:gd name="T50" fmla="*/ 17 w 21"/>
                  <a:gd name="T51" fmla="*/ 22 h 152"/>
                  <a:gd name="T52" fmla="*/ 17 w 21"/>
                  <a:gd name="T53" fmla="*/ 33 h 152"/>
                  <a:gd name="T54" fmla="*/ 19 w 21"/>
                  <a:gd name="T55" fmla="*/ 45 h 152"/>
                  <a:gd name="T56" fmla="*/ 21 w 21"/>
                  <a:gd name="T57" fmla="*/ 5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152"/>
                  <a:gd name="T89" fmla="*/ 21 w 21"/>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152">
                    <a:moveTo>
                      <a:pt x="21" y="57"/>
                    </a:moveTo>
                    <a:lnTo>
                      <a:pt x="19" y="81"/>
                    </a:lnTo>
                    <a:lnTo>
                      <a:pt x="17" y="104"/>
                    </a:lnTo>
                    <a:lnTo>
                      <a:pt x="17" y="129"/>
                    </a:lnTo>
                    <a:lnTo>
                      <a:pt x="17" y="152"/>
                    </a:lnTo>
                    <a:lnTo>
                      <a:pt x="12" y="152"/>
                    </a:lnTo>
                    <a:lnTo>
                      <a:pt x="10" y="152"/>
                    </a:lnTo>
                    <a:lnTo>
                      <a:pt x="6" y="152"/>
                    </a:lnTo>
                    <a:lnTo>
                      <a:pt x="2" y="152"/>
                    </a:lnTo>
                    <a:lnTo>
                      <a:pt x="2" y="119"/>
                    </a:lnTo>
                    <a:lnTo>
                      <a:pt x="2" y="85"/>
                    </a:lnTo>
                    <a:lnTo>
                      <a:pt x="2" y="52"/>
                    </a:lnTo>
                    <a:lnTo>
                      <a:pt x="0" y="19"/>
                    </a:lnTo>
                    <a:lnTo>
                      <a:pt x="2" y="19"/>
                    </a:lnTo>
                    <a:lnTo>
                      <a:pt x="4" y="19"/>
                    </a:lnTo>
                    <a:lnTo>
                      <a:pt x="4" y="13"/>
                    </a:lnTo>
                    <a:lnTo>
                      <a:pt x="4" y="9"/>
                    </a:lnTo>
                    <a:lnTo>
                      <a:pt x="4" y="4"/>
                    </a:lnTo>
                    <a:lnTo>
                      <a:pt x="4" y="0"/>
                    </a:lnTo>
                    <a:lnTo>
                      <a:pt x="8" y="1"/>
                    </a:lnTo>
                    <a:lnTo>
                      <a:pt x="12" y="2"/>
                    </a:lnTo>
                    <a:lnTo>
                      <a:pt x="14" y="5"/>
                    </a:lnTo>
                    <a:lnTo>
                      <a:pt x="17" y="9"/>
                    </a:lnTo>
                    <a:lnTo>
                      <a:pt x="17" y="22"/>
                    </a:lnTo>
                    <a:lnTo>
                      <a:pt x="17" y="33"/>
                    </a:lnTo>
                    <a:lnTo>
                      <a:pt x="19" y="45"/>
                    </a:lnTo>
                    <a:lnTo>
                      <a:pt x="21" y="5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8" name="Freeform 591"/>
              <p:cNvSpPr>
                <a:spLocks/>
              </p:cNvSpPr>
              <p:nvPr/>
            </p:nvSpPr>
            <p:spPr bwMode="auto">
              <a:xfrm>
                <a:off x="335" y="1111"/>
                <a:ext cx="48" cy="201"/>
              </a:xfrm>
              <a:custGeom>
                <a:avLst/>
                <a:gdLst>
                  <a:gd name="T0" fmla="*/ 48 w 48"/>
                  <a:gd name="T1" fmla="*/ 66 h 201"/>
                  <a:gd name="T2" fmla="*/ 46 w 48"/>
                  <a:gd name="T3" fmla="*/ 117 h 201"/>
                  <a:gd name="T4" fmla="*/ 46 w 48"/>
                  <a:gd name="T5" fmla="*/ 148 h 201"/>
                  <a:gd name="T6" fmla="*/ 46 w 48"/>
                  <a:gd name="T7" fmla="*/ 173 h 201"/>
                  <a:gd name="T8" fmla="*/ 48 w 48"/>
                  <a:gd name="T9" fmla="*/ 201 h 201"/>
                  <a:gd name="T10" fmla="*/ 35 w 48"/>
                  <a:gd name="T11" fmla="*/ 201 h 201"/>
                  <a:gd name="T12" fmla="*/ 25 w 48"/>
                  <a:gd name="T13" fmla="*/ 201 h 201"/>
                  <a:gd name="T14" fmla="*/ 13 w 48"/>
                  <a:gd name="T15" fmla="*/ 201 h 201"/>
                  <a:gd name="T16" fmla="*/ 0 w 48"/>
                  <a:gd name="T17" fmla="*/ 201 h 201"/>
                  <a:gd name="T18" fmla="*/ 2 w 48"/>
                  <a:gd name="T19" fmla="*/ 117 h 201"/>
                  <a:gd name="T20" fmla="*/ 2 w 48"/>
                  <a:gd name="T21" fmla="*/ 68 h 201"/>
                  <a:gd name="T22" fmla="*/ 2 w 48"/>
                  <a:gd name="T23" fmla="*/ 35 h 201"/>
                  <a:gd name="T24" fmla="*/ 4 w 48"/>
                  <a:gd name="T25" fmla="*/ 0 h 201"/>
                  <a:gd name="T26" fmla="*/ 10 w 48"/>
                  <a:gd name="T27" fmla="*/ 2 h 201"/>
                  <a:gd name="T28" fmla="*/ 15 w 48"/>
                  <a:gd name="T29" fmla="*/ 2 h 201"/>
                  <a:gd name="T30" fmla="*/ 15 w 48"/>
                  <a:gd name="T31" fmla="*/ 3 h 201"/>
                  <a:gd name="T32" fmla="*/ 17 w 48"/>
                  <a:gd name="T33" fmla="*/ 4 h 201"/>
                  <a:gd name="T34" fmla="*/ 19 w 48"/>
                  <a:gd name="T35" fmla="*/ 13 h 201"/>
                  <a:gd name="T36" fmla="*/ 21 w 48"/>
                  <a:gd name="T37" fmla="*/ 20 h 201"/>
                  <a:gd name="T38" fmla="*/ 23 w 48"/>
                  <a:gd name="T39" fmla="*/ 26 h 201"/>
                  <a:gd name="T40" fmla="*/ 25 w 48"/>
                  <a:gd name="T41" fmla="*/ 33 h 201"/>
                  <a:gd name="T42" fmla="*/ 25 w 48"/>
                  <a:gd name="T43" fmla="*/ 42 h 201"/>
                  <a:gd name="T44" fmla="*/ 27 w 48"/>
                  <a:gd name="T45" fmla="*/ 50 h 201"/>
                  <a:gd name="T46" fmla="*/ 27 w 48"/>
                  <a:gd name="T47" fmla="*/ 58 h 201"/>
                  <a:gd name="T48" fmla="*/ 27 w 48"/>
                  <a:gd name="T49" fmla="*/ 66 h 201"/>
                  <a:gd name="T50" fmla="*/ 27 w 48"/>
                  <a:gd name="T51" fmla="*/ 66 h 201"/>
                  <a:gd name="T52" fmla="*/ 29 w 48"/>
                  <a:gd name="T53" fmla="*/ 66 h 201"/>
                  <a:gd name="T54" fmla="*/ 31 w 48"/>
                  <a:gd name="T55" fmla="*/ 66 h 201"/>
                  <a:gd name="T56" fmla="*/ 33 w 48"/>
                  <a:gd name="T57" fmla="*/ 66 h 201"/>
                  <a:gd name="T58" fmla="*/ 33 w 48"/>
                  <a:gd name="T59" fmla="*/ 53 h 201"/>
                  <a:gd name="T60" fmla="*/ 33 w 48"/>
                  <a:gd name="T61" fmla="*/ 40 h 201"/>
                  <a:gd name="T62" fmla="*/ 33 w 48"/>
                  <a:gd name="T63" fmla="*/ 26 h 201"/>
                  <a:gd name="T64" fmla="*/ 33 w 48"/>
                  <a:gd name="T65" fmla="*/ 13 h 201"/>
                  <a:gd name="T66" fmla="*/ 35 w 48"/>
                  <a:gd name="T67" fmla="*/ 13 h 201"/>
                  <a:gd name="T68" fmla="*/ 37 w 48"/>
                  <a:gd name="T69" fmla="*/ 14 h 201"/>
                  <a:gd name="T70" fmla="*/ 40 w 48"/>
                  <a:gd name="T71" fmla="*/ 15 h 201"/>
                  <a:gd name="T72" fmla="*/ 42 w 48"/>
                  <a:gd name="T73" fmla="*/ 15 h 201"/>
                  <a:gd name="T74" fmla="*/ 44 w 48"/>
                  <a:gd name="T75" fmla="*/ 28 h 201"/>
                  <a:gd name="T76" fmla="*/ 46 w 48"/>
                  <a:gd name="T77" fmla="*/ 40 h 201"/>
                  <a:gd name="T78" fmla="*/ 46 w 48"/>
                  <a:gd name="T79" fmla="*/ 53 h 201"/>
                  <a:gd name="T80" fmla="*/ 48 w 48"/>
                  <a:gd name="T81" fmla="*/ 66 h 2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
                  <a:gd name="T124" fmla="*/ 0 h 201"/>
                  <a:gd name="T125" fmla="*/ 48 w 48"/>
                  <a:gd name="T126" fmla="*/ 201 h 2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 h="201">
                    <a:moveTo>
                      <a:pt x="48" y="66"/>
                    </a:moveTo>
                    <a:lnTo>
                      <a:pt x="46" y="117"/>
                    </a:lnTo>
                    <a:lnTo>
                      <a:pt x="46" y="148"/>
                    </a:lnTo>
                    <a:lnTo>
                      <a:pt x="46" y="173"/>
                    </a:lnTo>
                    <a:lnTo>
                      <a:pt x="48" y="201"/>
                    </a:lnTo>
                    <a:lnTo>
                      <a:pt x="35" y="201"/>
                    </a:lnTo>
                    <a:lnTo>
                      <a:pt x="25" y="201"/>
                    </a:lnTo>
                    <a:lnTo>
                      <a:pt x="13" y="201"/>
                    </a:lnTo>
                    <a:lnTo>
                      <a:pt x="0" y="201"/>
                    </a:lnTo>
                    <a:lnTo>
                      <a:pt x="2" y="117"/>
                    </a:lnTo>
                    <a:lnTo>
                      <a:pt x="2" y="68"/>
                    </a:lnTo>
                    <a:lnTo>
                      <a:pt x="2" y="35"/>
                    </a:lnTo>
                    <a:lnTo>
                      <a:pt x="4" y="0"/>
                    </a:lnTo>
                    <a:lnTo>
                      <a:pt x="10" y="2"/>
                    </a:lnTo>
                    <a:lnTo>
                      <a:pt x="15" y="2"/>
                    </a:lnTo>
                    <a:lnTo>
                      <a:pt x="15" y="3"/>
                    </a:lnTo>
                    <a:lnTo>
                      <a:pt x="17" y="4"/>
                    </a:lnTo>
                    <a:lnTo>
                      <a:pt x="19" y="13"/>
                    </a:lnTo>
                    <a:lnTo>
                      <a:pt x="21" y="20"/>
                    </a:lnTo>
                    <a:lnTo>
                      <a:pt x="23" y="26"/>
                    </a:lnTo>
                    <a:lnTo>
                      <a:pt x="25" y="33"/>
                    </a:lnTo>
                    <a:lnTo>
                      <a:pt x="25" y="42"/>
                    </a:lnTo>
                    <a:lnTo>
                      <a:pt x="27" y="50"/>
                    </a:lnTo>
                    <a:lnTo>
                      <a:pt x="27" y="58"/>
                    </a:lnTo>
                    <a:lnTo>
                      <a:pt x="27" y="66"/>
                    </a:lnTo>
                    <a:lnTo>
                      <a:pt x="29" y="66"/>
                    </a:lnTo>
                    <a:lnTo>
                      <a:pt x="31" y="66"/>
                    </a:lnTo>
                    <a:lnTo>
                      <a:pt x="33" y="66"/>
                    </a:lnTo>
                    <a:lnTo>
                      <a:pt x="33" y="53"/>
                    </a:lnTo>
                    <a:lnTo>
                      <a:pt x="33" y="40"/>
                    </a:lnTo>
                    <a:lnTo>
                      <a:pt x="33" y="26"/>
                    </a:lnTo>
                    <a:lnTo>
                      <a:pt x="33" y="13"/>
                    </a:lnTo>
                    <a:lnTo>
                      <a:pt x="35" y="13"/>
                    </a:lnTo>
                    <a:lnTo>
                      <a:pt x="37" y="14"/>
                    </a:lnTo>
                    <a:lnTo>
                      <a:pt x="40" y="15"/>
                    </a:lnTo>
                    <a:lnTo>
                      <a:pt x="42" y="15"/>
                    </a:lnTo>
                    <a:lnTo>
                      <a:pt x="44" y="28"/>
                    </a:lnTo>
                    <a:lnTo>
                      <a:pt x="46" y="40"/>
                    </a:lnTo>
                    <a:lnTo>
                      <a:pt x="46" y="53"/>
                    </a:lnTo>
                    <a:lnTo>
                      <a:pt x="48"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79" name="Freeform 592"/>
              <p:cNvSpPr>
                <a:spLocks/>
              </p:cNvSpPr>
              <p:nvPr/>
            </p:nvSpPr>
            <p:spPr bwMode="auto">
              <a:xfrm>
                <a:off x="358" y="1187"/>
                <a:ext cx="6" cy="121"/>
              </a:xfrm>
              <a:custGeom>
                <a:avLst/>
                <a:gdLst>
                  <a:gd name="T0" fmla="*/ 6 w 6"/>
                  <a:gd name="T1" fmla="*/ 121 h 121"/>
                  <a:gd name="T2" fmla="*/ 4 w 6"/>
                  <a:gd name="T3" fmla="*/ 121 h 121"/>
                  <a:gd name="T4" fmla="*/ 4 w 6"/>
                  <a:gd name="T5" fmla="*/ 121 h 121"/>
                  <a:gd name="T6" fmla="*/ 2 w 6"/>
                  <a:gd name="T7" fmla="*/ 121 h 121"/>
                  <a:gd name="T8" fmla="*/ 0 w 6"/>
                  <a:gd name="T9" fmla="*/ 121 h 121"/>
                  <a:gd name="T10" fmla="*/ 2 w 6"/>
                  <a:gd name="T11" fmla="*/ 91 h 121"/>
                  <a:gd name="T12" fmla="*/ 2 w 6"/>
                  <a:gd name="T13" fmla="*/ 61 h 121"/>
                  <a:gd name="T14" fmla="*/ 2 w 6"/>
                  <a:gd name="T15" fmla="*/ 30 h 121"/>
                  <a:gd name="T16" fmla="*/ 2 w 6"/>
                  <a:gd name="T17" fmla="*/ 0 h 121"/>
                  <a:gd name="T18" fmla="*/ 2 w 6"/>
                  <a:gd name="T19" fmla="*/ 0 h 121"/>
                  <a:gd name="T20" fmla="*/ 4 w 6"/>
                  <a:gd name="T21" fmla="*/ 0 h 121"/>
                  <a:gd name="T22" fmla="*/ 4 w 6"/>
                  <a:gd name="T23" fmla="*/ 0 h 121"/>
                  <a:gd name="T24" fmla="*/ 6 w 6"/>
                  <a:gd name="T25" fmla="*/ 0 h 121"/>
                  <a:gd name="T26" fmla="*/ 6 w 6"/>
                  <a:gd name="T27" fmla="*/ 30 h 121"/>
                  <a:gd name="T28" fmla="*/ 6 w 6"/>
                  <a:gd name="T29" fmla="*/ 61 h 121"/>
                  <a:gd name="T30" fmla="*/ 6 w 6"/>
                  <a:gd name="T31" fmla="*/ 91 h 121"/>
                  <a:gd name="T32" fmla="*/ 6 w 6"/>
                  <a:gd name="T33" fmla="*/ 121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1"/>
                  <a:gd name="T53" fmla="*/ 6 w 6"/>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1">
                    <a:moveTo>
                      <a:pt x="6" y="121"/>
                    </a:moveTo>
                    <a:lnTo>
                      <a:pt x="4" y="121"/>
                    </a:lnTo>
                    <a:lnTo>
                      <a:pt x="2" y="121"/>
                    </a:lnTo>
                    <a:lnTo>
                      <a:pt x="0" y="121"/>
                    </a:lnTo>
                    <a:lnTo>
                      <a:pt x="2" y="91"/>
                    </a:lnTo>
                    <a:lnTo>
                      <a:pt x="2" y="61"/>
                    </a:lnTo>
                    <a:lnTo>
                      <a:pt x="2" y="30"/>
                    </a:lnTo>
                    <a:lnTo>
                      <a:pt x="2" y="0"/>
                    </a:lnTo>
                    <a:lnTo>
                      <a:pt x="4" y="0"/>
                    </a:lnTo>
                    <a:lnTo>
                      <a:pt x="6" y="0"/>
                    </a:lnTo>
                    <a:lnTo>
                      <a:pt x="6" y="30"/>
                    </a:lnTo>
                    <a:lnTo>
                      <a:pt x="6" y="61"/>
                    </a:lnTo>
                    <a:lnTo>
                      <a:pt x="6" y="91"/>
                    </a:lnTo>
                    <a:lnTo>
                      <a:pt x="6"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0" name="Freeform 593"/>
              <p:cNvSpPr>
                <a:spLocks/>
              </p:cNvSpPr>
              <p:nvPr/>
            </p:nvSpPr>
            <p:spPr bwMode="auto">
              <a:xfrm>
                <a:off x="306" y="1093"/>
                <a:ext cx="27" cy="221"/>
              </a:xfrm>
              <a:custGeom>
                <a:avLst/>
                <a:gdLst>
                  <a:gd name="T0" fmla="*/ 27 w 27"/>
                  <a:gd name="T1" fmla="*/ 71 h 221"/>
                  <a:gd name="T2" fmla="*/ 25 w 27"/>
                  <a:gd name="T3" fmla="*/ 108 h 221"/>
                  <a:gd name="T4" fmla="*/ 25 w 27"/>
                  <a:gd name="T5" fmla="*/ 145 h 221"/>
                  <a:gd name="T6" fmla="*/ 23 w 27"/>
                  <a:gd name="T7" fmla="*/ 182 h 221"/>
                  <a:gd name="T8" fmla="*/ 21 w 27"/>
                  <a:gd name="T9" fmla="*/ 219 h 221"/>
                  <a:gd name="T10" fmla="*/ 17 w 27"/>
                  <a:gd name="T11" fmla="*/ 221 h 221"/>
                  <a:gd name="T12" fmla="*/ 12 w 27"/>
                  <a:gd name="T13" fmla="*/ 221 h 221"/>
                  <a:gd name="T14" fmla="*/ 6 w 27"/>
                  <a:gd name="T15" fmla="*/ 221 h 221"/>
                  <a:gd name="T16" fmla="*/ 2 w 27"/>
                  <a:gd name="T17" fmla="*/ 221 h 221"/>
                  <a:gd name="T18" fmla="*/ 2 w 27"/>
                  <a:gd name="T19" fmla="*/ 167 h 221"/>
                  <a:gd name="T20" fmla="*/ 2 w 27"/>
                  <a:gd name="T21" fmla="*/ 112 h 221"/>
                  <a:gd name="T22" fmla="*/ 2 w 27"/>
                  <a:gd name="T23" fmla="*/ 58 h 221"/>
                  <a:gd name="T24" fmla="*/ 0 w 27"/>
                  <a:gd name="T25" fmla="*/ 3 h 221"/>
                  <a:gd name="T26" fmla="*/ 4 w 27"/>
                  <a:gd name="T27" fmla="*/ 2 h 221"/>
                  <a:gd name="T28" fmla="*/ 6 w 27"/>
                  <a:gd name="T29" fmla="*/ 0 h 221"/>
                  <a:gd name="T30" fmla="*/ 10 w 27"/>
                  <a:gd name="T31" fmla="*/ 0 h 221"/>
                  <a:gd name="T32" fmla="*/ 19 w 27"/>
                  <a:gd name="T33" fmla="*/ 2 h 221"/>
                  <a:gd name="T34" fmla="*/ 23 w 27"/>
                  <a:gd name="T35" fmla="*/ 21 h 221"/>
                  <a:gd name="T36" fmla="*/ 27 w 27"/>
                  <a:gd name="T37" fmla="*/ 33 h 221"/>
                  <a:gd name="T38" fmla="*/ 27 w 27"/>
                  <a:gd name="T39" fmla="*/ 49 h 221"/>
                  <a:gd name="T40" fmla="*/ 27 w 27"/>
                  <a:gd name="T41" fmla="*/ 71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21"/>
                  <a:gd name="T65" fmla="*/ 27 w 27"/>
                  <a:gd name="T66" fmla="*/ 221 h 2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21">
                    <a:moveTo>
                      <a:pt x="27" y="71"/>
                    </a:moveTo>
                    <a:lnTo>
                      <a:pt x="25" y="108"/>
                    </a:lnTo>
                    <a:lnTo>
                      <a:pt x="25" y="145"/>
                    </a:lnTo>
                    <a:lnTo>
                      <a:pt x="23" y="182"/>
                    </a:lnTo>
                    <a:lnTo>
                      <a:pt x="21" y="219"/>
                    </a:lnTo>
                    <a:lnTo>
                      <a:pt x="17" y="221"/>
                    </a:lnTo>
                    <a:lnTo>
                      <a:pt x="12" y="221"/>
                    </a:lnTo>
                    <a:lnTo>
                      <a:pt x="6" y="221"/>
                    </a:lnTo>
                    <a:lnTo>
                      <a:pt x="2" y="221"/>
                    </a:lnTo>
                    <a:lnTo>
                      <a:pt x="2" y="167"/>
                    </a:lnTo>
                    <a:lnTo>
                      <a:pt x="2" y="112"/>
                    </a:lnTo>
                    <a:lnTo>
                      <a:pt x="2" y="58"/>
                    </a:lnTo>
                    <a:lnTo>
                      <a:pt x="0" y="3"/>
                    </a:lnTo>
                    <a:lnTo>
                      <a:pt x="4" y="2"/>
                    </a:lnTo>
                    <a:lnTo>
                      <a:pt x="6" y="0"/>
                    </a:lnTo>
                    <a:lnTo>
                      <a:pt x="10" y="0"/>
                    </a:lnTo>
                    <a:lnTo>
                      <a:pt x="19" y="2"/>
                    </a:lnTo>
                    <a:lnTo>
                      <a:pt x="23" y="21"/>
                    </a:lnTo>
                    <a:lnTo>
                      <a:pt x="27" y="33"/>
                    </a:lnTo>
                    <a:lnTo>
                      <a:pt x="27" y="49"/>
                    </a:lnTo>
                    <a:lnTo>
                      <a:pt x="27"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1" name="Freeform 594"/>
              <p:cNvSpPr>
                <a:spLocks/>
              </p:cNvSpPr>
              <p:nvPr/>
            </p:nvSpPr>
            <p:spPr bwMode="auto">
              <a:xfrm>
                <a:off x="287" y="1097"/>
                <a:ext cx="13" cy="220"/>
              </a:xfrm>
              <a:custGeom>
                <a:avLst/>
                <a:gdLst>
                  <a:gd name="T0" fmla="*/ 13 w 13"/>
                  <a:gd name="T1" fmla="*/ 148 h 220"/>
                  <a:gd name="T2" fmla="*/ 13 w 13"/>
                  <a:gd name="T3" fmla="*/ 166 h 220"/>
                  <a:gd name="T4" fmla="*/ 13 w 13"/>
                  <a:gd name="T5" fmla="*/ 182 h 220"/>
                  <a:gd name="T6" fmla="*/ 13 w 13"/>
                  <a:gd name="T7" fmla="*/ 200 h 220"/>
                  <a:gd name="T8" fmla="*/ 11 w 13"/>
                  <a:gd name="T9" fmla="*/ 217 h 220"/>
                  <a:gd name="T10" fmla="*/ 9 w 13"/>
                  <a:gd name="T11" fmla="*/ 218 h 220"/>
                  <a:gd name="T12" fmla="*/ 7 w 13"/>
                  <a:gd name="T13" fmla="*/ 220 h 220"/>
                  <a:gd name="T14" fmla="*/ 4 w 13"/>
                  <a:gd name="T15" fmla="*/ 220 h 220"/>
                  <a:gd name="T16" fmla="*/ 2 w 13"/>
                  <a:gd name="T17" fmla="*/ 220 h 220"/>
                  <a:gd name="T18" fmla="*/ 0 w 13"/>
                  <a:gd name="T19" fmla="*/ 134 h 220"/>
                  <a:gd name="T20" fmla="*/ 2 w 13"/>
                  <a:gd name="T21" fmla="*/ 83 h 220"/>
                  <a:gd name="T22" fmla="*/ 2 w 13"/>
                  <a:gd name="T23" fmla="*/ 46 h 220"/>
                  <a:gd name="T24" fmla="*/ 7 w 13"/>
                  <a:gd name="T25" fmla="*/ 0 h 220"/>
                  <a:gd name="T26" fmla="*/ 9 w 13"/>
                  <a:gd name="T27" fmla="*/ 0 h 220"/>
                  <a:gd name="T28" fmla="*/ 11 w 13"/>
                  <a:gd name="T29" fmla="*/ 0 h 220"/>
                  <a:gd name="T30" fmla="*/ 11 w 13"/>
                  <a:gd name="T31" fmla="*/ 0 h 220"/>
                  <a:gd name="T32" fmla="*/ 13 w 13"/>
                  <a:gd name="T33" fmla="*/ 2 h 220"/>
                  <a:gd name="T34" fmla="*/ 13 w 13"/>
                  <a:gd name="T35" fmla="*/ 38 h 220"/>
                  <a:gd name="T36" fmla="*/ 13 w 13"/>
                  <a:gd name="T37" fmla="*/ 75 h 220"/>
                  <a:gd name="T38" fmla="*/ 13 w 13"/>
                  <a:gd name="T39" fmla="*/ 112 h 220"/>
                  <a:gd name="T40" fmla="*/ 13 w 13"/>
                  <a:gd name="T41" fmla="*/ 148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220"/>
                  <a:gd name="T65" fmla="*/ 13 w 13"/>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220">
                    <a:moveTo>
                      <a:pt x="13" y="148"/>
                    </a:moveTo>
                    <a:lnTo>
                      <a:pt x="13" y="166"/>
                    </a:lnTo>
                    <a:lnTo>
                      <a:pt x="13" y="182"/>
                    </a:lnTo>
                    <a:lnTo>
                      <a:pt x="13" y="200"/>
                    </a:lnTo>
                    <a:lnTo>
                      <a:pt x="11" y="217"/>
                    </a:lnTo>
                    <a:lnTo>
                      <a:pt x="9" y="218"/>
                    </a:lnTo>
                    <a:lnTo>
                      <a:pt x="7" y="220"/>
                    </a:lnTo>
                    <a:lnTo>
                      <a:pt x="4" y="220"/>
                    </a:lnTo>
                    <a:lnTo>
                      <a:pt x="2" y="220"/>
                    </a:lnTo>
                    <a:lnTo>
                      <a:pt x="0" y="134"/>
                    </a:lnTo>
                    <a:lnTo>
                      <a:pt x="2" y="83"/>
                    </a:lnTo>
                    <a:lnTo>
                      <a:pt x="2" y="46"/>
                    </a:lnTo>
                    <a:lnTo>
                      <a:pt x="7" y="0"/>
                    </a:lnTo>
                    <a:lnTo>
                      <a:pt x="9" y="0"/>
                    </a:lnTo>
                    <a:lnTo>
                      <a:pt x="11" y="0"/>
                    </a:lnTo>
                    <a:lnTo>
                      <a:pt x="13" y="2"/>
                    </a:lnTo>
                    <a:lnTo>
                      <a:pt x="13" y="38"/>
                    </a:lnTo>
                    <a:lnTo>
                      <a:pt x="13" y="75"/>
                    </a:lnTo>
                    <a:lnTo>
                      <a:pt x="13" y="112"/>
                    </a:lnTo>
                    <a:lnTo>
                      <a:pt x="13" y="14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2" name="Freeform 595"/>
              <p:cNvSpPr>
                <a:spLocks/>
              </p:cNvSpPr>
              <p:nvPr/>
            </p:nvSpPr>
            <p:spPr bwMode="auto">
              <a:xfrm>
                <a:off x="269" y="1103"/>
                <a:ext cx="16" cy="214"/>
              </a:xfrm>
              <a:custGeom>
                <a:avLst/>
                <a:gdLst>
                  <a:gd name="T0" fmla="*/ 16 w 16"/>
                  <a:gd name="T1" fmla="*/ 108 h 214"/>
                  <a:gd name="T2" fmla="*/ 16 w 16"/>
                  <a:gd name="T3" fmla="*/ 134 h 214"/>
                  <a:gd name="T4" fmla="*/ 16 w 16"/>
                  <a:gd name="T5" fmla="*/ 160 h 214"/>
                  <a:gd name="T6" fmla="*/ 16 w 16"/>
                  <a:gd name="T7" fmla="*/ 187 h 214"/>
                  <a:gd name="T8" fmla="*/ 16 w 16"/>
                  <a:gd name="T9" fmla="*/ 214 h 214"/>
                  <a:gd name="T10" fmla="*/ 12 w 16"/>
                  <a:gd name="T11" fmla="*/ 214 h 214"/>
                  <a:gd name="T12" fmla="*/ 10 w 16"/>
                  <a:gd name="T13" fmla="*/ 212 h 214"/>
                  <a:gd name="T14" fmla="*/ 6 w 16"/>
                  <a:gd name="T15" fmla="*/ 211 h 214"/>
                  <a:gd name="T16" fmla="*/ 2 w 16"/>
                  <a:gd name="T17" fmla="*/ 211 h 214"/>
                  <a:gd name="T18" fmla="*/ 0 w 16"/>
                  <a:gd name="T19" fmla="*/ 116 h 214"/>
                  <a:gd name="T20" fmla="*/ 0 w 16"/>
                  <a:gd name="T21" fmla="*/ 63 h 214"/>
                  <a:gd name="T22" fmla="*/ 0 w 16"/>
                  <a:gd name="T23" fmla="*/ 34 h 214"/>
                  <a:gd name="T24" fmla="*/ 2 w 16"/>
                  <a:gd name="T25" fmla="*/ 11 h 214"/>
                  <a:gd name="T26" fmla="*/ 2 w 16"/>
                  <a:gd name="T27" fmla="*/ 8 h 214"/>
                  <a:gd name="T28" fmla="*/ 4 w 16"/>
                  <a:gd name="T29" fmla="*/ 6 h 214"/>
                  <a:gd name="T30" fmla="*/ 4 w 16"/>
                  <a:gd name="T31" fmla="*/ 4 h 214"/>
                  <a:gd name="T32" fmla="*/ 6 w 16"/>
                  <a:gd name="T33" fmla="*/ 1 h 214"/>
                  <a:gd name="T34" fmla="*/ 6 w 16"/>
                  <a:gd name="T35" fmla="*/ 1 h 214"/>
                  <a:gd name="T36" fmla="*/ 8 w 16"/>
                  <a:gd name="T37" fmla="*/ 0 h 214"/>
                  <a:gd name="T38" fmla="*/ 10 w 16"/>
                  <a:gd name="T39" fmla="*/ 0 h 214"/>
                  <a:gd name="T40" fmla="*/ 12 w 16"/>
                  <a:gd name="T41" fmla="*/ 0 h 214"/>
                  <a:gd name="T42" fmla="*/ 14 w 16"/>
                  <a:gd name="T43" fmla="*/ 8 h 214"/>
                  <a:gd name="T44" fmla="*/ 14 w 16"/>
                  <a:gd name="T45" fmla="*/ 22 h 214"/>
                  <a:gd name="T46" fmla="*/ 14 w 16"/>
                  <a:gd name="T47" fmla="*/ 52 h 214"/>
                  <a:gd name="T48" fmla="*/ 16 w 16"/>
                  <a:gd name="T49" fmla="*/ 108 h 2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214"/>
                  <a:gd name="T77" fmla="*/ 16 w 16"/>
                  <a:gd name="T78" fmla="*/ 214 h 2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214">
                    <a:moveTo>
                      <a:pt x="16" y="108"/>
                    </a:moveTo>
                    <a:lnTo>
                      <a:pt x="16" y="134"/>
                    </a:lnTo>
                    <a:lnTo>
                      <a:pt x="16" y="160"/>
                    </a:lnTo>
                    <a:lnTo>
                      <a:pt x="16" y="187"/>
                    </a:lnTo>
                    <a:lnTo>
                      <a:pt x="16" y="214"/>
                    </a:lnTo>
                    <a:lnTo>
                      <a:pt x="12" y="214"/>
                    </a:lnTo>
                    <a:lnTo>
                      <a:pt x="10" y="212"/>
                    </a:lnTo>
                    <a:lnTo>
                      <a:pt x="6" y="211"/>
                    </a:lnTo>
                    <a:lnTo>
                      <a:pt x="2" y="211"/>
                    </a:lnTo>
                    <a:lnTo>
                      <a:pt x="0" y="116"/>
                    </a:lnTo>
                    <a:lnTo>
                      <a:pt x="0" y="63"/>
                    </a:lnTo>
                    <a:lnTo>
                      <a:pt x="0" y="34"/>
                    </a:lnTo>
                    <a:lnTo>
                      <a:pt x="2" y="11"/>
                    </a:lnTo>
                    <a:lnTo>
                      <a:pt x="2" y="8"/>
                    </a:lnTo>
                    <a:lnTo>
                      <a:pt x="4" y="6"/>
                    </a:lnTo>
                    <a:lnTo>
                      <a:pt x="4" y="4"/>
                    </a:lnTo>
                    <a:lnTo>
                      <a:pt x="6" y="1"/>
                    </a:lnTo>
                    <a:lnTo>
                      <a:pt x="8" y="0"/>
                    </a:lnTo>
                    <a:lnTo>
                      <a:pt x="10" y="0"/>
                    </a:lnTo>
                    <a:lnTo>
                      <a:pt x="12" y="0"/>
                    </a:lnTo>
                    <a:lnTo>
                      <a:pt x="14" y="8"/>
                    </a:lnTo>
                    <a:lnTo>
                      <a:pt x="14" y="22"/>
                    </a:lnTo>
                    <a:lnTo>
                      <a:pt x="14" y="52"/>
                    </a:lnTo>
                    <a:lnTo>
                      <a:pt x="16" y="10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3" name="Freeform 596"/>
              <p:cNvSpPr>
                <a:spLocks/>
              </p:cNvSpPr>
              <p:nvPr/>
            </p:nvSpPr>
            <p:spPr bwMode="auto">
              <a:xfrm>
                <a:off x="252" y="1115"/>
                <a:ext cx="10" cy="202"/>
              </a:xfrm>
              <a:custGeom>
                <a:avLst/>
                <a:gdLst>
                  <a:gd name="T0" fmla="*/ 10 w 10"/>
                  <a:gd name="T1" fmla="*/ 124 h 202"/>
                  <a:gd name="T2" fmla="*/ 10 w 10"/>
                  <a:gd name="T3" fmla="*/ 145 h 202"/>
                  <a:gd name="T4" fmla="*/ 10 w 10"/>
                  <a:gd name="T5" fmla="*/ 164 h 202"/>
                  <a:gd name="T6" fmla="*/ 10 w 10"/>
                  <a:gd name="T7" fmla="*/ 182 h 202"/>
                  <a:gd name="T8" fmla="*/ 10 w 10"/>
                  <a:gd name="T9" fmla="*/ 202 h 202"/>
                  <a:gd name="T10" fmla="*/ 8 w 10"/>
                  <a:gd name="T11" fmla="*/ 202 h 202"/>
                  <a:gd name="T12" fmla="*/ 8 w 10"/>
                  <a:gd name="T13" fmla="*/ 202 h 202"/>
                  <a:gd name="T14" fmla="*/ 6 w 10"/>
                  <a:gd name="T15" fmla="*/ 202 h 202"/>
                  <a:gd name="T16" fmla="*/ 4 w 10"/>
                  <a:gd name="T17" fmla="*/ 202 h 202"/>
                  <a:gd name="T18" fmla="*/ 4 w 10"/>
                  <a:gd name="T19" fmla="*/ 166 h 202"/>
                  <a:gd name="T20" fmla="*/ 2 w 10"/>
                  <a:gd name="T21" fmla="*/ 129 h 202"/>
                  <a:gd name="T22" fmla="*/ 0 w 10"/>
                  <a:gd name="T23" fmla="*/ 91 h 202"/>
                  <a:gd name="T24" fmla="*/ 0 w 10"/>
                  <a:gd name="T25" fmla="*/ 56 h 202"/>
                  <a:gd name="T26" fmla="*/ 0 w 10"/>
                  <a:gd name="T27" fmla="*/ 42 h 202"/>
                  <a:gd name="T28" fmla="*/ 2 w 10"/>
                  <a:gd name="T29" fmla="*/ 28 h 202"/>
                  <a:gd name="T30" fmla="*/ 4 w 10"/>
                  <a:gd name="T31" fmla="*/ 14 h 202"/>
                  <a:gd name="T32" fmla="*/ 4 w 10"/>
                  <a:gd name="T33" fmla="*/ 0 h 202"/>
                  <a:gd name="T34" fmla="*/ 6 w 10"/>
                  <a:gd name="T35" fmla="*/ 0 h 202"/>
                  <a:gd name="T36" fmla="*/ 8 w 10"/>
                  <a:gd name="T37" fmla="*/ 0 h 202"/>
                  <a:gd name="T38" fmla="*/ 8 w 10"/>
                  <a:gd name="T39" fmla="*/ 2 h 202"/>
                  <a:gd name="T40" fmla="*/ 10 w 10"/>
                  <a:gd name="T41" fmla="*/ 3 h 202"/>
                  <a:gd name="T42" fmla="*/ 10 w 10"/>
                  <a:gd name="T43" fmla="*/ 32 h 202"/>
                  <a:gd name="T44" fmla="*/ 10 w 10"/>
                  <a:gd name="T45" fmla="*/ 62 h 202"/>
                  <a:gd name="T46" fmla="*/ 10 w 10"/>
                  <a:gd name="T47" fmla="*/ 94 h 202"/>
                  <a:gd name="T48" fmla="*/ 10 w 10"/>
                  <a:gd name="T49" fmla="*/ 124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2"/>
                  <a:gd name="T77" fmla="*/ 10 w 10"/>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2">
                    <a:moveTo>
                      <a:pt x="10" y="124"/>
                    </a:moveTo>
                    <a:lnTo>
                      <a:pt x="10" y="145"/>
                    </a:lnTo>
                    <a:lnTo>
                      <a:pt x="10" y="164"/>
                    </a:lnTo>
                    <a:lnTo>
                      <a:pt x="10" y="182"/>
                    </a:lnTo>
                    <a:lnTo>
                      <a:pt x="10" y="202"/>
                    </a:lnTo>
                    <a:lnTo>
                      <a:pt x="8" y="202"/>
                    </a:lnTo>
                    <a:lnTo>
                      <a:pt x="6" y="202"/>
                    </a:lnTo>
                    <a:lnTo>
                      <a:pt x="4" y="202"/>
                    </a:lnTo>
                    <a:lnTo>
                      <a:pt x="4" y="166"/>
                    </a:lnTo>
                    <a:lnTo>
                      <a:pt x="2" y="129"/>
                    </a:lnTo>
                    <a:lnTo>
                      <a:pt x="0" y="91"/>
                    </a:lnTo>
                    <a:lnTo>
                      <a:pt x="0" y="56"/>
                    </a:lnTo>
                    <a:lnTo>
                      <a:pt x="0" y="42"/>
                    </a:lnTo>
                    <a:lnTo>
                      <a:pt x="2" y="28"/>
                    </a:lnTo>
                    <a:lnTo>
                      <a:pt x="4" y="14"/>
                    </a:lnTo>
                    <a:lnTo>
                      <a:pt x="4" y="0"/>
                    </a:lnTo>
                    <a:lnTo>
                      <a:pt x="6" y="0"/>
                    </a:lnTo>
                    <a:lnTo>
                      <a:pt x="8" y="0"/>
                    </a:lnTo>
                    <a:lnTo>
                      <a:pt x="8" y="2"/>
                    </a:lnTo>
                    <a:lnTo>
                      <a:pt x="10" y="3"/>
                    </a:lnTo>
                    <a:lnTo>
                      <a:pt x="10" y="32"/>
                    </a:lnTo>
                    <a:lnTo>
                      <a:pt x="10" y="62"/>
                    </a:lnTo>
                    <a:lnTo>
                      <a:pt x="10" y="94"/>
                    </a:lnTo>
                    <a:lnTo>
                      <a:pt x="10" y="124"/>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4" name="Freeform 597"/>
              <p:cNvSpPr>
                <a:spLocks/>
              </p:cNvSpPr>
              <p:nvPr/>
            </p:nvSpPr>
            <p:spPr bwMode="auto">
              <a:xfrm>
                <a:off x="235" y="1110"/>
                <a:ext cx="15" cy="208"/>
              </a:xfrm>
              <a:custGeom>
                <a:avLst/>
                <a:gdLst>
                  <a:gd name="T0" fmla="*/ 15 w 15"/>
                  <a:gd name="T1" fmla="*/ 179 h 208"/>
                  <a:gd name="T2" fmla="*/ 13 w 15"/>
                  <a:gd name="T3" fmla="*/ 186 h 208"/>
                  <a:gd name="T4" fmla="*/ 13 w 15"/>
                  <a:gd name="T5" fmla="*/ 193 h 208"/>
                  <a:gd name="T6" fmla="*/ 13 w 15"/>
                  <a:gd name="T7" fmla="*/ 201 h 208"/>
                  <a:gd name="T8" fmla="*/ 13 w 15"/>
                  <a:gd name="T9" fmla="*/ 208 h 208"/>
                  <a:gd name="T10" fmla="*/ 11 w 15"/>
                  <a:gd name="T11" fmla="*/ 208 h 208"/>
                  <a:gd name="T12" fmla="*/ 9 w 15"/>
                  <a:gd name="T13" fmla="*/ 208 h 208"/>
                  <a:gd name="T14" fmla="*/ 7 w 15"/>
                  <a:gd name="T15" fmla="*/ 208 h 208"/>
                  <a:gd name="T16" fmla="*/ 2 w 15"/>
                  <a:gd name="T17" fmla="*/ 208 h 208"/>
                  <a:gd name="T18" fmla="*/ 0 w 15"/>
                  <a:gd name="T19" fmla="*/ 105 h 208"/>
                  <a:gd name="T20" fmla="*/ 0 w 15"/>
                  <a:gd name="T21" fmla="*/ 50 h 208"/>
                  <a:gd name="T22" fmla="*/ 0 w 15"/>
                  <a:gd name="T23" fmla="*/ 22 h 208"/>
                  <a:gd name="T24" fmla="*/ 2 w 15"/>
                  <a:gd name="T25" fmla="*/ 4 h 208"/>
                  <a:gd name="T26" fmla="*/ 5 w 15"/>
                  <a:gd name="T27" fmla="*/ 3 h 208"/>
                  <a:gd name="T28" fmla="*/ 5 w 15"/>
                  <a:gd name="T29" fmla="*/ 1 h 208"/>
                  <a:gd name="T30" fmla="*/ 7 w 15"/>
                  <a:gd name="T31" fmla="*/ 1 h 208"/>
                  <a:gd name="T32" fmla="*/ 9 w 15"/>
                  <a:gd name="T33" fmla="*/ 0 h 208"/>
                  <a:gd name="T34" fmla="*/ 11 w 15"/>
                  <a:gd name="T35" fmla="*/ 1 h 208"/>
                  <a:gd name="T36" fmla="*/ 11 w 15"/>
                  <a:gd name="T37" fmla="*/ 1 h 208"/>
                  <a:gd name="T38" fmla="*/ 11 w 15"/>
                  <a:gd name="T39" fmla="*/ 3 h 208"/>
                  <a:gd name="T40" fmla="*/ 13 w 15"/>
                  <a:gd name="T41" fmla="*/ 4 h 208"/>
                  <a:gd name="T42" fmla="*/ 13 w 15"/>
                  <a:gd name="T43" fmla="*/ 48 h 208"/>
                  <a:gd name="T44" fmla="*/ 13 w 15"/>
                  <a:gd name="T45" fmla="*/ 91 h 208"/>
                  <a:gd name="T46" fmla="*/ 13 w 15"/>
                  <a:gd name="T47" fmla="*/ 135 h 208"/>
                  <a:gd name="T48" fmla="*/ 15 w 15"/>
                  <a:gd name="T49" fmla="*/ 179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
                  <a:gd name="T76" fmla="*/ 0 h 208"/>
                  <a:gd name="T77" fmla="*/ 15 w 15"/>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 h="208">
                    <a:moveTo>
                      <a:pt x="15" y="179"/>
                    </a:moveTo>
                    <a:lnTo>
                      <a:pt x="13" y="186"/>
                    </a:lnTo>
                    <a:lnTo>
                      <a:pt x="13" y="193"/>
                    </a:lnTo>
                    <a:lnTo>
                      <a:pt x="13" y="201"/>
                    </a:lnTo>
                    <a:lnTo>
                      <a:pt x="13" y="208"/>
                    </a:lnTo>
                    <a:lnTo>
                      <a:pt x="11" y="208"/>
                    </a:lnTo>
                    <a:lnTo>
                      <a:pt x="9" y="208"/>
                    </a:lnTo>
                    <a:lnTo>
                      <a:pt x="7" y="208"/>
                    </a:lnTo>
                    <a:lnTo>
                      <a:pt x="2" y="208"/>
                    </a:lnTo>
                    <a:lnTo>
                      <a:pt x="0" y="105"/>
                    </a:lnTo>
                    <a:lnTo>
                      <a:pt x="0" y="50"/>
                    </a:lnTo>
                    <a:lnTo>
                      <a:pt x="0" y="22"/>
                    </a:lnTo>
                    <a:lnTo>
                      <a:pt x="2" y="4"/>
                    </a:lnTo>
                    <a:lnTo>
                      <a:pt x="5" y="3"/>
                    </a:lnTo>
                    <a:lnTo>
                      <a:pt x="5" y="1"/>
                    </a:lnTo>
                    <a:lnTo>
                      <a:pt x="7" y="1"/>
                    </a:lnTo>
                    <a:lnTo>
                      <a:pt x="9" y="0"/>
                    </a:lnTo>
                    <a:lnTo>
                      <a:pt x="11" y="1"/>
                    </a:lnTo>
                    <a:lnTo>
                      <a:pt x="11" y="3"/>
                    </a:lnTo>
                    <a:lnTo>
                      <a:pt x="13" y="4"/>
                    </a:lnTo>
                    <a:lnTo>
                      <a:pt x="13" y="48"/>
                    </a:lnTo>
                    <a:lnTo>
                      <a:pt x="13" y="91"/>
                    </a:lnTo>
                    <a:lnTo>
                      <a:pt x="13" y="135"/>
                    </a:lnTo>
                    <a:lnTo>
                      <a:pt x="15" y="17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5" name="Freeform 598"/>
              <p:cNvSpPr>
                <a:spLocks/>
              </p:cNvSpPr>
              <p:nvPr/>
            </p:nvSpPr>
            <p:spPr bwMode="auto">
              <a:xfrm>
                <a:off x="210" y="1103"/>
                <a:ext cx="23" cy="215"/>
              </a:xfrm>
              <a:custGeom>
                <a:avLst/>
                <a:gdLst>
                  <a:gd name="T0" fmla="*/ 23 w 23"/>
                  <a:gd name="T1" fmla="*/ 116 h 215"/>
                  <a:gd name="T2" fmla="*/ 23 w 23"/>
                  <a:gd name="T3" fmla="*/ 139 h 215"/>
                  <a:gd name="T4" fmla="*/ 23 w 23"/>
                  <a:gd name="T5" fmla="*/ 164 h 215"/>
                  <a:gd name="T6" fmla="*/ 21 w 23"/>
                  <a:gd name="T7" fmla="*/ 187 h 215"/>
                  <a:gd name="T8" fmla="*/ 21 w 23"/>
                  <a:gd name="T9" fmla="*/ 211 h 215"/>
                  <a:gd name="T10" fmla="*/ 17 w 23"/>
                  <a:gd name="T11" fmla="*/ 212 h 215"/>
                  <a:gd name="T12" fmla="*/ 13 w 23"/>
                  <a:gd name="T13" fmla="*/ 214 h 215"/>
                  <a:gd name="T14" fmla="*/ 7 w 23"/>
                  <a:gd name="T15" fmla="*/ 214 h 215"/>
                  <a:gd name="T16" fmla="*/ 3 w 23"/>
                  <a:gd name="T17" fmla="*/ 215 h 215"/>
                  <a:gd name="T18" fmla="*/ 0 w 23"/>
                  <a:gd name="T19" fmla="*/ 160 h 215"/>
                  <a:gd name="T20" fmla="*/ 0 w 23"/>
                  <a:gd name="T21" fmla="*/ 106 h 215"/>
                  <a:gd name="T22" fmla="*/ 0 w 23"/>
                  <a:gd name="T23" fmla="*/ 52 h 215"/>
                  <a:gd name="T24" fmla="*/ 0 w 23"/>
                  <a:gd name="T25" fmla="*/ 0 h 215"/>
                  <a:gd name="T26" fmla="*/ 7 w 23"/>
                  <a:gd name="T27" fmla="*/ 1 h 215"/>
                  <a:gd name="T28" fmla="*/ 11 w 23"/>
                  <a:gd name="T29" fmla="*/ 1 h 215"/>
                  <a:gd name="T30" fmla="*/ 13 w 23"/>
                  <a:gd name="T31" fmla="*/ 4 h 215"/>
                  <a:gd name="T32" fmla="*/ 17 w 23"/>
                  <a:gd name="T33" fmla="*/ 7 h 215"/>
                  <a:gd name="T34" fmla="*/ 17 w 23"/>
                  <a:gd name="T35" fmla="*/ 11 h 215"/>
                  <a:gd name="T36" fmla="*/ 19 w 23"/>
                  <a:gd name="T37" fmla="*/ 15 h 215"/>
                  <a:gd name="T38" fmla="*/ 21 w 23"/>
                  <a:gd name="T39" fmla="*/ 19 h 215"/>
                  <a:gd name="T40" fmla="*/ 21 w 23"/>
                  <a:gd name="T41" fmla="*/ 25 h 215"/>
                  <a:gd name="T42" fmla="*/ 21 w 23"/>
                  <a:gd name="T43" fmla="*/ 47 h 215"/>
                  <a:gd name="T44" fmla="*/ 21 w 23"/>
                  <a:gd name="T45" fmla="*/ 70 h 215"/>
                  <a:gd name="T46" fmla="*/ 21 w 23"/>
                  <a:gd name="T47" fmla="*/ 92 h 215"/>
                  <a:gd name="T48" fmla="*/ 23 w 23"/>
                  <a:gd name="T49" fmla="*/ 116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15"/>
                  <a:gd name="T77" fmla="*/ 23 w 23"/>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15">
                    <a:moveTo>
                      <a:pt x="23" y="116"/>
                    </a:moveTo>
                    <a:lnTo>
                      <a:pt x="23" y="139"/>
                    </a:lnTo>
                    <a:lnTo>
                      <a:pt x="23" y="164"/>
                    </a:lnTo>
                    <a:lnTo>
                      <a:pt x="21" y="187"/>
                    </a:lnTo>
                    <a:lnTo>
                      <a:pt x="21" y="211"/>
                    </a:lnTo>
                    <a:lnTo>
                      <a:pt x="17" y="212"/>
                    </a:lnTo>
                    <a:lnTo>
                      <a:pt x="13" y="214"/>
                    </a:lnTo>
                    <a:lnTo>
                      <a:pt x="7" y="214"/>
                    </a:lnTo>
                    <a:lnTo>
                      <a:pt x="3" y="215"/>
                    </a:lnTo>
                    <a:lnTo>
                      <a:pt x="0" y="160"/>
                    </a:lnTo>
                    <a:lnTo>
                      <a:pt x="0" y="106"/>
                    </a:lnTo>
                    <a:lnTo>
                      <a:pt x="0" y="52"/>
                    </a:lnTo>
                    <a:lnTo>
                      <a:pt x="0" y="0"/>
                    </a:lnTo>
                    <a:lnTo>
                      <a:pt x="7" y="1"/>
                    </a:lnTo>
                    <a:lnTo>
                      <a:pt x="11" y="1"/>
                    </a:lnTo>
                    <a:lnTo>
                      <a:pt x="13" y="4"/>
                    </a:lnTo>
                    <a:lnTo>
                      <a:pt x="17" y="7"/>
                    </a:lnTo>
                    <a:lnTo>
                      <a:pt x="17" y="11"/>
                    </a:lnTo>
                    <a:lnTo>
                      <a:pt x="19" y="15"/>
                    </a:lnTo>
                    <a:lnTo>
                      <a:pt x="21" y="19"/>
                    </a:lnTo>
                    <a:lnTo>
                      <a:pt x="21" y="25"/>
                    </a:lnTo>
                    <a:lnTo>
                      <a:pt x="21" y="47"/>
                    </a:lnTo>
                    <a:lnTo>
                      <a:pt x="21" y="70"/>
                    </a:lnTo>
                    <a:lnTo>
                      <a:pt x="21" y="92"/>
                    </a:lnTo>
                    <a:lnTo>
                      <a:pt x="23" y="11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6" name="Freeform 599"/>
              <p:cNvSpPr>
                <a:spLocks/>
              </p:cNvSpPr>
              <p:nvPr/>
            </p:nvSpPr>
            <p:spPr bwMode="auto">
              <a:xfrm>
                <a:off x="183" y="1080"/>
                <a:ext cx="23" cy="234"/>
              </a:xfrm>
              <a:custGeom>
                <a:avLst/>
                <a:gdLst>
                  <a:gd name="T0" fmla="*/ 23 w 23"/>
                  <a:gd name="T1" fmla="*/ 137 h 234"/>
                  <a:gd name="T2" fmla="*/ 23 w 23"/>
                  <a:gd name="T3" fmla="*/ 161 h 234"/>
                  <a:gd name="T4" fmla="*/ 21 w 23"/>
                  <a:gd name="T5" fmla="*/ 184 h 234"/>
                  <a:gd name="T6" fmla="*/ 19 w 23"/>
                  <a:gd name="T7" fmla="*/ 209 h 234"/>
                  <a:gd name="T8" fmla="*/ 19 w 23"/>
                  <a:gd name="T9" fmla="*/ 232 h 234"/>
                  <a:gd name="T10" fmla="*/ 15 w 23"/>
                  <a:gd name="T11" fmla="*/ 234 h 234"/>
                  <a:gd name="T12" fmla="*/ 11 w 23"/>
                  <a:gd name="T13" fmla="*/ 234 h 234"/>
                  <a:gd name="T14" fmla="*/ 7 w 23"/>
                  <a:gd name="T15" fmla="*/ 234 h 234"/>
                  <a:gd name="T16" fmla="*/ 3 w 23"/>
                  <a:gd name="T17" fmla="*/ 234 h 234"/>
                  <a:gd name="T18" fmla="*/ 0 w 23"/>
                  <a:gd name="T19" fmla="*/ 148 h 234"/>
                  <a:gd name="T20" fmla="*/ 0 w 23"/>
                  <a:gd name="T21" fmla="*/ 99 h 234"/>
                  <a:gd name="T22" fmla="*/ 0 w 23"/>
                  <a:gd name="T23" fmla="*/ 62 h 234"/>
                  <a:gd name="T24" fmla="*/ 3 w 23"/>
                  <a:gd name="T25" fmla="*/ 17 h 234"/>
                  <a:gd name="T26" fmla="*/ 5 w 23"/>
                  <a:gd name="T27" fmla="*/ 13 h 234"/>
                  <a:gd name="T28" fmla="*/ 7 w 23"/>
                  <a:gd name="T29" fmla="*/ 9 h 234"/>
                  <a:gd name="T30" fmla="*/ 9 w 23"/>
                  <a:gd name="T31" fmla="*/ 5 h 234"/>
                  <a:gd name="T32" fmla="*/ 13 w 23"/>
                  <a:gd name="T33" fmla="*/ 0 h 234"/>
                  <a:gd name="T34" fmla="*/ 15 w 23"/>
                  <a:gd name="T35" fmla="*/ 4 h 234"/>
                  <a:gd name="T36" fmla="*/ 17 w 23"/>
                  <a:gd name="T37" fmla="*/ 6 h 234"/>
                  <a:gd name="T38" fmla="*/ 19 w 23"/>
                  <a:gd name="T39" fmla="*/ 11 h 234"/>
                  <a:gd name="T40" fmla="*/ 23 w 23"/>
                  <a:gd name="T41" fmla="*/ 15 h 234"/>
                  <a:gd name="T42" fmla="*/ 23 w 23"/>
                  <a:gd name="T43" fmla="*/ 45 h 234"/>
                  <a:gd name="T44" fmla="*/ 23 w 23"/>
                  <a:gd name="T45" fmla="*/ 75 h 234"/>
                  <a:gd name="T46" fmla="*/ 23 w 23"/>
                  <a:gd name="T47" fmla="*/ 107 h 234"/>
                  <a:gd name="T48" fmla="*/ 23 w 23"/>
                  <a:gd name="T49" fmla="*/ 137 h 2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34"/>
                  <a:gd name="T77" fmla="*/ 23 w 23"/>
                  <a:gd name="T78" fmla="*/ 234 h 2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34">
                    <a:moveTo>
                      <a:pt x="23" y="137"/>
                    </a:moveTo>
                    <a:lnTo>
                      <a:pt x="23" y="161"/>
                    </a:lnTo>
                    <a:lnTo>
                      <a:pt x="21" y="184"/>
                    </a:lnTo>
                    <a:lnTo>
                      <a:pt x="19" y="209"/>
                    </a:lnTo>
                    <a:lnTo>
                      <a:pt x="19" y="232"/>
                    </a:lnTo>
                    <a:lnTo>
                      <a:pt x="15" y="234"/>
                    </a:lnTo>
                    <a:lnTo>
                      <a:pt x="11" y="234"/>
                    </a:lnTo>
                    <a:lnTo>
                      <a:pt x="7" y="234"/>
                    </a:lnTo>
                    <a:lnTo>
                      <a:pt x="3" y="234"/>
                    </a:lnTo>
                    <a:lnTo>
                      <a:pt x="0" y="148"/>
                    </a:lnTo>
                    <a:lnTo>
                      <a:pt x="0" y="99"/>
                    </a:lnTo>
                    <a:lnTo>
                      <a:pt x="0" y="62"/>
                    </a:lnTo>
                    <a:lnTo>
                      <a:pt x="3" y="17"/>
                    </a:lnTo>
                    <a:lnTo>
                      <a:pt x="5" y="13"/>
                    </a:lnTo>
                    <a:lnTo>
                      <a:pt x="7" y="9"/>
                    </a:lnTo>
                    <a:lnTo>
                      <a:pt x="9" y="5"/>
                    </a:lnTo>
                    <a:lnTo>
                      <a:pt x="13" y="0"/>
                    </a:lnTo>
                    <a:lnTo>
                      <a:pt x="15" y="4"/>
                    </a:lnTo>
                    <a:lnTo>
                      <a:pt x="17" y="6"/>
                    </a:lnTo>
                    <a:lnTo>
                      <a:pt x="19" y="11"/>
                    </a:lnTo>
                    <a:lnTo>
                      <a:pt x="23" y="15"/>
                    </a:lnTo>
                    <a:lnTo>
                      <a:pt x="23" y="45"/>
                    </a:lnTo>
                    <a:lnTo>
                      <a:pt x="23" y="75"/>
                    </a:lnTo>
                    <a:lnTo>
                      <a:pt x="23" y="107"/>
                    </a:lnTo>
                    <a:lnTo>
                      <a:pt x="23" y="1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7" name="Freeform 600"/>
              <p:cNvSpPr>
                <a:spLocks/>
              </p:cNvSpPr>
              <p:nvPr/>
            </p:nvSpPr>
            <p:spPr bwMode="auto">
              <a:xfrm>
                <a:off x="1280" y="1045"/>
                <a:ext cx="521" cy="290"/>
              </a:xfrm>
              <a:custGeom>
                <a:avLst/>
                <a:gdLst>
                  <a:gd name="T0" fmla="*/ 521 w 521"/>
                  <a:gd name="T1" fmla="*/ 94 h 290"/>
                  <a:gd name="T2" fmla="*/ 521 w 521"/>
                  <a:gd name="T3" fmla="*/ 182 h 290"/>
                  <a:gd name="T4" fmla="*/ 478 w 521"/>
                  <a:gd name="T5" fmla="*/ 279 h 290"/>
                  <a:gd name="T6" fmla="*/ 399 w 521"/>
                  <a:gd name="T7" fmla="*/ 281 h 290"/>
                  <a:gd name="T8" fmla="*/ 332 w 521"/>
                  <a:gd name="T9" fmla="*/ 283 h 290"/>
                  <a:gd name="T10" fmla="*/ 276 w 521"/>
                  <a:gd name="T11" fmla="*/ 284 h 290"/>
                  <a:gd name="T12" fmla="*/ 226 w 521"/>
                  <a:gd name="T13" fmla="*/ 287 h 290"/>
                  <a:gd name="T14" fmla="*/ 179 w 521"/>
                  <a:gd name="T15" fmla="*/ 288 h 290"/>
                  <a:gd name="T16" fmla="*/ 127 w 521"/>
                  <a:gd name="T17" fmla="*/ 290 h 290"/>
                  <a:gd name="T18" fmla="*/ 52 w 521"/>
                  <a:gd name="T19" fmla="*/ 290 h 290"/>
                  <a:gd name="T20" fmla="*/ 2 w 521"/>
                  <a:gd name="T21" fmla="*/ 233 h 290"/>
                  <a:gd name="T22" fmla="*/ 2 w 521"/>
                  <a:gd name="T23" fmla="*/ 131 h 290"/>
                  <a:gd name="T24" fmla="*/ 10 w 521"/>
                  <a:gd name="T25" fmla="*/ 35 h 290"/>
                  <a:gd name="T26" fmla="*/ 19 w 521"/>
                  <a:gd name="T27" fmla="*/ 33 h 290"/>
                  <a:gd name="T28" fmla="*/ 29 w 521"/>
                  <a:gd name="T29" fmla="*/ 36 h 290"/>
                  <a:gd name="T30" fmla="*/ 35 w 521"/>
                  <a:gd name="T31" fmla="*/ 47 h 290"/>
                  <a:gd name="T32" fmla="*/ 42 w 521"/>
                  <a:gd name="T33" fmla="*/ 61 h 290"/>
                  <a:gd name="T34" fmla="*/ 46 w 521"/>
                  <a:gd name="T35" fmla="*/ 65 h 290"/>
                  <a:gd name="T36" fmla="*/ 58 w 521"/>
                  <a:gd name="T37" fmla="*/ 68 h 290"/>
                  <a:gd name="T38" fmla="*/ 69 w 521"/>
                  <a:gd name="T39" fmla="*/ 68 h 290"/>
                  <a:gd name="T40" fmla="*/ 73 w 521"/>
                  <a:gd name="T41" fmla="*/ 65 h 290"/>
                  <a:gd name="T42" fmla="*/ 73 w 521"/>
                  <a:gd name="T43" fmla="*/ 61 h 290"/>
                  <a:gd name="T44" fmla="*/ 79 w 521"/>
                  <a:gd name="T45" fmla="*/ 59 h 290"/>
                  <a:gd name="T46" fmla="*/ 93 w 521"/>
                  <a:gd name="T47" fmla="*/ 59 h 290"/>
                  <a:gd name="T48" fmla="*/ 104 w 521"/>
                  <a:gd name="T49" fmla="*/ 59 h 290"/>
                  <a:gd name="T50" fmla="*/ 110 w 521"/>
                  <a:gd name="T51" fmla="*/ 57 h 290"/>
                  <a:gd name="T52" fmla="*/ 116 w 521"/>
                  <a:gd name="T53" fmla="*/ 52 h 290"/>
                  <a:gd name="T54" fmla="*/ 118 w 521"/>
                  <a:gd name="T55" fmla="*/ 48 h 290"/>
                  <a:gd name="T56" fmla="*/ 120 w 521"/>
                  <a:gd name="T57" fmla="*/ 46 h 290"/>
                  <a:gd name="T58" fmla="*/ 123 w 521"/>
                  <a:gd name="T59" fmla="*/ 46 h 290"/>
                  <a:gd name="T60" fmla="*/ 125 w 521"/>
                  <a:gd name="T61" fmla="*/ 44 h 290"/>
                  <a:gd name="T62" fmla="*/ 125 w 521"/>
                  <a:gd name="T63" fmla="*/ 43 h 290"/>
                  <a:gd name="T64" fmla="*/ 129 w 521"/>
                  <a:gd name="T65" fmla="*/ 41 h 290"/>
                  <a:gd name="T66" fmla="*/ 135 w 521"/>
                  <a:gd name="T67" fmla="*/ 41 h 290"/>
                  <a:gd name="T68" fmla="*/ 139 w 521"/>
                  <a:gd name="T69" fmla="*/ 44 h 290"/>
                  <a:gd name="T70" fmla="*/ 139 w 521"/>
                  <a:gd name="T71" fmla="*/ 48 h 290"/>
                  <a:gd name="T72" fmla="*/ 147 w 521"/>
                  <a:gd name="T73" fmla="*/ 52 h 290"/>
                  <a:gd name="T74" fmla="*/ 154 w 521"/>
                  <a:gd name="T75" fmla="*/ 55 h 290"/>
                  <a:gd name="T76" fmla="*/ 156 w 521"/>
                  <a:gd name="T77" fmla="*/ 61 h 290"/>
                  <a:gd name="T78" fmla="*/ 158 w 521"/>
                  <a:gd name="T79" fmla="*/ 66 h 290"/>
                  <a:gd name="T80" fmla="*/ 164 w 521"/>
                  <a:gd name="T81" fmla="*/ 69 h 290"/>
                  <a:gd name="T82" fmla="*/ 177 w 521"/>
                  <a:gd name="T83" fmla="*/ 72 h 290"/>
                  <a:gd name="T84" fmla="*/ 189 w 521"/>
                  <a:gd name="T85" fmla="*/ 79 h 290"/>
                  <a:gd name="T86" fmla="*/ 201 w 521"/>
                  <a:gd name="T87" fmla="*/ 86 h 290"/>
                  <a:gd name="T88" fmla="*/ 206 w 521"/>
                  <a:gd name="T89" fmla="*/ 94 h 290"/>
                  <a:gd name="T90" fmla="*/ 210 w 521"/>
                  <a:gd name="T91" fmla="*/ 105 h 290"/>
                  <a:gd name="T92" fmla="*/ 218 w 521"/>
                  <a:gd name="T93" fmla="*/ 117 h 290"/>
                  <a:gd name="T94" fmla="*/ 226 w 521"/>
                  <a:gd name="T95" fmla="*/ 123 h 290"/>
                  <a:gd name="T96" fmla="*/ 231 w 521"/>
                  <a:gd name="T97" fmla="*/ 92 h 290"/>
                  <a:gd name="T98" fmla="*/ 231 w 521"/>
                  <a:gd name="T99" fmla="*/ 30 h 290"/>
                  <a:gd name="T100" fmla="*/ 303 w 521"/>
                  <a:gd name="T101" fmla="*/ 2 h 290"/>
                  <a:gd name="T102" fmla="*/ 399 w 521"/>
                  <a:gd name="T103" fmla="*/ 2 h 290"/>
                  <a:gd name="T104" fmla="*/ 442 w 521"/>
                  <a:gd name="T105" fmla="*/ 3 h 290"/>
                  <a:gd name="T106" fmla="*/ 461 w 521"/>
                  <a:gd name="T107" fmla="*/ 2 h 290"/>
                  <a:gd name="T108" fmla="*/ 482 w 521"/>
                  <a:gd name="T109" fmla="*/ 2 h 290"/>
                  <a:gd name="T110" fmla="*/ 507 w 521"/>
                  <a:gd name="T111" fmla="*/ 0 h 290"/>
                  <a:gd name="T112" fmla="*/ 519 w 521"/>
                  <a:gd name="T113" fmla="*/ 2 h 290"/>
                  <a:gd name="T114" fmla="*/ 521 w 521"/>
                  <a:gd name="T115" fmla="*/ 3 h 290"/>
                  <a:gd name="T116" fmla="*/ 521 w 521"/>
                  <a:gd name="T117" fmla="*/ 18 h 290"/>
                  <a:gd name="T118" fmla="*/ 521 w 521"/>
                  <a:gd name="T119" fmla="*/ 46 h 2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1"/>
                  <a:gd name="T181" fmla="*/ 0 h 290"/>
                  <a:gd name="T182" fmla="*/ 521 w 521"/>
                  <a:gd name="T183" fmla="*/ 290 h 2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1" h="290">
                    <a:moveTo>
                      <a:pt x="521" y="59"/>
                    </a:moveTo>
                    <a:lnTo>
                      <a:pt x="521" y="94"/>
                    </a:lnTo>
                    <a:lnTo>
                      <a:pt x="521" y="128"/>
                    </a:lnTo>
                    <a:lnTo>
                      <a:pt x="521" y="182"/>
                    </a:lnTo>
                    <a:lnTo>
                      <a:pt x="521" y="277"/>
                    </a:lnTo>
                    <a:lnTo>
                      <a:pt x="478" y="279"/>
                    </a:lnTo>
                    <a:lnTo>
                      <a:pt x="436" y="280"/>
                    </a:lnTo>
                    <a:lnTo>
                      <a:pt x="399" y="281"/>
                    </a:lnTo>
                    <a:lnTo>
                      <a:pt x="363" y="283"/>
                    </a:lnTo>
                    <a:lnTo>
                      <a:pt x="332" y="283"/>
                    </a:lnTo>
                    <a:lnTo>
                      <a:pt x="303" y="284"/>
                    </a:lnTo>
                    <a:lnTo>
                      <a:pt x="276" y="284"/>
                    </a:lnTo>
                    <a:lnTo>
                      <a:pt x="253" y="285"/>
                    </a:lnTo>
                    <a:lnTo>
                      <a:pt x="226" y="287"/>
                    </a:lnTo>
                    <a:lnTo>
                      <a:pt x="201" y="287"/>
                    </a:lnTo>
                    <a:lnTo>
                      <a:pt x="179" y="288"/>
                    </a:lnTo>
                    <a:lnTo>
                      <a:pt x="154" y="288"/>
                    </a:lnTo>
                    <a:lnTo>
                      <a:pt x="127" y="290"/>
                    </a:lnTo>
                    <a:lnTo>
                      <a:pt x="93" y="290"/>
                    </a:lnTo>
                    <a:lnTo>
                      <a:pt x="52" y="290"/>
                    </a:lnTo>
                    <a:lnTo>
                      <a:pt x="0" y="290"/>
                    </a:lnTo>
                    <a:lnTo>
                      <a:pt x="2" y="233"/>
                    </a:lnTo>
                    <a:lnTo>
                      <a:pt x="2" y="189"/>
                    </a:lnTo>
                    <a:lnTo>
                      <a:pt x="2" y="131"/>
                    </a:lnTo>
                    <a:lnTo>
                      <a:pt x="2" y="37"/>
                    </a:lnTo>
                    <a:lnTo>
                      <a:pt x="10" y="35"/>
                    </a:lnTo>
                    <a:lnTo>
                      <a:pt x="15" y="33"/>
                    </a:lnTo>
                    <a:lnTo>
                      <a:pt x="19" y="33"/>
                    </a:lnTo>
                    <a:lnTo>
                      <a:pt x="27" y="33"/>
                    </a:lnTo>
                    <a:lnTo>
                      <a:pt x="29" y="36"/>
                    </a:lnTo>
                    <a:lnTo>
                      <a:pt x="31" y="40"/>
                    </a:lnTo>
                    <a:lnTo>
                      <a:pt x="35" y="47"/>
                    </a:lnTo>
                    <a:lnTo>
                      <a:pt x="39" y="59"/>
                    </a:lnTo>
                    <a:lnTo>
                      <a:pt x="42" y="61"/>
                    </a:lnTo>
                    <a:lnTo>
                      <a:pt x="44" y="62"/>
                    </a:lnTo>
                    <a:lnTo>
                      <a:pt x="46" y="65"/>
                    </a:lnTo>
                    <a:lnTo>
                      <a:pt x="48" y="66"/>
                    </a:lnTo>
                    <a:lnTo>
                      <a:pt x="58" y="68"/>
                    </a:lnTo>
                    <a:lnTo>
                      <a:pt x="64" y="68"/>
                    </a:lnTo>
                    <a:lnTo>
                      <a:pt x="69" y="68"/>
                    </a:lnTo>
                    <a:lnTo>
                      <a:pt x="73" y="66"/>
                    </a:lnTo>
                    <a:lnTo>
                      <a:pt x="73" y="65"/>
                    </a:lnTo>
                    <a:lnTo>
                      <a:pt x="73" y="62"/>
                    </a:lnTo>
                    <a:lnTo>
                      <a:pt x="73" y="61"/>
                    </a:lnTo>
                    <a:lnTo>
                      <a:pt x="73" y="59"/>
                    </a:lnTo>
                    <a:lnTo>
                      <a:pt x="79" y="59"/>
                    </a:lnTo>
                    <a:lnTo>
                      <a:pt x="87" y="59"/>
                    </a:lnTo>
                    <a:lnTo>
                      <a:pt x="93" y="59"/>
                    </a:lnTo>
                    <a:lnTo>
                      <a:pt x="100" y="61"/>
                    </a:lnTo>
                    <a:lnTo>
                      <a:pt x="104" y="59"/>
                    </a:lnTo>
                    <a:lnTo>
                      <a:pt x="108" y="58"/>
                    </a:lnTo>
                    <a:lnTo>
                      <a:pt x="110" y="57"/>
                    </a:lnTo>
                    <a:lnTo>
                      <a:pt x="114" y="54"/>
                    </a:lnTo>
                    <a:lnTo>
                      <a:pt x="116" y="52"/>
                    </a:lnTo>
                    <a:lnTo>
                      <a:pt x="116" y="51"/>
                    </a:lnTo>
                    <a:lnTo>
                      <a:pt x="118" y="48"/>
                    </a:lnTo>
                    <a:lnTo>
                      <a:pt x="118" y="46"/>
                    </a:lnTo>
                    <a:lnTo>
                      <a:pt x="120" y="46"/>
                    </a:lnTo>
                    <a:lnTo>
                      <a:pt x="123" y="46"/>
                    </a:lnTo>
                    <a:lnTo>
                      <a:pt x="125" y="46"/>
                    </a:lnTo>
                    <a:lnTo>
                      <a:pt x="125" y="44"/>
                    </a:lnTo>
                    <a:lnTo>
                      <a:pt x="125" y="43"/>
                    </a:lnTo>
                    <a:lnTo>
                      <a:pt x="125" y="41"/>
                    </a:lnTo>
                    <a:lnTo>
                      <a:pt x="129" y="41"/>
                    </a:lnTo>
                    <a:lnTo>
                      <a:pt x="133" y="41"/>
                    </a:lnTo>
                    <a:lnTo>
                      <a:pt x="135" y="41"/>
                    </a:lnTo>
                    <a:lnTo>
                      <a:pt x="139" y="41"/>
                    </a:lnTo>
                    <a:lnTo>
                      <a:pt x="139" y="44"/>
                    </a:lnTo>
                    <a:lnTo>
                      <a:pt x="139" y="46"/>
                    </a:lnTo>
                    <a:lnTo>
                      <a:pt x="139" y="48"/>
                    </a:lnTo>
                    <a:lnTo>
                      <a:pt x="139" y="51"/>
                    </a:lnTo>
                    <a:lnTo>
                      <a:pt x="147" y="52"/>
                    </a:lnTo>
                    <a:lnTo>
                      <a:pt x="152" y="52"/>
                    </a:lnTo>
                    <a:lnTo>
                      <a:pt x="154" y="55"/>
                    </a:lnTo>
                    <a:lnTo>
                      <a:pt x="156" y="58"/>
                    </a:lnTo>
                    <a:lnTo>
                      <a:pt x="156" y="61"/>
                    </a:lnTo>
                    <a:lnTo>
                      <a:pt x="156" y="64"/>
                    </a:lnTo>
                    <a:lnTo>
                      <a:pt x="158" y="66"/>
                    </a:lnTo>
                    <a:lnTo>
                      <a:pt x="160" y="69"/>
                    </a:lnTo>
                    <a:lnTo>
                      <a:pt x="164" y="69"/>
                    </a:lnTo>
                    <a:lnTo>
                      <a:pt x="170" y="70"/>
                    </a:lnTo>
                    <a:lnTo>
                      <a:pt x="177" y="72"/>
                    </a:lnTo>
                    <a:lnTo>
                      <a:pt x="181" y="73"/>
                    </a:lnTo>
                    <a:lnTo>
                      <a:pt x="189" y="79"/>
                    </a:lnTo>
                    <a:lnTo>
                      <a:pt x="195" y="83"/>
                    </a:lnTo>
                    <a:lnTo>
                      <a:pt x="201" y="86"/>
                    </a:lnTo>
                    <a:lnTo>
                      <a:pt x="204" y="90"/>
                    </a:lnTo>
                    <a:lnTo>
                      <a:pt x="206" y="94"/>
                    </a:lnTo>
                    <a:lnTo>
                      <a:pt x="208" y="99"/>
                    </a:lnTo>
                    <a:lnTo>
                      <a:pt x="210" y="105"/>
                    </a:lnTo>
                    <a:lnTo>
                      <a:pt x="210" y="110"/>
                    </a:lnTo>
                    <a:lnTo>
                      <a:pt x="218" y="117"/>
                    </a:lnTo>
                    <a:lnTo>
                      <a:pt x="224" y="121"/>
                    </a:lnTo>
                    <a:lnTo>
                      <a:pt x="226" y="123"/>
                    </a:lnTo>
                    <a:lnTo>
                      <a:pt x="231" y="124"/>
                    </a:lnTo>
                    <a:lnTo>
                      <a:pt x="231" y="92"/>
                    </a:lnTo>
                    <a:lnTo>
                      <a:pt x="231" y="62"/>
                    </a:lnTo>
                    <a:lnTo>
                      <a:pt x="231" y="30"/>
                    </a:lnTo>
                    <a:lnTo>
                      <a:pt x="231" y="0"/>
                    </a:lnTo>
                    <a:lnTo>
                      <a:pt x="303" y="2"/>
                    </a:lnTo>
                    <a:lnTo>
                      <a:pt x="357" y="2"/>
                    </a:lnTo>
                    <a:lnTo>
                      <a:pt x="399" y="2"/>
                    </a:lnTo>
                    <a:lnTo>
                      <a:pt x="426" y="3"/>
                    </a:lnTo>
                    <a:lnTo>
                      <a:pt x="442" y="3"/>
                    </a:lnTo>
                    <a:lnTo>
                      <a:pt x="455" y="3"/>
                    </a:lnTo>
                    <a:lnTo>
                      <a:pt x="461" y="2"/>
                    </a:lnTo>
                    <a:lnTo>
                      <a:pt x="467" y="2"/>
                    </a:lnTo>
                    <a:lnTo>
                      <a:pt x="482" y="2"/>
                    </a:lnTo>
                    <a:lnTo>
                      <a:pt x="494" y="0"/>
                    </a:lnTo>
                    <a:lnTo>
                      <a:pt x="507" y="0"/>
                    </a:lnTo>
                    <a:lnTo>
                      <a:pt x="517" y="0"/>
                    </a:lnTo>
                    <a:lnTo>
                      <a:pt x="519" y="2"/>
                    </a:lnTo>
                    <a:lnTo>
                      <a:pt x="521" y="2"/>
                    </a:lnTo>
                    <a:lnTo>
                      <a:pt x="521" y="3"/>
                    </a:lnTo>
                    <a:lnTo>
                      <a:pt x="521" y="4"/>
                    </a:lnTo>
                    <a:lnTo>
                      <a:pt x="521" y="18"/>
                    </a:lnTo>
                    <a:lnTo>
                      <a:pt x="521" y="32"/>
                    </a:lnTo>
                    <a:lnTo>
                      <a:pt x="521" y="46"/>
                    </a:lnTo>
                    <a:lnTo>
                      <a:pt x="521"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8" name="Freeform 601"/>
              <p:cNvSpPr>
                <a:spLocks/>
              </p:cNvSpPr>
              <p:nvPr/>
            </p:nvSpPr>
            <p:spPr bwMode="auto">
              <a:xfrm>
                <a:off x="1660" y="1055"/>
                <a:ext cx="135" cy="267"/>
              </a:xfrm>
              <a:custGeom>
                <a:avLst/>
                <a:gdLst>
                  <a:gd name="T0" fmla="*/ 135 w 135"/>
                  <a:gd name="T1" fmla="*/ 103 h 267"/>
                  <a:gd name="T2" fmla="*/ 133 w 135"/>
                  <a:gd name="T3" fmla="*/ 206 h 267"/>
                  <a:gd name="T4" fmla="*/ 131 w 135"/>
                  <a:gd name="T5" fmla="*/ 257 h 267"/>
                  <a:gd name="T6" fmla="*/ 127 w 135"/>
                  <a:gd name="T7" fmla="*/ 260 h 267"/>
                  <a:gd name="T8" fmla="*/ 110 w 135"/>
                  <a:gd name="T9" fmla="*/ 262 h 267"/>
                  <a:gd name="T10" fmla="*/ 79 w 135"/>
                  <a:gd name="T11" fmla="*/ 263 h 267"/>
                  <a:gd name="T12" fmla="*/ 48 w 135"/>
                  <a:gd name="T13" fmla="*/ 264 h 267"/>
                  <a:gd name="T14" fmla="*/ 17 w 135"/>
                  <a:gd name="T15" fmla="*/ 266 h 267"/>
                  <a:gd name="T16" fmla="*/ 2 w 135"/>
                  <a:gd name="T17" fmla="*/ 255 h 267"/>
                  <a:gd name="T18" fmla="*/ 6 w 135"/>
                  <a:gd name="T19" fmla="*/ 147 h 267"/>
                  <a:gd name="T20" fmla="*/ 10 w 135"/>
                  <a:gd name="T21" fmla="*/ 5 h 267"/>
                  <a:gd name="T22" fmla="*/ 15 w 135"/>
                  <a:gd name="T23" fmla="*/ 9 h 267"/>
                  <a:gd name="T24" fmla="*/ 17 w 135"/>
                  <a:gd name="T25" fmla="*/ 30 h 267"/>
                  <a:gd name="T26" fmla="*/ 19 w 135"/>
                  <a:gd name="T27" fmla="*/ 66 h 267"/>
                  <a:gd name="T28" fmla="*/ 17 w 135"/>
                  <a:gd name="T29" fmla="*/ 84 h 267"/>
                  <a:gd name="T30" fmla="*/ 13 w 135"/>
                  <a:gd name="T31" fmla="*/ 84 h 267"/>
                  <a:gd name="T32" fmla="*/ 13 w 135"/>
                  <a:gd name="T33" fmla="*/ 120 h 267"/>
                  <a:gd name="T34" fmla="*/ 13 w 135"/>
                  <a:gd name="T35" fmla="*/ 197 h 267"/>
                  <a:gd name="T36" fmla="*/ 15 w 135"/>
                  <a:gd name="T37" fmla="*/ 223 h 267"/>
                  <a:gd name="T38" fmla="*/ 19 w 135"/>
                  <a:gd name="T39" fmla="*/ 223 h 267"/>
                  <a:gd name="T40" fmla="*/ 19 w 135"/>
                  <a:gd name="T41" fmla="*/ 186 h 267"/>
                  <a:gd name="T42" fmla="*/ 19 w 135"/>
                  <a:gd name="T43" fmla="*/ 105 h 267"/>
                  <a:gd name="T44" fmla="*/ 23 w 135"/>
                  <a:gd name="T45" fmla="*/ 66 h 267"/>
                  <a:gd name="T46" fmla="*/ 23 w 135"/>
                  <a:gd name="T47" fmla="*/ 22 h 267"/>
                  <a:gd name="T48" fmla="*/ 29 w 135"/>
                  <a:gd name="T49" fmla="*/ 0 h 267"/>
                  <a:gd name="T50" fmla="*/ 37 w 135"/>
                  <a:gd name="T51" fmla="*/ 1 h 267"/>
                  <a:gd name="T52" fmla="*/ 46 w 135"/>
                  <a:gd name="T53" fmla="*/ 41 h 267"/>
                  <a:gd name="T54" fmla="*/ 46 w 135"/>
                  <a:gd name="T55" fmla="*/ 133 h 267"/>
                  <a:gd name="T56" fmla="*/ 46 w 135"/>
                  <a:gd name="T57" fmla="*/ 213 h 267"/>
                  <a:gd name="T58" fmla="*/ 46 w 135"/>
                  <a:gd name="T59" fmla="*/ 224 h 267"/>
                  <a:gd name="T60" fmla="*/ 46 w 135"/>
                  <a:gd name="T61" fmla="*/ 230 h 267"/>
                  <a:gd name="T62" fmla="*/ 48 w 135"/>
                  <a:gd name="T63" fmla="*/ 230 h 267"/>
                  <a:gd name="T64" fmla="*/ 50 w 135"/>
                  <a:gd name="T65" fmla="*/ 180 h 267"/>
                  <a:gd name="T66" fmla="*/ 52 w 135"/>
                  <a:gd name="T67" fmla="*/ 49 h 267"/>
                  <a:gd name="T68" fmla="*/ 60 w 135"/>
                  <a:gd name="T69" fmla="*/ 3 h 267"/>
                  <a:gd name="T70" fmla="*/ 69 w 135"/>
                  <a:gd name="T71" fmla="*/ 5 h 267"/>
                  <a:gd name="T72" fmla="*/ 73 w 135"/>
                  <a:gd name="T73" fmla="*/ 33 h 267"/>
                  <a:gd name="T74" fmla="*/ 73 w 135"/>
                  <a:gd name="T75" fmla="*/ 91 h 267"/>
                  <a:gd name="T76" fmla="*/ 75 w 135"/>
                  <a:gd name="T77" fmla="*/ 118 h 267"/>
                  <a:gd name="T78" fmla="*/ 77 w 135"/>
                  <a:gd name="T79" fmla="*/ 118 h 267"/>
                  <a:gd name="T80" fmla="*/ 79 w 135"/>
                  <a:gd name="T81" fmla="*/ 89 h 267"/>
                  <a:gd name="T82" fmla="*/ 81 w 135"/>
                  <a:gd name="T83" fmla="*/ 30 h 267"/>
                  <a:gd name="T84" fmla="*/ 85 w 135"/>
                  <a:gd name="T85" fmla="*/ 1 h 267"/>
                  <a:gd name="T86" fmla="*/ 94 w 135"/>
                  <a:gd name="T87" fmla="*/ 1 h 267"/>
                  <a:gd name="T88" fmla="*/ 100 w 135"/>
                  <a:gd name="T89" fmla="*/ 8 h 267"/>
                  <a:gd name="T90" fmla="*/ 100 w 135"/>
                  <a:gd name="T91" fmla="*/ 54 h 267"/>
                  <a:gd name="T92" fmla="*/ 98 w 135"/>
                  <a:gd name="T93" fmla="*/ 116 h 267"/>
                  <a:gd name="T94" fmla="*/ 102 w 135"/>
                  <a:gd name="T95" fmla="*/ 116 h 267"/>
                  <a:gd name="T96" fmla="*/ 104 w 135"/>
                  <a:gd name="T97" fmla="*/ 87 h 267"/>
                  <a:gd name="T98" fmla="*/ 106 w 135"/>
                  <a:gd name="T99" fmla="*/ 29 h 267"/>
                  <a:gd name="T100" fmla="*/ 110 w 135"/>
                  <a:gd name="T101" fmla="*/ 0 h 267"/>
                  <a:gd name="T102" fmla="*/ 114 w 135"/>
                  <a:gd name="T103" fmla="*/ 1 h 267"/>
                  <a:gd name="T104" fmla="*/ 116 w 135"/>
                  <a:gd name="T105" fmla="*/ 25 h 267"/>
                  <a:gd name="T106" fmla="*/ 116 w 135"/>
                  <a:gd name="T107" fmla="*/ 70 h 267"/>
                  <a:gd name="T108" fmla="*/ 118 w 135"/>
                  <a:gd name="T109" fmla="*/ 92 h 267"/>
                  <a:gd name="T110" fmla="*/ 121 w 135"/>
                  <a:gd name="T111" fmla="*/ 91 h 267"/>
                  <a:gd name="T112" fmla="*/ 123 w 135"/>
                  <a:gd name="T113" fmla="*/ 70 h 267"/>
                  <a:gd name="T114" fmla="*/ 123 w 135"/>
                  <a:gd name="T115" fmla="*/ 27 h 267"/>
                  <a:gd name="T116" fmla="*/ 127 w 135"/>
                  <a:gd name="T117" fmla="*/ 8 h 267"/>
                  <a:gd name="T118" fmla="*/ 131 w 135"/>
                  <a:gd name="T119" fmla="*/ 8 h 267"/>
                  <a:gd name="T120" fmla="*/ 133 w 135"/>
                  <a:gd name="T121" fmla="*/ 20 h 267"/>
                  <a:gd name="T122" fmla="*/ 135 w 135"/>
                  <a:gd name="T123" fmla="*/ 41 h 2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7"/>
                  <a:gd name="T188" fmla="*/ 135 w 135"/>
                  <a:gd name="T189" fmla="*/ 267 h 2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7">
                    <a:moveTo>
                      <a:pt x="135" y="52"/>
                    </a:moveTo>
                    <a:lnTo>
                      <a:pt x="135" y="103"/>
                    </a:lnTo>
                    <a:lnTo>
                      <a:pt x="135" y="154"/>
                    </a:lnTo>
                    <a:lnTo>
                      <a:pt x="133" y="206"/>
                    </a:lnTo>
                    <a:lnTo>
                      <a:pt x="133" y="257"/>
                    </a:lnTo>
                    <a:lnTo>
                      <a:pt x="131" y="257"/>
                    </a:lnTo>
                    <a:lnTo>
                      <a:pt x="129" y="259"/>
                    </a:lnTo>
                    <a:lnTo>
                      <a:pt x="127" y="260"/>
                    </a:lnTo>
                    <a:lnTo>
                      <a:pt x="125" y="262"/>
                    </a:lnTo>
                    <a:lnTo>
                      <a:pt x="110" y="262"/>
                    </a:lnTo>
                    <a:lnTo>
                      <a:pt x="94" y="263"/>
                    </a:lnTo>
                    <a:lnTo>
                      <a:pt x="79" y="263"/>
                    </a:lnTo>
                    <a:lnTo>
                      <a:pt x="62" y="264"/>
                    </a:lnTo>
                    <a:lnTo>
                      <a:pt x="48" y="264"/>
                    </a:lnTo>
                    <a:lnTo>
                      <a:pt x="31" y="266"/>
                    </a:lnTo>
                    <a:lnTo>
                      <a:pt x="17" y="266"/>
                    </a:lnTo>
                    <a:lnTo>
                      <a:pt x="0" y="267"/>
                    </a:lnTo>
                    <a:lnTo>
                      <a:pt x="2" y="255"/>
                    </a:lnTo>
                    <a:lnTo>
                      <a:pt x="4" y="223"/>
                    </a:lnTo>
                    <a:lnTo>
                      <a:pt x="6" y="147"/>
                    </a:lnTo>
                    <a:lnTo>
                      <a:pt x="8" y="3"/>
                    </a:lnTo>
                    <a:lnTo>
                      <a:pt x="10" y="5"/>
                    </a:lnTo>
                    <a:lnTo>
                      <a:pt x="13" y="7"/>
                    </a:lnTo>
                    <a:lnTo>
                      <a:pt x="15" y="9"/>
                    </a:lnTo>
                    <a:lnTo>
                      <a:pt x="17" y="14"/>
                    </a:lnTo>
                    <a:lnTo>
                      <a:pt x="17" y="30"/>
                    </a:lnTo>
                    <a:lnTo>
                      <a:pt x="19" y="48"/>
                    </a:lnTo>
                    <a:lnTo>
                      <a:pt x="19" y="66"/>
                    </a:lnTo>
                    <a:lnTo>
                      <a:pt x="19" y="84"/>
                    </a:lnTo>
                    <a:lnTo>
                      <a:pt x="17" y="84"/>
                    </a:lnTo>
                    <a:lnTo>
                      <a:pt x="15" y="84"/>
                    </a:lnTo>
                    <a:lnTo>
                      <a:pt x="13" y="84"/>
                    </a:lnTo>
                    <a:lnTo>
                      <a:pt x="13" y="120"/>
                    </a:lnTo>
                    <a:lnTo>
                      <a:pt x="13" y="160"/>
                    </a:lnTo>
                    <a:lnTo>
                      <a:pt x="13" y="197"/>
                    </a:lnTo>
                    <a:lnTo>
                      <a:pt x="13" y="223"/>
                    </a:lnTo>
                    <a:lnTo>
                      <a:pt x="15" y="223"/>
                    </a:lnTo>
                    <a:lnTo>
                      <a:pt x="17" y="223"/>
                    </a:lnTo>
                    <a:lnTo>
                      <a:pt x="19" y="223"/>
                    </a:lnTo>
                    <a:lnTo>
                      <a:pt x="19" y="186"/>
                    </a:lnTo>
                    <a:lnTo>
                      <a:pt x="19" y="142"/>
                    </a:lnTo>
                    <a:lnTo>
                      <a:pt x="19" y="105"/>
                    </a:lnTo>
                    <a:lnTo>
                      <a:pt x="21" y="88"/>
                    </a:lnTo>
                    <a:lnTo>
                      <a:pt x="23" y="66"/>
                    </a:lnTo>
                    <a:lnTo>
                      <a:pt x="23" y="44"/>
                    </a:lnTo>
                    <a:lnTo>
                      <a:pt x="23" y="22"/>
                    </a:lnTo>
                    <a:lnTo>
                      <a:pt x="23" y="0"/>
                    </a:lnTo>
                    <a:lnTo>
                      <a:pt x="29" y="0"/>
                    </a:lnTo>
                    <a:lnTo>
                      <a:pt x="33" y="0"/>
                    </a:lnTo>
                    <a:lnTo>
                      <a:pt x="37" y="1"/>
                    </a:lnTo>
                    <a:lnTo>
                      <a:pt x="46" y="3"/>
                    </a:lnTo>
                    <a:lnTo>
                      <a:pt x="46" y="41"/>
                    </a:lnTo>
                    <a:lnTo>
                      <a:pt x="46" y="81"/>
                    </a:lnTo>
                    <a:lnTo>
                      <a:pt x="46" y="133"/>
                    </a:lnTo>
                    <a:lnTo>
                      <a:pt x="44" y="208"/>
                    </a:lnTo>
                    <a:lnTo>
                      <a:pt x="46" y="213"/>
                    </a:lnTo>
                    <a:lnTo>
                      <a:pt x="46" y="219"/>
                    </a:lnTo>
                    <a:lnTo>
                      <a:pt x="46" y="224"/>
                    </a:lnTo>
                    <a:lnTo>
                      <a:pt x="46" y="230"/>
                    </a:lnTo>
                    <a:lnTo>
                      <a:pt x="48" y="230"/>
                    </a:lnTo>
                    <a:lnTo>
                      <a:pt x="50" y="230"/>
                    </a:lnTo>
                    <a:lnTo>
                      <a:pt x="50" y="180"/>
                    </a:lnTo>
                    <a:lnTo>
                      <a:pt x="50" y="114"/>
                    </a:lnTo>
                    <a:lnTo>
                      <a:pt x="52" y="49"/>
                    </a:lnTo>
                    <a:lnTo>
                      <a:pt x="56" y="3"/>
                    </a:lnTo>
                    <a:lnTo>
                      <a:pt x="60" y="3"/>
                    </a:lnTo>
                    <a:lnTo>
                      <a:pt x="64" y="4"/>
                    </a:lnTo>
                    <a:lnTo>
                      <a:pt x="69" y="5"/>
                    </a:lnTo>
                    <a:lnTo>
                      <a:pt x="73" y="5"/>
                    </a:lnTo>
                    <a:lnTo>
                      <a:pt x="73" y="33"/>
                    </a:lnTo>
                    <a:lnTo>
                      <a:pt x="73" y="62"/>
                    </a:lnTo>
                    <a:lnTo>
                      <a:pt x="73" y="91"/>
                    </a:lnTo>
                    <a:lnTo>
                      <a:pt x="73" y="118"/>
                    </a:lnTo>
                    <a:lnTo>
                      <a:pt x="75" y="118"/>
                    </a:lnTo>
                    <a:lnTo>
                      <a:pt x="77" y="118"/>
                    </a:lnTo>
                    <a:lnTo>
                      <a:pt x="79" y="118"/>
                    </a:lnTo>
                    <a:lnTo>
                      <a:pt x="79" y="89"/>
                    </a:lnTo>
                    <a:lnTo>
                      <a:pt x="81" y="59"/>
                    </a:lnTo>
                    <a:lnTo>
                      <a:pt x="81" y="30"/>
                    </a:lnTo>
                    <a:lnTo>
                      <a:pt x="81" y="0"/>
                    </a:lnTo>
                    <a:lnTo>
                      <a:pt x="85" y="1"/>
                    </a:lnTo>
                    <a:lnTo>
                      <a:pt x="89" y="1"/>
                    </a:lnTo>
                    <a:lnTo>
                      <a:pt x="94" y="1"/>
                    </a:lnTo>
                    <a:lnTo>
                      <a:pt x="98" y="3"/>
                    </a:lnTo>
                    <a:lnTo>
                      <a:pt x="100" y="8"/>
                    </a:lnTo>
                    <a:lnTo>
                      <a:pt x="100" y="20"/>
                    </a:lnTo>
                    <a:lnTo>
                      <a:pt x="100" y="54"/>
                    </a:lnTo>
                    <a:lnTo>
                      <a:pt x="98" y="116"/>
                    </a:lnTo>
                    <a:lnTo>
                      <a:pt x="100" y="116"/>
                    </a:lnTo>
                    <a:lnTo>
                      <a:pt x="102" y="116"/>
                    </a:lnTo>
                    <a:lnTo>
                      <a:pt x="104" y="116"/>
                    </a:lnTo>
                    <a:lnTo>
                      <a:pt x="104" y="87"/>
                    </a:lnTo>
                    <a:lnTo>
                      <a:pt x="106" y="58"/>
                    </a:lnTo>
                    <a:lnTo>
                      <a:pt x="106" y="29"/>
                    </a:lnTo>
                    <a:lnTo>
                      <a:pt x="108" y="0"/>
                    </a:lnTo>
                    <a:lnTo>
                      <a:pt x="110" y="0"/>
                    </a:lnTo>
                    <a:lnTo>
                      <a:pt x="112" y="0"/>
                    </a:lnTo>
                    <a:lnTo>
                      <a:pt x="114" y="1"/>
                    </a:lnTo>
                    <a:lnTo>
                      <a:pt x="116" y="1"/>
                    </a:lnTo>
                    <a:lnTo>
                      <a:pt x="116" y="25"/>
                    </a:lnTo>
                    <a:lnTo>
                      <a:pt x="116" y="48"/>
                    </a:lnTo>
                    <a:lnTo>
                      <a:pt x="116" y="70"/>
                    </a:lnTo>
                    <a:lnTo>
                      <a:pt x="116" y="93"/>
                    </a:lnTo>
                    <a:lnTo>
                      <a:pt x="118" y="92"/>
                    </a:lnTo>
                    <a:lnTo>
                      <a:pt x="121" y="92"/>
                    </a:lnTo>
                    <a:lnTo>
                      <a:pt x="121" y="91"/>
                    </a:lnTo>
                    <a:lnTo>
                      <a:pt x="123" y="91"/>
                    </a:lnTo>
                    <a:lnTo>
                      <a:pt x="123" y="70"/>
                    </a:lnTo>
                    <a:lnTo>
                      <a:pt x="123" y="48"/>
                    </a:lnTo>
                    <a:lnTo>
                      <a:pt x="123" y="27"/>
                    </a:lnTo>
                    <a:lnTo>
                      <a:pt x="125" y="7"/>
                    </a:lnTo>
                    <a:lnTo>
                      <a:pt x="127" y="8"/>
                    </a:lnTo>
                    <a:lnTo>
                      <a:pt x="129" y="8"/>
                    </a:lnTo>
                    <a:lnTo>
                      <a:pt x="131" y="8"/>
                    </a:lnTo>
                    <a:lnTo>
                      <a:pt x="133" y="9"/>
                    </a:lnTo>
                    <a:lnTo>
                      <a:pt x="133" y="20"/>
                    </a:lnTo>
                    <a:lnTo>
                      <a:pt x="135" y="30"/>
                    </a:lnTo>
                    <a:lnTo>
                      <a:pt x="135" y="41"/>
                    </a:lnTo>
                    <a:lnTo>
                      <a:pt x="135" y="52"/>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89" name="Freeform 602"/>
              <p:cNvSpPr>
                <a:spLocks/>
              </p:cNvSpPr>
              <p:nvPr/>
            </p:nvSpPr>
            <p:spPr bwMode="auto">
              <a:xfrm>
                <a:off x="1776" y="1164"/>
                <a:ext cx="5" cy="20"/>
              </a:xfrm>
              <a:custGeom>
                <a:avLst/>
                <a:gdLst>
                  <a:gd name="T0" fmla="*/ 5 w 5"/>
                  <a:gd name="T1" fmla="*/ 20 h 20"/>
                  <a:gd name="T2" fmla="*/ 5 w 5"/>
                  <a:gd name="T3" fmla="*/ 20 h 20"/>
                  <a:gd name="T4" fmla="*/ 2 w 5"/>
                  <a:gd name="T5" fmla="*/ 20 h 20"/>
                  <a:gd name="T6" fmla="*/ 2 w 5"/>
                  <a:gd name="T7" fmla="*/ 20 h 20"/>
                  <a:gd name="T8" fmla="*/ 0 w 5"/>
                  <a:gd name="T9" fmla="*/ 20 h 20"/>
                  <a:gd name="T10" fmla="*/ 0 w 5"/>
                  <a:gd name="T11" fmla="*/ 15 h 20"/>
                  <a:gd name="T12" fmla="*/ 0 w 5"/>
                  <a:gd name="T13" fmla="*/ 9 h 20"/>
                  <a:gd name="T14" fmla="*/ 0 w 5"/>
                  <a:gd name="T15" fmla="*/ 5 h 20"/>
                  <a:gd name="T16" fmla="*/ 0 w 5"/>
                  <a:gd name="T17" fmla="*/ 0 h 20"/>
                  <a:gd name="T18" fmla="*/ 2 w 5"/>
                  <a:gd name="T19" fmla="*/ 0 h 20"/>
                  <a:gd name="T20" fmla="*/ 2 w 5"/>
                  <a:gd name="T21" fmla="*/ 0 h 20"/>
                  <a:gd name="T22" fmla="*/ 2 w 5"/>
                  <a:gd name="T23" fmla="*/ 0 h 20"/>
                  <a:gd name="T24" fmla="*/ 5 w 5"/>
                  <a:gd name="T25" fmla="*/ 0 h 20"/>
                  <a:gd name="T26" fmla="*/ 5 w 5"/>
                  <a:gd name="T27" fmla="*/ 5 h 20"/>
                  <a:gd name="T28" fmla="*/ 5 w 5"/>
                  <a:gd name="T29" fmla="*/ 9 h 20"/>
                  <a:gd name="T30" fmla="*/ 5 w 5"/>
                  <a:gd name="T31" fmla="*/ 15 h 20"/>
                  <a:gd name="T32" fmla="*/ 5 w 5"/>
                  <a:gd name="T33" fmla="*/ 2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20"/>
                  <a:gd name="T53" fmla="*/ 5 w 5"/>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20">
                    <a:moveTo>
                      <a:pt x="5" y="20"/>
                    </a:moveTo>
                    <a:lnTo>
                      <a:pt x="5" y="20"/>
                    </a:lnTo>
                    <a:lnTo>
                      <a:pt x="2" y="20"/>
                    </a:lnTo>
                    <a:lnTo>
                      <a:pt x="0" y="20"/>
                    </a:lnTo>
                    <a:lnTo>
                      <a:pt x="0" y="15"/>
                    </a:lnTo>
                    <a:lnTo>
                      <a:pt x="0" y="9"/>
                    </a:lnTo>
                    <a:lnTo>
                      <a:pt x="0" y="5"/>
                    </a:lnTo>
                    <a:lnTo>
                      <a:pt x="0" y="0"/>
                    </a:lnTo>
                    <a:lnTo>
                      <a:pt x="2" y="0"/>
                    </a:lnTo>
                    <a:lnTo>
                      <a:pt x="5" y="0"/>
                    </a:lnTo>
                    <a:lnTo>
                      <a:pt x="5" y="5"/>
                    </a:lnTo>
                    <a:lnTo>
                      <a:pt x="5" y="9"/>
                    </a:lnTo>
                    <a:lnTo>
                      <a:pt x="5" y="15"/>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0" name="Freeform 603"/>
              <p:cNvSpPr>
                <a:spLocks/>
              </p:cNvSpPr>
              <p:nvPr/>
            </p:nvSpPr>
            <p:spPr bwMode="auto">
              <a:xfrm>
                <a:off x="1772" y="1237"/>
                <a:ext cx="9" cy="67"/>
              </a:xfrm>
              <a:custGeom>
                <a:avLst/>
                <a:gdLst>
                  <a:gd name="T0" fmla="*/ 9 w 9"/>
                  <a:gd name="T1" fmla="*/ 67 h 67"/>
                  <a:gd name="T2" fmla="*/ 6 w 9"/>
                  <a:gd name="T3" fmla="*/ 67 h 67"/>
                  <a:gd name="T4" fmla="*/ 6 w 9"/>
                  <a:gd name="T5" fmla="*/ 67 h 67"/>
                  <a:gd name="T6" fmla="*/ 4 w 9"/>
                  <a:gd name="T7" fmla="*/ 67 h 67"/>
                  <a:gd name="T8" fmla="*/ 4 w 9"/>
                  <a:gd name="T9" fmla="*/ 67 h 67"/>
                  <a:gd name="T10" fmla="*/ 4 w 9"/>
                  <a:gd name="T11" fmla="*/ 51 h 67"/>
                  <a:gd name="T12" fmla="*/ 4 w 9"/>
                  <a:gd name="T13" fmla="*/ 34 h 67"/>
                  <a:gd name="T14" fmla="*/ 2 w 9"/>
                  <a:gd name="T15" fmla="*/ 18 h 67"/>
                  <a:gd name="T16" fmla="*/ 0 w 9"/>
                  <a:gd name="T17" fmla="*/ 0 h 67"/>
                  <a:gd name="T18" fmla="*/ 2 w 9"/>
                  <a:gd name="T19" fmla="*/ 0 h 67"/>
                  <a:gd name="T20" fmla="*/ 4 w 9"/>
                  <a:gd name="T21" fmla="*/ 0 h 67"/>
                  <a:gd name="T22" fmla="*/ 6 w 9"/>
                  <a:gd name="T23" fmla="*/ 0 h 67"/>
                  <a:gd name="T24" fmla="*/ 6 w 9"/>
                  <a:gd name="T25" fmla="*/ 0 h 67"/>
                  <a:gd name="T26" fmla="*/ 9 w 9"/>
                  <a:gd name="T27" fmla="*/ 16 h 67"/>
                  <a:gd name="T28" fmla="*/ 9 w 9"/>
                  <a:gd name="T29" fmla="*/ 33 h 67"/>
                  <a:gd name="T30" fmla="*/ 9 w 9"/>
                  <a:gd name="T31" fmla="*/ 51 h 67"/>
                  <a:gd name="T32" fmla="*/ 9 w 9"/>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67"/>
                  <a:gd name="T53" fmla="*/ 9 w 9"/>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67">
                    <a:moveTo>
                      <a:pt x="9" y="67"/>
                    </a:moveTo>
                    <a:lnTo>
                      <a:pt x="6" y="67"/>
                    </a:lnTo>
                    <a:lnTo>
                      <a:pt x="4" y="67"/>
                    </a:lnTo>
                    <a:lnTo>
                      <a:pt x="4" y="51"/>
                    </a:lnTo>
                    <a:lnTo>
                      <a:pt x="4" y="34"/>
                    </a:lnTo>
                    <a:lnTo>
                      <a:pt x="2" y="18"/>
                    </a:lnTo>
                    <a:lnTo>
                      <a:pt x="0" y="0"/>
                    </a:lnTo>
                    <a:lnTo>
                      <a:pt x="2" y="0"/>
                    </a:lnTo>
                    <a:lnTo>
                      <a:pt x="4" y="0"/>
                    </a:lnTo>
                    <a:lnTo>
                      <a:pt x="6" y="0"/>
                    </a:lnTo>
                    <a:lnTo>
                      <a:pt x="9" y="16"/>
                    </a:lnTo>
                    <a:lnTo>
                      <a:pt x="9" y="33"/>
                    </a:lnTo>
                    <a:lnTo>
                      <a:pt x="9" y="51"/>
                    </a:lnTo>
                    <a:lnTo>
                      <a:pt x="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1" name="Freeform 604"/>
              <p:cNvSpPr>
                <a:spLocks/>
              </p:cNvSpPr>
              <p:nvPr/>
            </p:nvSpPr>
            <p:spPr bwMode="auto">
              <a:xfrm>
                <a:off x="1772" y="1190"/>
                <a:ext cx="6" cy="16"/>
              </a:xfrm>
              <a:custGeom>
                <a:avLst/>
                <a:gdLst>
                  <a:gd name="T0" fmla="*/ 6 w 6"/>
                  <a:gd name="T1" fmla="*/ 16 h 16"/>
                  <a:gd name="T2" fmla="*/ 6 w 6"/>
                  <a:gd name="T3" fmla="*/ 16 h 16"/>
                  <a:gd name="T4" fmla="*/ 4 w 6"/>
                  <a:gd name="T5" fmla="*/ 16 h 16"/>
                  <a:gd name="T6" fmla="*/ 2 w 6"/>
                  <a:gd name="T7" fmla="*/ 16 h 16"/>
                  <a:gd name="T8" fmla="*/ 0 w 6"/>
                  <a:gd name="T9" fmla="*/ 16 h 16"/>
                  <a:gd name="T10" fmla="*/ 0 w 6"/>
                  <a:gd name="T11" fmla="*/ 14 h 16"/>
                  <a:gd name="T12" fmla="*/ 0 w 6"/>
                  <a:gd name="T13" fmla="*/ 9 h 16"/>
                  <a:gd name="T14" fmla="*/ 0 w 6"/>
                  <a:gd name="T15" fmla="*/ 5 h 16"/>
                  <a:gd name="T16" fmla="*/ 0 w 6"/>
                  <a:gd name="T17" fmla="*/ 0 h 16"/>
                  <a:gd name="T18" fmla="*/ 2 w 6"/>
                  <a:gd name="T19" fmla="*/ 0 h 16"/>
                  <a:gd name="T20" fmla="*/ 4 w 6"/>
                  <a:gd name="T21" fmla="*/ 0 h 16"/>
                  <a:gd name="T22" fmla="*/ 6 w 6"/>
                  <a:gd name="T23" fmla="*/ 0 h 16"/>
                  <a:gd name="T24" fmla="*/ 6 w 6"/>
                  <a:gd name="T25" fmla="*/ 0 h 16"/>
                  <a:gd name="T26" fmla="*/ 6 w 6"/>
                  <a:gd name="T27" fmla="*/ 4 h 16"/>
                  <a:gd name="T28" fmla="*/ 6 w 6"/>
                  <a:gd name="T29" fmla="*/ 8 h 16"/>
                  <a:gd name="T30" fmla="*/ 6 w 6"/>
                  <a:gd name="T31" fmla="*/ 12 h 16"/>
                  <a:gd name="T32" fmla="*/ 6 w 6"/>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6"/>
                  <a:gd name="T53" fmla="*/ 6 w 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6">
                    <a:moveTo>
                      <a:pt x="6" y="16"/>
                    </a:moveTo>
                    <a:lnTo>
                      <a:pt x="6" y="16"/>
                    </a:lnTo>
                    <a:lnTo>
                      <a:pt x="4" y="16"/>
                    </a:lnTo>
                    <a:lnTo>
                      <a:pt x="2" y="16"/>
                    </a:lnTo>
                    <a:lnTo>
                      <a:pt x="0" y="16"/>
                    </a:lnTo>
                    <a:lnTo>
                      <a:pt x="0" y="14"/>
                    </a:lnTo>
                    <a:lnTo>
                      <a:pt x="0" y="9"/>
                    </a:lnTo>
                    <a:lnTo>
                      <a:pt x="0" y="5"/>
                    </a:lnTo>
                    <a:lnTo>
                      <a:pt x="0" y="0"/>
                    </a:lnTo>
                    <a:lnTo>
                      <a:pt x="2" y="0"/>
                    </a:lnTo>
                    <a:lnTo>
                      <a:pt x="4" y="0"/>
                    </a:lnTo>
                    <a:lnTo>
                      <a:pt x="6" y="0"/>
                    </a:lnTo>
                    <a:lnTo>
                      <a:pt x="6" y="4"/>
                    </a:lnTo>
                    <a:lnTo>
                      <a:pt x="6" y="8"/>
                    </a:lnTo>
                    <a:lnTo>
                      <a:pt x="6" y="12"/>
                    </a:lnTo>
                    <a:lnTo>
                      <a:pt x="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2" name="Freeform 605"/>
              <p:cNvSpPr>
                <a:spLocks/>
              </p:cNvSpPr>
              <p:nvPr/>
            </p:nvSpPr>
            <p:spPr bwMode="auto">
              <a:xfrm>
                <a:off x="1758" y="1179"/>
                <a:ext cx="8" cy="34"/>
              </a:xfrm>
              <a:custGeom>
                <a:avLst/>
                <a:gdLst>
                  <a:gd name="T0" fmla="*/ 8 w 8"/>
                  <a:gd name="T1" fmla="*/ 19 h 34"/>
                  <a:gd name="T2" fmla="*/ 8 w 8"/>
                  <a:gd name="T3" fmla="*/ 23 h 34"/>
                  <a:gd name="T4" fmla="*/ 8 w 8"/>
                  <a:gd name="T5" fmla="*/ 27 h 34"/>
                  <a:gd name="T6" fmla="*/ 6 w 8"/>
                  <a:gd name="T7" fmla="*/ 32 h 34"/>
                  <a:gd name="T8" fmla="*/ 6 w 8"/>
                  <a:gd name="T9" fmla="*/ 34 h 34"/>
                  <a:gd name="T10" fmla="*/ 4 w 8"/>
                  <a:gd name="T11" fmla="*/ 34 h 34"/>
                  <a:gd name="T12" fmla="*/ 2 w 8"/>
                  <a:gd name="T13" fmla="*/ 34 h 34"/>
                  <a:gd name="T14" fmla="*/ 0 w 8"/>
                  <a:gd name="T15" fmla="*/ 34 h 34"/>
                  <a:gd name="T16" fmla="*/ 0 w 8"/>
                  <a:gd name="T17" fmla="*/ 34 h 34"/>
                  <a:gd name="T18" fmla="*/ 0 w 8"/>
                  <a:gd name="T19" fmla="*/ 26 h 34"/>
                  <a:gd name="T20" fmla="*/ 0 w 8"/>
                  <a:gd name="T21" fmla="*/ 16 h 34"/>
                  <a:gd name="T22" fmla="*/ 0 w 8"/>
                  <a:gd name="T23" fmla="*/ 8 h 34"/>
                  <a:gd name="T24" fmla="*/ 0 w 8"/>
                  <a:gd name="T25" fmla="*/ 0 h 34"/>
                  <a:gd name="T26" fmla="*/ 0 w 8"/>
                  <a:gd name="T27" fmla="*/ 0 h 34"/>
                  <a:gd name="T28" fmla="*/ 2 w 8"/>
                  <a:gd name="T29" fmla="*/ 0 h 34"/>
                  <a:gd name="T30" fmla="*/ 4 w 8"/>
                  <a:gd name="T31" fmla="*/ 0 h 34"/>
                  <a:gd name="T32" fmla="*/ 6 w 8"/>
                  <a:gd name="T33" fmla="*/ 0 h 34"/>
                  <a:gd name="T34" fmla="*/ 8 w 8"/>
                  <a:gd name="T35" fmla="*/ 5 h 34"/>
                  <a:gd name="T36" fmla="*/ 8 w 8"/>
                  <a:gd name="T37" fmla="*/ 9 h 34"/>
                  <a:gd name="T38" fmla="*/ 8 w 8"/>
                  <a:gd name="T39" fmla="*/ 14 h 34"/>
                  <a:gd name="T40" fmla="*/ 8 w 8"/>
                  <a:gd name="T41" fmla="*/ 19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34"/>
                  <a:gd name="T65" fmla="*/ 8 w 8"/>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34">
                    <a:moveTo>
                      <a:pt x="8" y="19"/>
                    </a:moveTo>
                    <a:lnTo>
                      <a:pt x="8" y="23"/>
                    </a:lnTo>
                    <a:lnTo>
                      <a:pt x="8" y="27"/>
                    </a:lnTo>
                    <a:lnTo>
                      <a:pt x="6" y="32"/>
                    </a:lnTo>
                    <a:lnTo>
                      <a:pt x="6" y="34"/>
                    </a:lnTo>
                    <a:lnTo>
                      <a:pt x="4" y="34"/>
                    </a:lnTo>
                    <a:lnTo>
                      <a:pt x="2" y="34"/>
                    </a:lnTo>
                    <a:lnTo>
                      <a:pt x="0" y="34"/>
                    </a:lnTo>
                    <a:lnTo>
                      <a:pt x="0" y="26"/>
                    </a:lnTo>
                    <a:lnTo>
                      <a:pt x="0" y="16"/>
                    </a:lnTo>
                    <a:lnTo>
                      <a:pt x="0" y="8"/>
                    </a:lnTo>
                    <a:lnTo>
                      <a:pt x="0" y="0"/>
                    </a:lnTo>
                    <a:lnTo>
                      <a:pt x="2" y="0"/>
                    </a:lnTo>
                    <a:lnTo>
                      <a:pt x="4" y="0"/>
                    </a:lnTo>
                    <a:lnTo>
                      <a:pt x="6" y="0"/>
                    </a:lnTo>
                    <a:lnTo>
                      <a:pt x="8" y="5"/>
                    </a:lnTo>
                    <a:lnTo>
                      <a:pt x="8" y="9"/>
                    </a:lnTo>
                    <a:lnTo>
                      <a:pt x="8" y="14"/>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3" name="Freeform 606"/>
              <p:cNvSpPr>
                <a:spLocks/>
              </p:cNvSpPr>
              <p:nvPr/>
            </p:nvSpPr>
            <p:spPr bwMode="auto">
              <a:xfrm>
                <a:off x="1731" y="1182"/>
                <a:ext cx="8" cy="121"/>
              </a:xfrm>
              <a:custGeom>
                <a:avLst/>
                <a:gdLst>
                  <a:gd name="T0" fmla="*/ 8 w 8"/>
                  <a:gd name="T1" fmla="*/ 45 h 121"/>
                  <a:gd name="T2" fmla="*/ 6 w 8"/>
                  <a:gd name="T3" fmla="*/ 75 h 121"/>
                  <a:gd name="T4" fmla="*/ 4 w 8"/>
                  <a:gd name="T5" fmla="*/ 93 h 121"/>
                  <a:gd name="T6" fmla="*/ 4 w 8"/>
                  <a:gd name="T7" fmla="*/ 107 h 121"/>
                  <a:gd name="T8" fmla="*/ 4 w 8"/>
                  <a:gd name="T9" fmla="*/ 121 h 121"/>
                  <a:gd name="T10" fmla="*/ 4 w 8"/>
                  <a:gd name="T11" fmla="*/ 121 h 121"/>
                  <a:gd name="T12" fmla="*/ 2 w 8"/>
                  <a:gd name="T13" fmla="*/ 121 h 121"/>
                  <a:gd name="T14" fmla="*/ 2 w 8"/>
                  <a:gd name="T15" fmla="*/ 121 h 121"/>
                  <a:gd name="T16" fmla="*/ 0 w 8"/>
                  <a:gd name="T17" fmla="*/ 121 h 121"/>
                  <a:gd name="T18" fmla="*/ 0 w 8"/>
                  <a:gd name="T19" fmla="*/ 91 h 121"/>
                  <a:gd name="T20" fmla="*/ 0 w 8"/>
                  <a:gd name="T21" fmla="*/ 60 h 121"/>
                  <a:gd name="T22" fmla="*/ 0 w 8"/>
                  <a:gd name="T23" fmla="*/ 30 h 121"/>
                  <a:gd name="T24" fmla="*/ 0 w 8"/>
                  <a:gd name="T25" fmla="*/ 0 h 121"/>
                  <a:gd name="T26" fmla="*/ 2 w 8"/>
                  <a:gd name="T27" fmla="*/ 0 h 121"/>
                  <a:gd name="T28" fmla="*/ 2 w 8"/>
                  <a:gd name="T29" fmla="*/ 0 h 121"/>
                  <a:gd name="T30" fmla="*/ 2 w 8"/>
                  <a:gd name="T31" fmla="*/ 0 h 121"/>
                  <a:gd name="T32" fmla="*/ 4 w 8"/>
                  <a:gd name="T33" fmla="*/ 0 h 121"/>
                  <a:gd name="T34" fmla="*/ 4 w 8"/>
                  <a:gd name="T35" fmla="*/ 11 h 121"/>
                  <a:gd name="T36" fmla="*/ 4 w 8"/>
                  <a:gd name="T37" fmla="*/ 22 h 121"/>
                  <a:gd name="T38" fmla="*/ 6 w 8"/>
                  <a:gd name="T39" fmla="*/ 34 h 121"/>
                  <a:gd name="T40" fmla="*/ 8 w 8"/>
                  <a:gd name="T41" fmla="*/ 45 h 1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1"/>
                  <a:gd name="T65" fmla="*/ 8 w 8"/>
                  <a:gd name="T66" fmla="*/ 121 h 1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1">
                    <a:moveTo>
                      <a:pt x="8" y="45"/>
                    </a:moveTo>
                    <a:lnTo>
                      <a:pt x="6" y="75"/>
                    </a:lnTo>
                    <a:lnTo>
                      <a:pt x="4" y="93"/>
                    </a:lnTo>
                    <a:lnTo>
                      <a:pt x="4" y="107"/>
                    </a:lnTo>
                    <a:lnTo>
                      <a:pt x="4" y="121"/>
                    </a:lnTo>
                    <a:lnTo>
                      <a:pt x="2" y="121"/>
                    </a:lnTo>
                    <a:lnTo>
                      <a:pt x="0" y="121"/>
                    </a:lnTo>
                    <a:lnTo>
                      <a:pt x="0" y="91"/>
                    </a:lnTo>
                    <a:lnTo>
                      <a:pt x="0" y="60"/>
                    </a:lnTo>
                    <a:lnTo>
                      <a:pt x="0" y="30"/>
                    </a:lnTo>
                    <a:lnTo>
                      <a:pt x="0" y="0"/>
                    </a:lnTo>
                    <a:lnTo>
                      <a:pt x="2" y="0"/>
                    </a:lnTo>
                    <a:lnTo>
                      <a:pt x="4" y="0"/>
                    </a:lnTo>
                    <a:lnTo>
                      <a:pt x="4" y="11"/>
                    </a:lnTo>
                    <a:lnTo>
                      <a:pt x="4" y="22"/>
                    </a:lnTo>
                    <a:lnTo>
                      <a:pt x="6" y="34"/>
                    </a:lnTo>
                    <a:lnTo>
                      <a:pt x="8" y="45"/>
                    </a:lnTo>
                    <a:close/>
                  </a:path>
                </a:pathLst>
              </a:custGeom>
              <a:solidFill>
                <a:srgbClr val="FF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4" name="Freeform 607"/>
              <p:cNvSpPr>
                <a:spLocks/>
              </p:cNvSpPr>
              <p:nvPr/>
            </p:nvSpPr>
            <p:spPr bwMode="auto">
              <a:xfrm>
                <a:off x="1631" y="1055"/>
                <a:ext cx="29" cy="270"/>
              </a:xfrm>
              <a:custGeom>
                <a:avLst/>
                <a:gdLst>
                  <a:gd name="T0" fmla="*/ 29 w 29"/>
                  <a:gd name="T1" fmla="*/ 11 h 270"/>
                  <a:gd name="T2" fmla="*/ 27 w 29"/>
                  <a:gd name="T3" fmla="*/ 76 h 270"/>
                  <a:gd name="T4" fmla="*/ 27 w 29"/>
                  <a:gd name="T5" fmla="*/ 140 h 270"/>
                  <a:gd name="T6" fmla="*/ 27 w 29"/>
                  <a:gd name="T7" fmla="*/ 204 h 270"/>
                  <a:gd name="T8" fmla="*/ 25 w 29"/>
                  <a:gd name="T9" fmla="*/ 270 h 270"/>
                  <a:gd name="T10" fmla="*/ 19 w 29"/>
                  <a:gd name="T11" fmla="*/ 270 h 270"/>
                  <a:gd name="T12" fmla="*/ 12 w 29"/>
                  <a:gd name="T13" fmla="*/ 270 h 270"/>
                  <a:gd name="T14" fmla="*/ 6 w 29"/>
                  <a:gd name="T15" fmla="*/ 270 h 270"/>
                  <a:gd name="T16" fmla="*/ 0 w 29"/>
                  <a:gd name="T17" fmla="*/ 270 h 270"/>
                  <a:gd name="T18" fmla="*/ 2 w 29"/>
                  <a:gd name="T19" fmla="*/ 132 h 270"/>
                  <a:gd name="T20" fmla="*/ 2 w 29"/>
                  <a:gd name="T21" fmla="*/ 58 h 270"/>
                  <a:gd name="T22" fmla="*/ 2 w 29"/>
                  <a:gd name="T23" fmla="*/ 22 h 270"/>
                  <a:gd name="T24" fmla="*/ 4 w 29"/>
                  <a:gd name="T25" fmla="*/ 0 h 270"/>
                  <a:gd name="T26" fmla="*/ 10 w 29"/>
                  <a:gd name="T27" fmla="*/ 0 h 270"/>
                  <a:gd name="T28" fmla="*/ 17 w 29"/>
                  <a:gd name="T29" fmla="*/ 0 h 270"/>
                  <a:gd name="T30" fmla="*/ 23 w 29"/>
                  <a:gd name="T31" fmla="*/ 1 h 270"/>
                  <a:gd name="T32" fmla="*/ 29 w 29"/>
                  <a:gd name="T33" fmla="*/ 1 h 270"/>
                  <a:gd name="T34" fmla="*/ 29 w 29"/>
                  <a:gd name="T35" fmla="*/ 4 h 270"/>
                  <a:gd name="T36" fmla="*/ 29 w 29"/>
                  <a:gd name="T37" fmla="*/ 7 h 270"/>
                  <a:gd name="T38" fmla="*/ 29 w 29"/>
                  <a:gd name="T39" fmla="*/ 8 h 270"/>
                  <a:gd name="T40" fmla="*/ 29 w 29"/>
                  <a:gd name="T41" fmla="*/ 11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0"/>
                  <a:gd name="T65" fmla="*/ 29 w 29"/>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0">
                    <a:moveTo>
                      <a:pt x="29" y="11"/>
                    </a:moveTo>
                    <a:lnTo>
                      <a:pt x="27" y="76"/>
                    </a:lnTo>
                    <a:lnTo>
                      <a:pt x="27" y="140"/>
                    </a:lnTo>
                    <a:lnTo>
                      <a:pt x="27" y="204"/>
                    </a:lnTo>
                    <a:lnTo>
                      <a:pt x="25" y="270"/>
                    </a:lnTo>
                    <a:lnTo>
                      <a:pt x="19" y="270"/>
                    </a:lnTo>
                    <a:lnTo>
                      <a:pt x="12" y="270"/>
                    </a:lnTo>
                    <a:lnTo>
                      <a:pt x="6" y="270"/>
                    </a:lnTo>
                    <a:lnTo>
                      <a:pt x="0" y="270"/>
                    </a:lnTo>
                    <a:lnTo>
                      <a:pt x="2" y="132"/>
                    </a:lnTo>
                    <a:lnTo>
                      <a:pt x="2" y="58"/>
                    </a:lnTo>
                    <a:lnTo>
                      <a:pt x="2" y="22"/>
                    </a:lnTo>
                    <a:lnTo>
                      <a:pt x="4" y="0"/>
                    </a:lnTo>
                    <a:lnTo>
                      <a:pt x="10" y="0"/>
                    </a:lnTo>
                    <a:lnTo>
                      <a:pt x="17" y="0"/>
                    </a:lnTo>
                    <a:lnTo>
                      <a:pt x="23" y="1"/>
                    </a:lnTo>
                    <a:lnTo>
                      <a:pt x="29" y="1"/>
                    </a:lnTo>
                    <a:lnTo>
                      <a:pt x="29" y="4"/>
                    </a:lnTo>
                    <a:lnTo>
                      <a:pt x="29" y="7"/>
                    </a:lnTo>
                    <a:lnTo>
                      <a:pt x="29" y="8"/>
                    </a:lnTo>
                    <a:lnTo>
                      <a:pt x="29" y="11"/>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5" name="Freeform 608"/>
              <p:cNvSpPr>
                <a:spLocks/>
              </p:cNvSpPr>
              <p:nvPr/>
            </p:nvSpPr>
            <p:spPr bwMode="auto">
              <a:xfrm>
                <a:off x="1608" y="1058"/>
                <a:ext cx="19" cy="263"/>
              </a:xfrm>
              <a:custGeom>
                <a:avLst/>
                <a:gdLst>
                  <a:gd name="T0" fmla="*/ 19 w 19"/>
                  <a:gd name="T1" fmla="*/ 74 h 263"/>
                  <a:gd name="T2" fmla="*/ 19 w 19"/>
                  <a:gd name="T3" fmla="*/ 121 h 263"/>
                  <a:gd name="T4" fmla="*/ 19 w 19"/>
                  <a:gd name="T5" fmla="*/ 169 h 263"/>
                  <a:gd name="T6" fmla="*/ 17 w 19"/>
                  <a:gd name="T7" fmla="*/ 216 h 263"/>
                  <a:gd name="T8" fmla="*/ 15 w 19"/>
                  <a:gd name="T9" fmla="*/ 263 h 263"/>
                  <a:gd name="T10" fmla="*/ 11 w 19"/>
                  <a:gd name="T11" fmla="*/ 263 h 263"/>
                  <a:gd name="T12" fmla="*/ 8 w 19"/>
                  <a:gd name="T13" fmla="*/ 263 h 263"/>
                  <a:gd name="T14" fmla="*/ 4 w 19"/>
                  <a:gd name="T15" fmla="*/ 263 h 263"/>
                  <a:gd name="T16" fmla="*/ 0 w 19"/>
                  <a:gd name="T17" fmla="*/ 263 h 263"/>
                  <a:gd name="T18" fmla="*/ 0 w 19"/>
                  <a:gd name="T19" fmla="*/ 199 h 263"/>
                  <a:gd name="T20" fmla="*/ 2 w 19"/>
                  <a:gd name="T21" fmla="*/ 137 h 263"/>
                  <a:gd name="T22" fmla="*/ 4 w 19"/>
                  <a:gd name="T23" fmla="*/ 75 h 263"/>
                  <a:gd name="T24" fmla="*/ 6 w 19"/>
                  <a:gd name="T25" fmla="*/ 12 h 263"/>
                  <a:gd name="T26" fmla="*/ 6 w 19"/>
                  <a:gd name="T27" fmla="*/ 8 h 263"/>
                  <a:gd name="T28" fmla="*/ 8 w 19"/>
                  <a:gd name="T29" fmla="*/ 5 h 263"/>
                  <a:gd name="T30" fmla="*/ 8 w 19"/>
                  <a:gd name="T31" fmla="*/ 2 h 263"/>
                  <a:gd name="T32" fmla="*/ 8 w 19"/>
                  <a:gd name="T33" fmla="*/ 0 h 263"/>
                  <a:gd name="T34" fmla="*/ 11 w 19"/>
                  <a:gd name="T35" fmla="*/ 0 h 263"/>
                  <a:gd name="T36" fmla="*/ 13 w 19"/>
                  <a:gd name="T37" fmla="*/ 0 h 263"/>
                  <a:gd name="T38" fmla="*/ 17 w 19"/>
                  <a:gd name="T39" fmla="*/ 0 h 263"/>
                  <a:gd name="T40" fmla="*/ 19 w 19"/>
                  <a:gd name="T41" fmla="*/ 0 h 263"/>
                  <a:gd name="T42" fmla="*/ 19 w 19"/>
                  <a:gd name="T43" fmla="*/ 17 h 263"/>
                  <a:gd name="T44" fmla="*/ 19 w 19"/>
                  <a:gd name="T45" fmla="*/ 37 h 263"/>
                  <a:gd name="T46" fmla="*/ 19 w 19"/>
                  <a:gd name="T47" fmla="*/ 55 h 263"/>
                  <a:gd name="T48" fmla="*/ 19 w 19"/>
                  <a:gd name="T49" fmla="*/ 74 h 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63"/>
                  <a:gd name="T77" fmla="*/ 19 w 19"/>
                  <a:gd name="T78" fmla="*/ 263 h 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63">
                    <a:moveTo>
                      <a:pt x="19" y="74"/>
                    </a:moveTo>
                    <a:lnTo>
                      <a:pt x="19" y="121"/>
                    </a:lnTo>
                    <a:lnTo>
                      <a:pt x="19" y="169"/>
                    </a:lnTo>
                    <a:lnTo>
                      <a:pt x="17" y="216"/>
                    </a:lnTo>
                    <a:lnTo>
                      <a:pt x="15" y="263"/>
                    </a:lnTo>
                    <a:lnTo>
                      <a:pt x="11" y="263"/>
                    </a:lnTo>
                    <a:lnTo>
                      <a:pt x="8" y="263"/>
                    </a:lnTo>
                    <a:lnTo>
                      <a:pt x="4" y="263"/>
                    </a:lnTo>
                    <a:lnTo>
                      <a:pt x="0" y="263"/>
                    </a:lnTo>
                    <a:lnTo>
                      <a:pt x="0" y="199"/>
                    </a:lnTo>
                    <a:lnTo>
                      <a:pt x="2" y="137"/>
                    </a:lnTo>
                    <a:lnTo>
                      <a:pt x="4" y="75"/>
                    </a:lnTo>
                    <a:lnTo>
                      <a:pt x="6" y="12"/>
                    </a:lnTo>
                    <a:lnTo>
                      <a:pt x="6" y="8"/>
                    </a:lnTo>
                    <a:lnTo>
                      <a:pt x="8" y="5"/>
                    </a:lnTo>
                    <a:lnTo>
                      <a:pt x="8" y="2"/>
                    </a:lnTo>
                    <a:lnTo>
                      <a:pt x="8" y="0"/>
                    </a:lnTo>
                    <a:lnTo>
                      <a:pt x="11" y="0"/>
                    </a:lnTo>
                    <a:lnTo>
                      <a:pt x="13" y="0"/>
                    </a:lnTo>
                    <a:lnTo>
                      <a:pt x="17" y="0"/>
                    </a:lnTo>
                    <a:lnTo>
                      <a:pt x="19" y="0"/>
                    </a:lnTo>
                    <a:lnTo>
                      <a:pt x="19" y="17"/>
                    </a:lnTo>
                    <a:lnTo>
                      <a:pt x="19" y="37"/>
                    </a:lnTo>
                    <a:lnTo>
                      <a:pt x="19" y="55"/>
                    </a:lnTo>
                    <a:lnTo>
                      <a:pt x="19" y="74"/>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6" name="Freeform 609"/>
              <p:cNvSpPr>
                <a:spLocks/>
              </p:cNvSpPr>
              <p:nvPr/>
            </p:nvSpPr>
            <p:spPr bwMode="auto">
              <a:xfrm>
                <a:off x="1592" y="1056"/>
                <a:ext cx="14" cy="265"/>
              </a:xfrm>
              <a:custGeom>
                <a:avLst/>
                <a:gdLst>
                  <a:gd name="T0" fmla="*/ 14 w 14"/>
                  <a:gd name="T1" fmla="*/ 46 h 265"/>
                  <a:gd name="T2" fmla="*/ 14 w 14"/>
                  <a:gd name="T3" fmla="*/ 101 h 265"/>
                  <a:gd name="T4" fmla="*/ 14 w 14"/>
                  <a:gd name="T5" fmla="*/ 156 h 265"/>
                  <a:gd name="T6" fmla="*/ 12 w 14"/>
                  <a:gd name="T7" fmla="*/ 210 h 265"/>
                  <a:gd name="T8" fmla="*/ 12 w 14"/>
                  <a:gd name="T9" fmla="*/ 265 h 265"/>
                  <a:gd name="T10" fmla="*/ 8 w 14"/>
                  <a:gd name="T11" fmla="*/ 265 h 265"/>
                  <a:gd name="T12" fmla="*/ 4 w 14"/>
                  <a:gd name="T13" fmla="*/ 265 h 265"/>
                  <a:gd name="T14" fmla="*/ 2 w 14"/>
                  <a:gd name="T15" fmla="*/ 265 h 265"/>
                  <a:gd name="T16" fmla="*/ 0 w 14"/>
                  <a:gd name="T17" fmla="*/ 265 h 265"/>
                  <a:gd name="T18" fmla="*/ 0 w 14"/>
                  <a:gd name="T19" fmla="*/ 182 h 265"/>
                  <a:gd name="T20" fmla="*/ 0 w 14"/>
                  <a:gd name="T21" fmla="*/ 126 h 265"/>
                  <a:gd name="T22" fmla="*/ 2 w 14"/>
                  <a:gd name="T23" fmla="*/ 75 h 265"/>
                  <a:gd name="T24" fmla="*/ 4 w 14"/>
                  <a:gd name="T25" fmla="*/ 0 h 265"/>
                  <a:gd name="T26" fmla="*/ 8 w 14"/>
                  <a:gd name="T27" fmla="*/ 2 h 265"/>
                  <a:gd name="T28" fmla="*/ 12 w 14"/>
                  <a:gd name="T29" fmla="*/ 2 h 265"/>
                  <a:gd name="T30" fmla="*/ 12 w 14"/>
                  <a:gd name="T31" fmla="*/ 3 h 265"/>
                  <a:gd name="T32" fmla="*/ 14 w 14"/>
                  <a:gd name="T33" fmla="*/ 6 h 265"/>
                  <a:gd name="T34" fmla="*/ 14 w 14"/>
                  <a:gd name="T35" fmla="*/ 15 h 265"/>
                  <a:gd name="T36" fmla="*/ 14 w 14"/>
                  <a:gd name="T37" fmla="*/ 25 h 265"/>
                  <a:gd name="T38" fmla="*/ 14 w 14"/>
                  <a:gd name="T39" fmla="*/ 36 h 265"/>
                  <a:gd name="T40" fmla="*/ 14 w 14"/>
                  <a:gd name="T41" fmla="*/ 46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265"/>
                  <a:gd name="T65" fmla="*/ 14 w 14"/>
                  <a:gd name="T66" fmla="*/ 265 h 2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265">
                    <a:moveTo>
                      <a:pt x="14" y="46"/>
                    </a:moveTo>
                    <a:lnTo>
                      <a:pt x="14" y="101"/>
                    </a:lnTo>
                    <a:lnTo>
                      <a:pt x="14" y="156"/>
                    </a:lnTo>
                    <a:lnTo>
                      <a:pt x="12" y="210"/>
                    </a:lnTo>
                    <a:lnTo>
                      <a:pt x="12" y="265"/>
                    </a:lnTo>
                    <a:lnTo>
                      <a:pt x="8" y="265"/>
                    </a:lnTo>
                    <a:lnTo>
                      <a:pt x="4" y="265"/>
                    </a:lnTo>
                    <a:lnTo>
                      <a:pt x="2" y="265"/>
                    </a:lnTo>
                    <a:lnTo>
                      <a:pt x="0" y="265"/>
                    </a:lnTo>
                    <a:lnTo>
                      <a:pt x="0" y="182"/>
                    </a:lnTo>
                    <a:lnTo>
                      <a:pt x="0" y="126"/>
                    </a:lnTo>
                    <a:lnTo>
                      <a:pt x="2" y="75"/>
                    </a:lnTo>
                    <a:lnTo>
                      <a:pt x="4" y="0"/>
                    </a:lnTo>
                    <a:lnTo>
                      <a:pt x="8" y="2"/>
                    </a:lnTo>
                    <a:lnTo>
                      <a:pt x="12" y="2"/>
                    </a:lnTo>
                    <a:lnTo>
                      <a:pt x="12" y="3"/>
                    </a:lnTo>
                    <a:lnTo>
                      <a:pt x="14" y="6"/>
                    </a:lnTo>
                    <a:lnTo>
                      <a:pt x="14" y="15"/>
                    </a:lnTo>
                    <a:lnTo>
                      <a:pt x="14" y="25"/>
                    </a:lnTo>
                    <a:lnTo>
                      <a:pt x="14" y="36"/>
                    </a:lnTo>
                    <a:lnTo>
                      <a:pt x="14" y="46"/>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7" name="Freeform 610"/>
              <p:cNvSpPr>
                <a:spLocks/>
              </p:cNvSpPr>
              <p:nvPr/>
            </p:nvSpPr>
            <p:spPr bwMode="auto">
              <a:xfrm>
                <a:off x="1567" y="1056"/>
                <a:ext cx="22" cy="269"/>
              </a:xfrm>
              <a:custGeom>
                <a:avLst/>
                <a:gdLst>
                  <a:gd name="T0" fmla="*/ 22 w 22"/>
                  <a:gd name="T1" fmla="*/ 64 h 269"/>
                  <a:gd name="T2" fmla="*/ 20 w 22"/>
                  <a:gd name="T3" fmla="*/ 115 h 269"/>
                  <a:gd name="T4" fmla="*/ 18 w 22"/>
                  <a:gd name="T5" fmla="*/ 164 h 269"/>
                  <a:gd name="T6" fmla="*/ 18 w 22"/>
                  <a:gd name="T7" fmla="*/ 214 h 269"/>
                  <a:gd name="T8" fmla="*/ 16 w 22"/>
                  <a:gd name="T9" fmla="*/ 265 h 269"/>
                  <a:gd name="T10" fmla="*/ 12 w 22"/>
                  <a:gd name="T11" fmla="*/ 266 h 269"/>
                  <a:gd name="T12" fmla="*/ 8 w 22"/>
                  <a:gd name="T13" fmla="*/ 268 h 269"/>
                  <a:gd name="T14" fmla="*/ 4 w 22"/>
                  <a:gd name="T15" fmla="*/ 269 h 269"/>
                  <a:gd name="T16" fmla="*/ 0 w 22"/>
                  <a:gd name="T17" fmla="*/ 269 h 269"/>
                  <a:gd name="T18" fmla="*/ 0 w 22"/>
                  <a:gd name="T19" fmla="*/ 245 h 269"/>
                  <a:gd name="T20" fmla="*/ 0 w 22"/>
                  <a:gd name="T21" fmla="*/ 211 h 269"/>
                  <a:gd name="T22" fmla="*/ 2 w 22"/>
                  <a:gd name="T23" fmla="*/ 137 h 269"/>
                  <a:gd name="T24" fmla="*/ 4 w 22"/>
                  <a:gd name="T25" fmla="*/ 0 h 269"/>
                  <a:gd name="T26" fmla="*/ 8 w 22"/>
                  <a:gd name="T27" fmla="*/ 0 h 269"/>
                  <a:gd name="T28" fmla="*/ 12 w 22"/>
                  <a:gd name="T29" fmla="*/ 0 h 269"/>
                  <a:gd name="T30" fmla="*/ 14 w 22"/>
                  <a:gd name="T31" fmla="*/ 0 h 269"/>
                  <a:gd name="T32" fmla="*/ 18 w 22"/>
                  <a:gd name="T33" fmla="*/ 0 h 269"/>
                  <a:gd name="T34" fmla="*/ 18 w 22"/>
                  <a:gd name="T35" fmla="*/ 17 h 269"/>
                  <a:gd name="T36" fmla="*/ 20 w 22"/>
                  <a:gd name="T37" fmla="*/ 32 h 269"/>
                  <a:gd name="T38" fmla="*/ 22 w 22"/>
                  <a:gd name="T39" fmla="*/ 47 h 269"/>
                  <a:gd name="T40" fmla="*/ 22 w 22"/>
                  <a:gd name="T41" fmla="*/ 64 h 2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269"/>
                  <a:gd name="T65" fmla="*/ 22 w 22"/>
                  <a:gd name="T66" fmla="*/ 269 h 2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269">
                    <a:moveTo>
                      <a:pt x="22" y="64"/>
                    </a:moveTo>
                    <a:lnTo>
                      <a:pt x="20" y="115"/>
                    </a:lnTo>
                    <a:lnTo>
                      <a:pt x="18" y="164"/>
                    </a:lnTo>
                    <a:lnTo>
                      <a:pt x="18" y="214"/>
                    </a:lnTo>
                    <a:lnTo>
                      <a:pt x="16" y="265"/>
                    </a:lnTo>
                    <a:lnTo>
                      <a:pt x="12" y="266"/>
                    </a:lnTo>
                    <a:lnTo>
                      <a:pt x="8" y="268"/>
                    </a:lnTo>
                    <a:lnTo>
                      <a:pt x="4" y="269"/>
                    </a:lnTo>
                    <a:lnTo>
                      <a:pt x="0" y="269"/>
                    </a:lnTo>
                    <a:lnTo>
                      <a:pt x="0" y="245"/>
                    </a:lnTo>
                    <a:lnTo>
                      <a:pt x="0" y="211"/>
                    </a:lnTo>
                    <a:lnTo>
                      <a:pt x="2" y="137"/>
                    </a:lnTo>
                    <a:lnTo>
                      <a:pt x="4" y="0"/>
                    </a:lnTo>
                    <a:lnTo>
                      <a:pt x="8" y="0"/>
                    </a:lnTo>
                    <a:lnTo>
                      <a:pt x="12" y="0"/>
                    </a:lnTo>
                    <a:lnTo>
                      <a:pt x="14" y="0"/>
                    </a:lnTo>
                    <a:lnTo>
                      <a:pt x="18" y="0"/>
                    </a:lnTo>
                    <a:lnTo>
                      <a:pt x="18" y="17"/>
                    </a:lnTo>
                    <a:lnTo>
                      <a:pt x="20" y="32"/>
                    </a:lnTo>
                    <a:lnTo>
                      <a:pt x="22" y="47"/>
                    </a:lnTo>
                    <a:lnTo>
                      <a:pt x="22" y="6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8" name="Freeform 611"/>
              <p:cNvSpPr>
                <a:spLocks/>
              </p:cNvSpPr>
              <p:nvPr/>
            </p:nvSpPr>
            <p:spPr bwMode="auto">
              <a:xfrm>
                <a:off x="1540" y="1056"/>
                <a:ext cx="25" cy="272"/>
              </a:xfrm>
              <a:custGeom>
                <a:avLst/>
                <a:gdLst>
                  <a:gd name="T0" fmla="*/ 25 w 25"/>
                  <a:gd name="T1" fmla="*/ 14 h 272"/>
                  <a:gd name="T2" fmla="*/ 22 w 25"/>
                  <a:gd name="T3" fmla="*/ 77 h 272"/>
                  <a:gd name="T4" fmla="*/ 20 w 25"/>
                  <a:gd name="T5" fmla="*/ 141 h 272"/>
                  <a:gd name="T6" fmla="*/ 18 w 25"/>
                  <a:gd name="T7" fmla="*/ 205 h 272"/>
                  <a:gd name="T8" fmla="*/ 16 w 25"/>
                  <a:gd name="T9" fmla="*/ 269 h 272"/>
                  <a:gd name="T10" fmla="*/ 12 w 25"/>
                  <a:gd name="T11" fmla="*/ 270 h 272"/>
                  <a:gd name="T12" fmla="*/ 8 w 25"/>
                  <a:gd name="T13" fmla="*/ 270 h 272"/>
                  <a:gd name="T14" fmla="*/ 4 w 25"/>
                  <a:gd name="T15" fmla="*/ 270 h 272"/>
                  <a:gd name="T16" fmla="*/ 0 w 25"/>
                  <a:gd name="T17" fmla="*/ 272 h 272"/>
                  <a:gd name="T18" fmla="*/ 2 w 25"/>
                  <a:gd name="T19" fmla="*/ 205 h 272"/>
                  <a:gd name="T20" fmla="*/ 4 w 25"/>
                  <a:gd name="T21" fmla="*/ 138 h 272"/>
                  <a:gd name="T22" fmla="*/ 4 w 25"/>
                  <a:gd name="T23" fmla="*/ 72 h 272"/>
                  <a:gd name="T24" fmla="*/ 6 w 25"/>
                  <a:gd name="T25" fmla="*/ 6 h 272"/>
                  <a:gd name="T26" fmla="*/ 8 w 25"/>
                  <a:gd name="T27" fmla="*/ 4 h 272"/>
                  <a:gd name="T28" fmla="*/ 8 w 25"/>
                  <a:gd name="T29" fmla="*/ 3 h 272"/>
                  <a:gd name="T30" fmla="*/ 10 w 25"/>
                  <a:gd name="T31" fmla="*/ 2 h 272"/>
                  <a:gd name="T32" fmla="*/ 12 w 25"/>
                  <a:gd name="T33" fmla="*/ 0 h 272"/>
                  <a:gd name="T34" fmla="*/ 14 w 25"/>
                  <a:gd name="T35" fmla="*/ 0 h 272"/>
                  <a:gd name="T36" fmla="*/ 16 w 25"/>
                  <a:gd name="T37" fmla="*/ 0 h 272"/>
                  <a:gd name="T38" fmla="*/ 18 w 25"/>
                  <a:gd name="T39" fmla="*/ 0 h 272"/>
                  <a:gd name="T40" fmla="*/ 20 w 25"/>
                  <a:gd name="T41" fmla="*/ 0 h 272"/>
                  <a:gd name="T42" fmla="*/ 20 w 25"/>
                  <a:gd name="T43" fmla="*/ 4 h 272"/>
                  <a:gd name="T44" fmla="*/ 20 w 25"/>
                  <a:gd name="T45" fmla="*/ 7 h 272"/>
                  <a:gd name="T46" fmla="*/ 22 w 25"/>
                  <a:gd name="T47" fmla="*/ 10 h 272"/>
                  <a:gd name="T48" fmla="*/ 25 w 25"/>
                  <a:gd name="T49" fmla="*/ 14 h 2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2"/>
                  <a:gd name="T77" fmla="*/ 25 w 25"/>
                  <a:gd name="T78" fmla="*/ 272 h 2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2">
                    <a:moveTo>
                      <a:pt x="25" y="14"/>
                    </a:moveTo>
                    <a:lnTo>
                      <a:pt x="22" y="77"/>
                    </a:lnTo>
                    <a:lnTo>
                      <a:pt x="20" y="141"/>
                    </a:lnTo>
                    <a:lnTo>
                      <a:pt x="18" y="205"/>
                    </a:lnTo>
                    <a:lnTo>
                      <a:pt x="16" y="269"/>
                    </a:lnTo>
                    <a:lnTo>
                      <a:pt x="12" y="270"/>
                    </a:lnTo>
                    <a:lnTo>
                      <a:pt x="8" y="270"/>
                    </a:lnTo>
                    <a:lnTo>
                      <a:pt x="4" y="270"/>
                    </a:lnTo>
                    <a:lnTo>
                      <a:pt x="0" y="272"/>
                    </a:lnTo>
                    <a:lnTo>
                      <a:pt x="2" y="205"/>
                    </a:lnTo>
                    <a:lnTo>
                      <a:pt x="4" y="138"/>
                    </a:lnTo>
                    <a:lnTo>
                      <a:pt x="4" y="72"/>
                    </a:lnTo>
                    <a:lnTo>
                      <a:pt x="6" y="6"/>
                    </a:lnTo>
                    <a:lnTo>
                      <a:pt x="8" y="4"/>
                    </a:lnTo>
                    <a:lnTo>
                      <a:pt x="8" y="3"/>
                    </a:lnTo>
                    <a:lnTo>
                      <a:pt x="10" y="2"/>
                    </a:lnTo>
                    <a:lnTo>
                      <a:pt x="12" y="0"/>
                    </a:lnTo>
                    <a:lnTo>
                      <a:pt x="14" y="0"/>
                    </a:lnTo>
                    <a:lnTo>
                      <a:pt x="16" y="0"/>
                    </a:lnTo>
                    <a:lnTo>
                      <a:pt x="18" y="0"/>
                    </a:lnTo>
                    <a:lnTo>
                      <a:pt x="20" y="0"/>
                    </a:lnTo>
                    <a:lnTo>
                      <a:pt x="20" y="4"/>
                    </a:lnTo>
                    <a:lnTo>
                      <a:pt x="20" y="7"/>
                    </a:lnTo>
                    <a:lnTo>
                      <a:pt x="22" y="10"/>
                    </a:lnTo>
                    <a:lnTo>
                      <a:pt x="25" y="1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99" name="Freeform 612"/>
              <p:cNvSpPr>
                <a:spLocks/>
              </p:cNvSpPr>
              <p:nvPr/>
            </p:nvSpPr>
            <p:spPr bwMode="auto">
              <a:xfrm>
                <a:off x="1517" y="1053"/>
                <a:ext cx="23" cy="272"/>
              </a:xfrm>
              <a:custGeom>
                <a:avLst/>
                <a:gdLst>
                  <a:gd name="T0" fmla="*/ 23 w 23"/>
                  <a:gd name="T1" fmla="*/ 40 h 272"/>
                  <a:gd name="T2" fmla="*/ 21 w 23"/>
                  <a:gd name="T3" fmla="*/ 97 h 272"/>
                  <a:gd name="T4" fmla="*/ 18 w 23"/>
                  <a:gd name="T5" fmla="*/ 155 h 272"/>
                  <a:gd name="T6" fmla="*/ 16 w 23"/>
                  <a:gd name="T7" fmla="*/ 213 h 272"/>
                  <a:gd name="T8" fmla="*/ 14 w 23"/>
                  <a:gd name="T9" fmla="*/ 272 h 272"/>
                  <a:gd name="T10" fmla="*/ 10 w 23"/>
                  <a:gd name="T11" fmla="*/ 272 h 272"/>
                  <a:gd name="T12" fmla="*/ 8 w 23"/>
                  <a:gd name="T13" fmla="*/ 271 h 272"/>
                  <a:gd name="T14" fmla="*/ 4 w 23"/>
                  <a:gd name="T15" fmla="*/ 269 h 272"/>
                  <a:gd name="T16" fmla="*/ 2 w 23"/>
                  <a:gd name="T17" fmla="*/ 269 h 272"/>
                  <a:gd name="T18" fmla="*/ 0 w 23"/>
                  <a:gd name="T19" fmla="*/ 152 h 272"/>
                  <a:gd name="T20" fmla="*/ 0 w 23"/>
                  <a:gd name="T21" fmla="*/ 86 h 272"/>
                  <a:gd name="T22" fmla="*/ 0 w 23"/>
                  <a:gd name="T23" fmla="*/ 44 h 272"/>
                  <a:gd name="T24" fmla="*/ 2 w 23"/>
                  <a:gd name="T25" fmla="*/ 3 h 272"/>
                  <a:gd name="T26" fmla="*/ 6 w 23"/>
                  <a:gd name="T27" fmla="*/ 2 h 272"/>
                  <a:gd name="T28" fmla="*/ 10 w 23"/>
                  <a:gd name="T29" fmla="*/ 0 h 272"/>
                  <a:gd name="T30" fmla="*/ 14 w 23"/>
                  <a:gd name="T31" fmla="*/ 0 h 272"/>
                  <a:gd name="T32" fmla="*/ 23 w 23"/>
                  <a:gd name="T33" fmla="*/ 2 h 272"/>
                  <a:gd name="T34" fmla="*/ 23 w 23"/>
                  <a:gd name="T35" fmla="*/ 10 h 272"/>
                  <a:gd name="T36" fmla="*/ 23 w 23"/>
                  <a:gd name="T37" fmla="*/ 20 h 272"/>
                  <a:gd name="T38" fmla="*/ 23 w 23"/>
                  <a:gd name="T39" fmla="*/ 31 h 272"/>
                  <a:gd name="T40" fmla="*/ 23 w 23"/>
                  <a:gd name="T41" fmla="*/ 40 h 2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2"/>
                  <a:gd name="T65" fmla="*/ 23 w 23"/>
                  <a:gd name="T66" fmla="*/ 272 h 2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2">
                    <a:moveTo>
                      <a:pt x="23" y="40"/>
                    </a:moveTo>
                    <a:lnTo>
                      <a:pt x="21" y="97"/>
                    </a:lnTo>
                    <a:lnTo>
                      <a:pt x="18" y="155"/>
                    </a:lnTo>
                    <a:lnTo>
                      <a:pt x="16" y="213"/>
                    </a:lnTo>
                    <a:lnTo>
                      <a:pt x="14" y="272"/>
                    </a:lnTo>
                    <a:lnTo>
                      <a:pt x="10" y="272"/>
                    </a:lnTo>
                    <a:lnTo>
                      <a:pt x="8" y="271"/>
                    </a:lnTo>
                    <a:lnTo>
                      <a:pt x="4" y="269"/>
                    </a:lnTo>
                    <a:lnTo>
                      <a:pt x="2" y="269"/>
                    </a:lnTo>
                    <a:lnTo>
                      <a:pt x="0" y="152"/>
                    </a:lnTo>
                    <a:lnTo>
                      <a:pt x="0" y="86"/>
                    </a:lnTo>
                    <a:lnTo>
                      <a:pt x="0" y="44"/>
                    </a:lnTo>
                    <a:lnTo>
                      <a:pt x="2" y="3"/>
                    </a:lnTo>
                    <a:lnTo>
                      <a:pt x="6" y="2"/>
                    </a:lnTo>
                    <a:lnTo>
                      <a:pt x="10" y="0"/>
                    </a:lnTo>
                    <a:lnTo>
                      <a:pt x="14" y="0"/>
                    </a:lnTo>
                    <a:lnTo>
                      <a:pt x="23" y="2"/>
                    </a:lnTo>
                    <a:lnTo>
                      <a:pt x="23" y="10"/>
                    </a:lnTo>
                    <a:lnTo>
                      <a:pt x="23" y="20"/>
                    </a:lnTo>
                    <a:lnTo>
                      <a:pt x="23" y="31"/>
                    </a:lnTo>
                    <a:lnTo>
                      <a:pt x="23" y="4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0" name="Freeform 613"/>
              <p:cNvSpPr>
                <a:spLocks/>
              </p:cNvSpPr>
              <p:nvPr/>
            </p:nvSpPr>
            <p:spPr bwMode="auto">
              <a:xfrm>
                <a:off x="1486" y="1171"/>
                <a:ext cx="18" cy="155"/>
              </a:xfrm>
              <a:custGeom>
                <a:avLst/>
                <a:gdLst>
                  <a:gd name="T0" fmla="*/ 18 w 18"/>
                  <a:gd name="T1" fmla="*/ 57 h 155"/>
                  <a:gd name="T2" fmla="*/ 18 w 18"/>
                  <a:gd name="T3" fmla="*/ 82 h 155"/>
                  <a:gd name="T4" fmla="*/ 18 w 18"/>
                  <a:gd name="T5" fmla="*/ 106 h 155"/>
                  <a:gd name="T6" fmla="*/ 18 w 18"/>
                  <a:gd name="T7" fmla="*/ 130 h 155"/>
                  <a:gd name="T8" fmla="*/ 16 w 18"/>
                  <a:gd name="T9" fmla="*/ 154 h 155"/>
                  <a:gd name="T10" fmla="*/ 12 w 18"/>
                  <a:gd name="T11" fmla="*/ 154 h 155"/>
                  <a:gd name="T12" fmla="*/ 10 w 18"/>
                  <a:gd name="T13" fmla="*/ 154 h 155"/>
                  <a:gd name="T14" fmla="*/ 6 w 18"/>
                  <a:gd name="T15" fmla="*/ 155 h 155"/>
                  <a:gd name="T16" fmla="*/ 4 w 18"/>
                  <a:gd name="T17" fmla="*/ 155 h 155"/>
                  <a:gd name="T18" fmla="*/ 2 w 18"/>
                  <a:gd name="T19" fmla="*/ 121 h 155"/>
                  <a:gd name="T20" fmla="*/ 0 w 18"/>
                  <a:gd name="T21" fmla="*/ 88 h 155"/>
                  <a:gd name="T22" fmla="*/ 0 w 18"/>
                  <a:gd name="T23" fmla="*/ 55 h 155"/>
                  <a:gd name="T24" fmla="*/ 0 w 18"/>
                  <a:gd name="T25" fmla="*/ 22 h 155"/>
                  <a:gd name="T26" fmla="*/ 2 w 18"/>
                  <a:gd name="T27" fmla="*/ 22 h 155"/>
                  <a:gd name="T28" fmla="*/ 4 w 18"/>
                  <a:gd name="T29" fmla="*/ 22 h 155"/>
                  <a:gd name="T30" fmla="*/ 4 w 18"/>
                  <a:gd name="T31" fmla="*/ 22 h 155"/>
                  <a:gd name="T32" fmla="*/ 6 w 18"/>
                  <a:gd name="T33" fmla="*/ 22 h 155"/>
                  <a:gd name="T34" fmla="*/ 6 w 18"/>
                  <a:gd name="T35" fmla="*/ 16 h 155"/>
                  <a:gd name="T36" fmla="*/ 6 w 18"/>
                  <a:gd name="T37" fmla="*/ 11 h 155"/>
                  <a:gd name="T38" fmla="*/ 6 w 18"/>
                  <a:gd name="T39" fmla="*/ 5 h 155"/>
                  <a:gd name="T40" fmla="*/ 6 w 18"/>
                  <a:gd name="T41" fmla="*/ 0 h 155"/>
                  <a:gd name="T42" fmla="*/ 10 w 18"/>
                  <a:gd name="T43" fmla="*/ 2 h 155"/>
                  <a:gd name="T44" fmla="*/ 12 w 18"/>
                  <a:gd name="T45" fmla="*/ 5 h 155"/>
                  <a:gd name="T46" fmla="*/ 14 w 18"/>
                  <a:gd name="T47" fmla="*/ 6 h 155"/>
                  <a:gd name="T48" fmla="*/ 16 w 18"/>
                  <a:gd name="T49" fmla="*/ 9 h 155"/>
                  <a:gd name="T50" fmla="*/ 18 w 18"/>
                  <a:gd name="T51" fmla="*/ 22 h 155"/>
                  <a:gd name="T52" fmla="*/ 18 w 18"/>
                  <a:gd name="T53" fmla="*/ 34 h 155"/>
                  <a:gd name="T54" fmla="*/ 18 w 18"/>
                  <a:gd name="T55" fmla="*/ 46 h 155"/>
                  <a:gd name="T56" fmla="*/ 18 w 18"/>
                  <a:gd name="T57" fmla="*/ 57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55"/>
                  <a:gd name="T89" fmla="*/ 18 w 18"/>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55">
                    <a:moveTo>
                      <a:pt x="18" y="57"/>
                    </a:moveTo>
                    <a:lnTo>
                      <a:pt x="18" y="82"/>
                    </a:lnTo>
                    <a:lnTo>
                      <a:pt x="18" y="106"/>
                    </a:lnTo>
                    <a:lnTo>
                      <a:pt x="18" y="130"/>
                    </a:lnTo>
                    <a:lnTo>
                      <a:pt x="16" y="154"/>
                    </a:lnTo>
                    <a:lnTo>
                      <a:pt x="12" y="154"/>
                    </a:lnTo>
                    <a:lnTo>
                      <a:pt x="10" y="154"/>
                    </a:lnTo>
                    <a:lnTo>
                      <a:pt x="6" y="155"/>
                    </a:lnTo>
                    <a:lnTo>
                      <a:pt x="4" y="155"/>
                    </a:lnTo>
                    <a:lnTo>
                      <a:pt x="2" y="121"/>
                    </a:lnTo>
                    <a:lnTo>
                      <a:pt x="0" y="88"/>
                    </a:lnTo>
                    <a:lnTo>
                      <a:pt x="0" y="55"/>
                    </a:lnTo>
                    <a:lnTo>
                      <a:pt x="0" y="22"/>
                    </a:lnTo>
                    <a:lnTo>
                      <a:pt x="2" y="22"/>
                    </a:lnTo>
                    <a:lnTo>
                      <a:pt x="4" y="22"/>
                    </a:lnTo>
                    <a:lnTo>
                      <a:pt x="6" y="22"/>
                    </a:lnTo>
                    <a:lnTo>
                      <a:pt x="6" y="16"/>
                    </a:lnTo>
                    <a:lnTo>
                      <a:pt x="6" y="11"/>
                    </a:lnTo>
                    <a:lnTo>
                      <a:pt x="6" y="5"/>
                    </a:lnTo>
                    <a:lnTo>
                      <a:pt x="6" y="0"/>
                    </a:lnTo>
                    <a:lnTo>
                      <a:pt x="10" y="2"/>
                    </a:lnTo>
                    <a:lnTo>
                      <a:pt x="12" y="5"/>
                    </a:lnTo>
                    <a:lnTo>
                      <a:pt x="14" y="6"/>
                    </a:lnTo>
                    <a:lnTo>
                      <a:pt x="16" y="9"/>
                    </a:lnTo>
                    <a:lnTo>
                      <a:pt x="18" y="22"/>
                    </a:lnTo>
                    <a:lnTo>
                      <a:pt x="18" y="34"/>
                    </a:lnTo>
                    <a:lnTo>
                      <a:pt x="18" y="46"/>
                    </a:lnTo>
                    <a:lnTo>
                      <a:pt x="18" y="5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1" name="Freeform 614"/>
              <p:cNvSpPr>
                <a:spLocks/>
              </p:cNvSpPr>
              <p:nvPr/>
            </p:nvSpPr>
            <p:spPr bwMode="auto">
              <a:xfrm>
                <a:off x="1436" y="1124"/>
                <a:ext cx="48" cy="202"/>
              </a:xfrm>
              <a:custGeom>
                <a:avLst/>
                <a:gdLst>
                  <a:gd name="T0" fmla="*/ 48 w 48"/>
                  <a:gd name="T1" fmla="*/ 64 h 202"/>
                  <a:gd name="T2" fmla="*/ 45 w 48"/>
                  <a:gd name="T3" fmla="*/ 117 h 202"/>
                  <a:gd name="T4" fmla="*/ 45 w 48"/>
                  <a:gd name="T5" fmla="*/ 149 h 202"/>
                  <a:gd name="T6" fmla="*/ 45 w 48"/>
                  <a:gd name="T7" fmla="*/ 173 h 202"/>
                  <a:gd name="T8" fmla="*/ 48 w 48"/>
                  <a:gd name="T9" fmla="*/ 202 h 202"/>
                  <a:gd name="T10" fmla="*/ 37 w 48"/>
                  <a:gd name="T11" fmla="*/ 202 h 202"/>
                  <a:gd name="T12" fmla="*/ 25 w 48"/>
                  <a:gd name="T13" fmla="*/ 202 h 202"/>
                  <a:gd name="T14" fmla="*/ 12 w 48"/>
                  <a:gd name="T15" fmla="*/ 202 h 202"/>
                  <a:gd name="T16" fmla="*/ 0 w 48"/>
                  <a:gd name="T17" fmla="*/ 202 h 202"/>
                  <a:gd name="T18" fmla="*/ 2 w 48"/>
                  <a:gd name="T19" fmla="*/ 117 h 202"/>
                  <a:gd name="T20" fmla="*/ 4 w 48"/>
                  <a:gd name="T21" fmla="*/ 66 h 202"/>
                  <a:gd name="T22" fmla="*/ 6 w 48"/>
                  <a:gd name="T23" fmla="*/ 34 h 202"/>
                  <a:gd name="T24" fmla="*/ 8 w 48"/>
                  <a:gd name="T25" fmla="*/ 0 h 202"/>
                  <a:gd name="T26" fmla="*/ 12 w 48"/>
                  <a:gd name="T27" fmla="*/ 0 h 202"/>
                  <a:gd name="T28" fmla="*/ 16 w 48"/>
                  <a:gd name="T29" fmla="*/ 0 h 202"/>
                  <a:gd name="T30" fmla="*/ 18 w 48"/>
                  <a:gd name="T31" fmla="*/ 2 h 202"/>
                  <a:gd name="T32" fmla="*/ 21 w 48"/>
                  <a:gd name="T33" fmla="*/ 5 h 202"/>
                  <a:gd name="T34" fmla="*/ 23 w 48"/>
                  <a:gd name="T35" fmla="*/ 12 h 202"/>
                  <a:gd name="T36" fmla="*/ 25 w 48"/>
                  <a:gd name="T37" fmla="*/ 18 h 202"/>
                  <a:gd name="T38" fmla="*/ 27 w 48"/>
                  <a:gd name="T39" fmla="*/ 24 h 202"/>
                  <a:gd name="T40" fmla="*/ 29 w 48"/>
                  <a:gd name="T41" fmla="*/ 31 h 202"/>
                  <a:gd name="T42" fmla="*/ 29 w 48"/>
                  <a:gd name="T43" fmla="*/ 41 h 202"/>
                  <a:gd name="T44" fmla="*/ 29 w 48"/>
                  <a:gd name="T45" fmla="*/ 49 h 202"/>
                  <a:gd name="T46" fmla="*/ 29 w 48"/>
                  <a:gd name="T47" fmla="*/ 58 h 202"/>
                  <a:gd name="T48" fmla="*/ 29 w 48"/>
                  <a:gd name="T49" fmla="*/ 64 h 202"/>
                  <a:gd name="T50" fmla="*/ 31 w 48"/>
                  <a:gd name="T51" fmla="*/ 64 h 202"/>
                  <a:gd name="T52" fmla="*/ 31 w 48"/>
                  <a:gd name="T53" fmla="*/ 64 h 202"/>
                  <a:gd name="T54" fmla="*/ 33 w 48"/>
                  <a:gd name="T55" fmla="*/ 64 h 202"/>
                  <a:gd name="T56" fmla="*/ 33 w 48"/>
                  <a:gd name="T57" fmla="*/ 64 h 202"/>
                  <a:gd name="T58" fmla="*/ 33 w 48"/>
                  <a:gd name="T59" fmla="*/ 52 h 202"/>
                  <a:gd name="T60" fmla="*/ 33 w 48"/>
                  <a:gd name="T61" fmla="*/ 38 h 202"/>
                  <a:gd name="T62" fmla="*/ 33 w 48"/>
                  <a:gd name="T63" fmla="*/ 26 h 202"/>
                  <a:gd name="T64" fmla="*/ 33 w 48"/>
                  <a:gd name="T65" fmla="*/ 12 h 202"/>
                  <a:gd name="T66" fmla="*/ 35 w 48"/>
                  <a:gd name="T67" fmla="*/ 12 h 202"/>
                  <a:gd name="T68" fmla="*/ 37 w 48"/>
                  <a:gd name="T69" fmla="*/ 13 h 202"/>
                  <a:gd name="T70" fmla="*/ 39 w 48"/>
                  <a:gd name="T71" fmla="*/ 13 h 202"/>
                  <a:gd name="T72" fmla="*/ 41 w 48"/>
                  <a:gd name="T73" fmla="*/ 15 h 202"/>
                  <a:gd name="T74" fmla="*/ 43 w 48"/>
                  <a:gd name="T75" fmla="*/ 27 h 202"/>
                  <a:gd name="T76" fmla="*/ 45 w 48"/>
                  <a:gd name="T77" fmla="*/ 40 h 202"/>
                  <a:gd name="T78" fmla="*/ 45 w 48"/>
                  <a:gd name="T79" fmla="*/ 52 h 202"/>
                  <a:gd name="T80" fmla="*/ 48 w 48"/>
                  <a:gd name="T81" fmla="*/ 64 h 2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
                  <a:gd name="T124" fmla="*/ 0 h 202"/>
                  <a:gd name="T125" fmla="*/ 48 w 48"/>
                  <a:gd name="T126" fmla="*/ 202 h 2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 h="202">
                    <a:moveTo>
                      <a:pt x="48" y="64"/>
                    </a:moveTo>
                    <a:lnTo>
                      <a:pt x="45" y="117"/>
                    </a:lnTo>
                    <a:lnTo>
                      <a:pt x="45" y="149"/>
                    </a:lnTo>
                    <a:lnTo>
                      <a:pt x="45" y="173"/>
                    </a:lnTo>
                    <a:lnTo>
                      <a:pt x="48" y="202"/>
                    </a:lnTo>
                    <a:lnTo>
                      <a:pt x="37" y="202"/>
                    </a:lnTo>
                    <a:lnTo>
                      <a:pt x="25" y="202"/>
                    </a:lnTo>
                    <a:lnTo>
                      <a:pt x="12" y="202"/>
                    </a:lnTo>
                    <a:lnTo>
                      <a:pt x="0" y="202"/>
                    </a:lnTo>
                    <a:lnTo>
                      <a:pt x="2" y="117"/>
                    </a:lnTo>
                    <a:lnTo>
                      <a:pt x="4" y="66"/>
                    </a:lnTo>
                    <a:lnTo>
                      <a:pt x="6" y="34"/>
                    </a:lnTo>
                    <a:lnTo>
                      <a:pt x="8" y="0"/>
                    </a:lnTo>
                    <a:lnTo>
                      <a:pt x="12" y="0"/>
                    </a:lnTo>
                    <a:lnTo>
                      <a:pt x="16" y="0"/>
                    </a:lnTo>
                    <a:lnTo>
                      <a:pt x="18" y="2"/>
                    </a:lnTo>
                    <a:lnTo>
                      <a:pt x="21" y="5"/>
                    </a:lnTo>
                    <a:lnTo>
                      <a:pt x="23" y="12"/>
                    </a:lnTo>
                    <a:lnTo>
                      <a:pt x="25" y="18"/>
                    </a:lnTo>
                    <a:lnTo>
                      <a:pt x="27" y="24"/>
                    </a:lnTo>
                    <a:lnTo>
                      <a:pt x="29" y="31"/>
                    </a:lnTo>
                    <a:lnTo>
                      <a:pt x="29" y="41"/>
                    </a:lnTo>
                    <a:lnTo>
                      <a:pt x="29" y="49"/>
                    </a:lnTo>
                    <a:lnTo>
                      <a:pt x="29" y="58"/>
                    </a:lnTo>
                    <a:lnTo>
                      <a:pt x="29" y="64"/>
                    </a:lnTo>
                    <a:lnTo>
                      <a:pt x="31" y="64"/>
                    </a:lnTo>
                    <a:lnTo>
                      <a:pt x="33" y="64"/>
                    </a:lnTo>
                    <a:lnTo>
                      <a:pt x="33" y="52"/>
                    </a:lnTo>
                    <a:lnTo>
                      <a:pt x="33" y="38"/>
                    </a:lnTo>
                    <a:lnTo>
                      <a:pt x="33" y="26"/>
                    </a:lnTo>
                    <a:lnTo>
                      <a:pt x="33" y="12"/>
                    </a:lnTo>
                    <a:lnTo>
                      <a:pt x="35" y="12"/>
                    </a:lnTo>
                    <a:lnTo>
                      <a:pt x="37" y="13"/>
                    </a:lnTo>
                    <a:lnTo>
                      <a:pt x="39" y="13"/>
                    </a:lnTo>
                    <a:lnTo>
                      <a:pt x="41" y="15"/>
                    </a:lnTo>
                    <a:lnTo>
                      <a:pt x="43" y="27"/>
                    </a:lnTo>
                    <a:lnTo>
                      <a:pt x="45" y="40"/>
                    </a:lnTo>
                    <a:lnTo>
                      <a:pt x="45" y="52"/>
                    </a:lnTo>
                    <a:lnTo>
                      <a:pt x="48" y="64"/>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2" name="Freeform 615"/>
              <p:cNvSpPr>
                <a:spLocks/>
              </p:cNvSpPr>
              <p:nvPr/>
            </p:nvSpPr>
            <p:spPr bwMode="auto">
              <a:xfrm>
                <a:off x="1461" y="1198"/>
                <a:ext cx="8" cy="123"/>
              </a:xfrm>
              <a:custGeom>
                <a:avLst/>
                <a:gdLst>
                  <a:gd name="T0" fmla="*/ 8 w 8"/>
                  <a:gd name="T1" fmla="*/ 123 h 123"/>
                  <a:gd name="T2" fmla="*/ 6 w 8"/>
                  <a:gd name="T3" fmla="*/ 123 h 123"/>
                  <a:gd name="T4" fmla="*/ 4 w 8"/>
                  <a:gd name="T5" fmla="*/ 123 h 123"/>
                  <a:gd name="T6" fmla="*/ 2 w 8"/>
                  <a:gd name="T7" fmla="*/ 123 h 123"/>
                  <a:gd name="T8" fmla="*/ 0 w 8"/>
                  <a:gd name="T9" fmla="*/ 123 h 123"/>
                  <a:gd name="T10" fmla="*/ 0 w 8"/>
                  <a:gd name="T11" fmla="*/ 92 h 123"/>
                  <a:gd name="T12" fmla="*/ 0 w 8"/>
                  <a:gd name="T13" fmla="*/ 61 h 123"/>
                  <a:gd name="T14" fmla="*/ 2 w 8"/>
                  <a:gd name="T15" fmla="*/ 30 h 123"/>
                  <a:gd name="T16" fmla="*/ 4 w 8"/>
                  <a:gd name="T17" fmla="*/ 0 h 123"/>
                  <a:gd name="T18" fmla="*/ 6 w 8"/>
                  <a:gd name="T19" fmla="*/ 0 h 123"/>
                  <a:gd name="T20" fmla="*/ 8 w 8"/>
                  <a:gd name="T21" fmla="*/ 30 h 123"/>
                  <a:gd name="T22" fmla="*/ 8 w 8"/>
                  <a:gd name="T23" fmla="*/ 61 h 123"/>
                  <a:gd name="T24" fmla="*/ 8 w 8"/>
                  <a:gd name="T25" fmla="*/ 92 h 123"/>
                  <a:gd name="T26" fmla="*/ 8 w 8"/>
                  <a:gd name="T27" fmla="*/ 123 h 1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3"/>
                  <a:gd name="T44" fmla="*/ 8 w 8"/>
                  <a:gd name="T45" fmla="*/ 123 h 1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3">
                    <a:moveTo>
                      <a:pt x="8" y="123"/>
                    </a:moveTo>
                    <a:lnTo>
                      <a:pt x="6" y="123"/>
                    </a:lnTo>
                    <a:lnTo>
                      <a:pt x="4" y="123"/>
                    </a:lnTo>
                    <a:lnTo>
                      <a:pt x="2" y="123"/>
                    </a:lnTo>
                    <a:lnTo>
                      <a:pt x="0" y="123"/>
                    </a:lnTo>
                    <a:lnTo>
                      <a:pt x="0" y="92"/>
                    </a:lnTo>
                    <a:lnTo>
                      <a:pt x="0" y="61"/>
                    </a:lnTo>
                    <a:lnTo>
                      <a:pt x="2" y="30"/>
                    </a:lnTo>
                    <a:lnTo>
                      <a:pt x="4" y="0"/>
                    </a:lnTo>
                    <a:lnTo>
                      <a:pt x="6" y="0"/>
                    </a:lnTo>
                    <a:lnTo>
                      <a:pt x="8" y="30"/>
                    </a:lnTo>
                    <a:lnTo>
                      <a:pt x="8" y="61"/>
                    </a:lnTo>
                    <a:lnTo>
                      <a:pt x="8" y="92"/>
                    </a:lnTo>
                    <a:lnTo>
                      <a:pt x="8"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3" name="Freeform 616"/>
              <p:cNvSpPr>
                <a:spLocks/>
              </p:cNvSpPr>
              <p:nvPr/>
            </p:nvSpPr>
            <p:spPr bwMode="auto">
              <a:xfrm>
                <a:off x="1409" y="1104"/>
                <a:ext cx="25" cy="222"/>
              </a:xfrm>
              <a:custGeom>
                <a:avLst/>
                <a:gdLst>
                  <a:gd name="T0" fmla="*/ 25 w 25"/>
                  <a:gd name="T1" fmla="*/ 73 h 222"/>
                  <a:gd name="T2" fmla="*/ 25 w 25"/>
                  <a:gd name="T3" fmla="*/ 111 h 222"/>
                  <a:gd name="T4" fmla="*/ 25 w 25"/>
                  <a:gd name="T5" fmla="*/ 148 h 222"/>
                  <a:gd name="T6" fmla="*/ 23 w 25"/>
                  <a:gd name="T7" fmla="*/ 185 h 222"/>
                  <a:gd name="T8" fmla="*/ 23 w 25"/>
                  <a:gd name="T9" fmla="*/ 222 h 222"/>
                  <a:gd name="T10" fmla="*/ 16 w 25"/>
                  <a:gd name="T11" fmla="*/ 222 h 222"/>
                  <a:gd name="T12" fmla="*/ 12 w 25"/>
                  <a:gd name="T13" fmla="*/ 222 h 222"/>
                  <a:gd name="T14" fmla="*/ 8 w 25"/>
                  <a:gd name="T15" fmla="*/ 222 h 222"/>
                  <a:gd name="T16" fmla="*/ 2 w 25"/>
                  <a:gd name="T17" fmla="*/ 222 h 222"/>
                  <a:gd name="T18" fmla="*/ 2 w 25"/>
                  <a:gd name="T19" fmla="*/ 167 h 222"/>
                  <a:gd name="T20" fmla="*/ 2 w 25"/>
                  <a:gd name="T21" fmla="*/ 113 h 222"/>
                  <a:gd name="T22" fmla="*/ 0 w 25"/>
                  <a:gd name="T23" fmla="*/ 60 h 222"/>
                  <a:gd name="T24" fmla="*/ 0 w 25"/>
                  <a:gd name="T25" fmla="*/ 6 h 222"/>
                  <a:gd name="T26" fmla="*/ 4 w 25"/>
                  <a:gd name="T27" fmla="*/ 3 h 222"/>
                  <a:gd name="T28" fmla="*/ 8 w 25"/>
                  <a:gd name="T29" fmla="*/ 2 h 222"/>
                  <a:gd name="T30" fmla="*/ 12 w 25"/>
                  <a:gd name="T31" fmla="*/ 0 h 222"/>
                  <a:gd name="T32" fmla="*/ 21 w 25"/>
                  <a:gd name="T33" fmla="*/ 2 h 222"/>
                  <a:gd name="T34" fmla="*/ 23 w 25"/>
                  <a:gd name="T35" fmla="*/ 21 h 222"/>
                  <a:gd name="T36" fmla="*/ 25 w 25"/>
                  <a:gd name="T37" fmla="*/ 35 h 222"/>
                  <a:gd name="T38" fmla="*/ 25 w 25"/>
                  <a:gd name="T39" fmla="*/ 50 h 222"/>
                  <a:gd name="T40" fmla="*/ 25 w 25"/>
                  <a:gd name="T41" fmla="*/ 73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22"/>
                  <a:gd name="T65" fmla="*/ 25 w 25"/>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22">
                    <a:moveTo>
                      <a:pt x="25" y="73"/>
                    </a:moveTo>
                    <a:lnTo>
                      <a:pt x="25" y="111"/>
                    </a:lnTo>
                    <a:lnTo>
                      <a:pt x="25" y="148"/>
                    </a:lnTo>
                    <a:lnTo>
                      <a:pt x="23" y="185"/>
                    </a:lnTo>
                    <a:lnTo>
                      <a:pt x="23" y="222"/>
                    </a:lnTo>
                    <a:lnTo>
                      <a:pt x="16" y="222"/>
                    </a:lnTo>
                    <a:lnTo>
                      <a:pt x="12" y="222"/>
                    </a:lnTo>
                    <a:lnTo>
                      <a:pt x="8" y="222"/>
                    </a:lnTo>
                    <a:lnTo>
                      <a:pt x="2" y="222"/>
                    </a:lnTo>
                    <a:lnTo>
                      <a:pt x="2" y="167"/>
                    </a:lnTo>
                    <a:lnTo>
                      <a:pt x="2" y="113"/>
                    </a:lnTo>
                    <a:lnTo>
                      <a:pt x="0" y="60"/>
                    </a:lnTo>
                    <a:lnTo>
                      <a:pt x="0" y="6"/>
                    </a:lnTo>
                    <a:lnTo>
                      <a:pt x="4" y="3"/>
                    </a:lnTo>
                    <a:lnTo>
                      <a:pt x="8" y="2"/>
                    </a:lnTo>
                    <a:lnTo>
                      <a:pt x="12" y="0"/>
                    </a:lnTo>
                    <a:lnTo>
                      <a:pt x="21" y="2"/>
                    </a:lnTo>
                    <a:lnTo>
                      <a:pt x="23" y="21"/>
                    </a:lnTo>
                    <a:lnTo>
                      <a:pt x="25" y="35"/>
                    </a:lnTo>
                    <a:lnTo>
                      <a:pt x="25" y="50"/>
                    </a:lnTo>
                    <a:lnTo>
                      <a:pt x="25" y="7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4" name="Freeform 617"/>
              <p:cNvSpPr>
                <a:spLocks/>
              </p:cNvSpPr>
              <p:nvPr/>
            </p:nvSpPr>
            <p:spPr bwMode="auto">
              <a:xfrm>
                <a:off x="1392" y="1111"/>
                <a:ext cx="13" cy="218"/>
              </a:xfrm>
              <a:custGeom>
                <a:avLst/>
                <a:gdLst>
                  <a:gd name="T0" fmla="*/ 13 w 13"/>
                  <a:gd name="T1" fmla="*/ 148 h 218"/>
                  <a:gd name="T2" fmla="*/ 13 w 13"/>
                  <a:gd name="T3" fmla="*/ 164 h 218"/>
                  <a:gd name="T4" fmla="*/ 13 w 13"/>
                  <a:gd name="T5" fmla="*/ 182 h 218"/>
                  <a:gd name="T6" fmla="*/ 11 w 13"/>
                  <a:gd name="T7" fmla="*/ 199 h 218"/>
                  <a:gd name="T8" fmla="*/ 11 w 13"/>
                  <a:gd name="T9" fmla="*/ 217 h 218"/>
                  <a:gd name="T10" fmla="*/ 8 w 13"/>
                  <a:gd name="T11" fmla="*/ 217 h 218"/>
                  <a:gd name="T12" fmla="*/ 6 w 13"/>
                  <a:gd name="T13" fmla="*/ 217 h 218"/>
                  <a:gd name="T14" fmla="*/ 4 w 13"/>
                  <a:gd name="T15" fmla="*/ 217 h 218"/>
                  <a:gd name="T16" fmla="*/ 2 w 13"/>
                  <a:gd name="T17" fmla="*/ 218 h 218"/>
                  <a:gd name="T18" fmla="*/ 0 w 13"/>
                  <a:gd name="T19" fmla="*/ 134 h 218"/>
                  <a:gd name="T20" fmla="*/ 0 w 13"/>
                  <a:gd name="T21" fmla="*/ 83 h 218"/>
                  <a:gd name="T22" fmla="*/ 0 w 13"/>
                  <a:gd name="T23" fmla="*/ 46 h 218"/>
                  <a:gd name="T24" fmla="*/ 2 w 13"/>
                  <a:gd name="T25" fmla="*/ 0 h 218"/>
                  <a:gd name="T26" fmla="*/ 4 w 13"/>
                  <a:gd name="T27" fmla="*/ 0 h 218"/>
                  <a:gd name="T28" fmla="*/ 6 w 13"/>
                  <a:gd name="T29" fmla="*/ 0 h 218"/>
                  <a:gd name="T30" fmla="*/ 8 w 13"/>
                  <a:gd name="T31" fmla="*/ 0 h 218"/>
                  <a:gd name="T32" fmla="*/ 13 w 13"/>
                  <a:gd name="T33" fmla="*/ 0 h 218"/>
                  <a:gd name="T34" fmla="*/ 13 w 13"/>
                  <a:gd name="T35" fmla="*/ 37 h 218"/>
                  <a:gd name="T36" fmla="*/ 13 w 13"/>
                  <a:gd name="T37" fmla="*/ 73 h 218"/>
                  <a:gd name="T38" fmla="*/ 13 w 13"/>
                  <a:gd name="T39" fmla="*/ 111 h 218"/>
                  <a:gd name="T40" fmla="*/ 13 w 13"/>
                  <a:gd name="T41" fmla="*/ 148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218"/>
                  <a:gd name="T65" fmla="*/ 13 w 13"/>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218">
                    <a:moveTo>
                      <a:pt x="13" y="148"/>
                    </a:moveTo>
                    <a:lnTo>
                      <a:pt x="13" y="164"/>
                    </a:lnTo>
                    <a:lnTo>
                      <a:pt x="13" y="182"/>
                    </a:lnTo>
                    <a:lnTo>
                      <a:pt x="11" y="199"/>
                    </a:lnTo>
                    <a:lnTo>
                      <a:pt x="11" y="217"/>
                    </a:lnTo>
                    <a:lnTo>
                      <a:pt x="8" y="217"/>
                    </a:lnTo>
                    <a:lnTo>
                      <a:pt x="6" y="217"/>
                    </a:lnTo>
                    <a:lnTo>
                      <a:pt x="4" y="217"/>
                    </a:lnTo>
                    <a:lnTo>
                      <a:pt x="2" y="218"/>
                    </a:lnTo>
                    <a:lnTo>
                      <a:pt x="0" y="134"/>
                    </a:lnTo>
                    <a:lnTo>
                      <a:pt x="0" y="83"/>
                    </a:lnTo>
                    <a:lnTo>
                      <a:pt x="0" y="46"/>
                    </a:lnTo>
                    <a:lnTo>
                      <a:pt x="2" y="0"/>
                    </a:lnTo>
                    <a:lnTo>
                      <a:pt x="4" y="0"/>
                    </a:lnTo>
                    <a:lnTo>
                      <a:pt x="6" y="0"/>
                    </a:lnTo>
                    <a:lnTo>
                      <a:pt x="8" y="0"/>
                    </a:lnTo>
                    <a:lnTo>
                      <a:pt x="13" y="0"/>
                    </a:lnTo>
                    <a:lnTo>
                      <a:pt x="13" y="37"/>
                    </a:lnTo>
                    <a:lnTo>
                      <a:pt x="13" y="73"/>
                    </a:lnTo>
                    <a:lnTo>
                      <a:pt x="13" y="111"/>
                    </a:lnTo>
                    <a:lnTo>
                      <a:pt x="13" y="14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5" name="Freeform 618"/>
              <p:cNvSpPr>
                <a:spLocks/>
              </p:cNvSpPr>
              <p:nvPr/>
            </p:nvSpPr>
            <p:spPr bwMode="auto">
              <a:xfrm>
                <a:off x="1369" y="1115"/>
                <a:ext cx="17" cy="214"/>
              </a:xfrm>
              <a:custGeom>
                <a:avLst/>
                <a:gdLst>
                  <a:gd name="T0" fmla="*/ 17 w 17"/>
                  <a:gd name="T1" fmla="*/ 108 h 214"/>
                  <a:gd name="T2" fmla="*/ 17 w 17"/>
                  <a:gd name="T3" fmla="*/ 134 h 214"/>
                  <a:gd name="T4" fmla="*/ 17 w 17"/>
                  <a:gd name="T5" fmla="*/ 160 h 214"/>
                  <a:gd name="T6" fmla="*/ 17 w 17"/>
                  <a:gd name="T7" fmla="*/ 188 h 214"/>
                  <a:gd name="T8" fmla="*/ 17 w 17"/>
                  <a:gd name="T9" fmla="*/ 214 h 214"/>
                  <a:gd name="T10" fmla="*/ 15 w 17"/>
                  <a:gd name="T11" fmla="*/ 213 h 214"/>
                  <a:gd name="T12" fmla="*/ 13 w 17"/>
                  <a:gd name="T13" fmla="*/ 213 h 214"/>
                  <a:gd name="T14" fmla="*/ 9 w 17"/>
                  <a:gd name="T15" fmla="*/ 213 h 214"/>
                  <a:gd name="T16" fmla="*/ 4 w 17"/>
                  <a:gd name="T17" fmla="*/ 211 h 214"/>
                  <a:gd name="T18" fmla="*/ 2 w 17"/>
                  <a:gd name="T19" fmla="*/ 116 h 214"/>
                  <a:gd name="T20" fmla="*/ 0 w 17"/>
                  <a:gd name="T21" fmla="*/ 64 h 214"/>
                  <a:gd name="T22" fmla="*/ 0 w 17"/>
                  <a:gd name="T23" fmla="*/ 35 h 214"/>
                  <a:gd name="T24" fmla="*/ 2 w 17"/>
                  <a:gd name="T25" fmla="*/ 13 h 214"/>
                  <a:gd name="T26" fmla="*/ 4 w 17"/>
                  <a:gd name="T27" fmla="*/ 10 h 214"/>
                  <a:gd name="T28" fmla="*/ 7 w 17"/>
                  <a:gd name="T29" fmla="*/ 7 h 214"/>
                  <a:gd name="T30" fmla="*/ 9 w 17"/>
                  <a:gd name="T31" fmla="*/ 5 h 214"/>
                  <a:gd name="T32" fmla="*/ 9 w 17"/>
                  <a:gd name="T33" fmla="*/ 0 h 214"/>
                  <a:gd name="T34" fmla="*/ 11 w 17"/>
                  <a:gd name="T35" fmla="*/ 0 h 214"/>
                  <a:gd name="T36" fmla="*/ 13 w 17"/>
                  <a:gd name="T37" fmla="*/ 0 h 214"/>
                  <a:gd name="T38" fmla="*/ 13 w 17"/>
                  <a:gd name="T39" fmla="*/ 0 h 214"/>
                  <a:gd name="T40" fmla="*/ 15 w 17"/>
                  <a:gd name="T41" fmla="*/ 0 h 214"/>
                  <a:gd name="T42" fmla="*/ 17 w 17"/>
                  <a:gd name="T43" fmla="*/ 10 h 214"/>
                  <a:gd name="T44" fmla="*/ 17 w 17"/>
                  <a:gd name="T45" fmla="*/ 24 h 214"/>
                  <a:gd name="T46" fmla="*/ 17 w 17"/>
                  <a:gd name="T47" fmla="*/ 54 h 214"/>
                  <a:gd name="T48" fmla="*/ 17 w 17"/>
                  <a:gd name="T49" fmla="*/ 108 h 2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4"/>
                  <a:gd name="T77" fmla="*/ 17 w 17"/>
                  <a:gd name="T78" fmla="*/ 214 h 2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4">
                    <a:moveTo>
                      <a:pt x="17" y="108"/>
                    </a:moveTo>
                    <a:lnTo>
                      <a:pt x="17" y="134"/>
                    </a:lnTo>
                    <a:lnTo>
                      <a:pt x="17" y="160"/>
                    </a:lnTo>
                    <a:lnTo>
                      <a:pt x="17" y="188"/>
                    </a:lnTo>
                    <a:lnTo>
                      <a:pt x="17" y="214"/>
                    </a:lnTo>
                    <a:lnTo>
                      <a:pt x="15" y="213"/>
                    </a:lnTo>
                    <a:lnTo>
                      <a:pt x="13" y="213"/>
                    </a:lnTo>
                    <a:lnTo>
                      <a:pt x="9" y="213"/>
                    </a:lnTo>
                    <a:lnTo>
                      <a:pt x="4" y="211"/>
                    </a:lnTo>
                    <a:lnTo>
                      <a:pt x="2" y="116"/>
                    </a:lnTo>
                    <a:lnTo>
                      <a:pt x="0" y="64"/>
                    </a:lnTo>
                    <a:lnTo>
                      <a:pt x="0" y="35"/>
                    </a:lnTo>
                    <a:lnTo>
                      <a:pt x="2" y="13"/>
                    </a:lnTo>
                    <a:lnTo>
                      <a:pt x="4" y="10"/>
                    </a:lnTo>
                    <a:lnTo>
                      <a:pt x="7" y="7"/>
                    </a:lnTo>
                    <a:lnTo>
                      <a:pt x="9" y="5"/>
                    </a:lnTo>
                    <a:lnTo>
                      <a:pt x="9" y="0"/>
                    </a:lnTo>
                    <a:lnTo>
                      <a:pt x="11" y="0"/>
                    </a:lnTo>
                    <a:lnTo>
                      <a:pt x="13" y="0"/>
                    </a:lnTo>
                    <a:lnTo>
                      <a:pt x="15" y="0"/>
                    </a:lnTo>
                    <a:lnTo>
                      <a:pt x="17" y="10"/>
                    </a:lnTo>
                    <a:lnTo>
                      <a:pt x="17" y="24"/>
                    </a:lnTo>
                    <a:lnTo>
                      <a:pt x="17" y="54"/>
                    </a:lnTo>
                    <a:lnTo>
                      <a:pt x="17" y="10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6" name="Freeform 619"/>
              <p:cNvSpPr>
                <a:spLocks/>
              </p:cNvSpPr>
              <p:nvPr/>
            </p:nvSpPr>
            <p:spPr bwMode="auto">
              <a:xfrm>
                <a:off x="1357" y="1129"/>
                <a:ext cx="10" cy="200"/>
              </a:xfrm>
              <a:custGeom>
                <a:avLst/>
                <a:gdLst>
                  <a:gd name="T0" fmla="*/ 10 w 10"/>
                  <a:gd name="T1" fmla="*/ 124 h 200"/>
                  <a:gd name="T2" fmla="*/ 10 w 10"/>
                  <a:gd name="T3" fmla="*/ 144 h 200"/>
                  <a:gd name="T4" fmla="*/ 10 w 10"/>
                  <a:gd name="T5" fmla="*/ 161 h 200"/>
                  <a:gd name="T6" fmla="*/ 10 w 10"/>
                  <a:gd name="T7" fmla="*/ 181 h 200"/>
                  <a:gd name="T8" fmla="*/ 10 w 10"/>
                  <a:gd name="T9" fmla="*/ 200 h 200"/>
                  <a:gd name="T10" fmla="*/ 8 w 10"/>
                  <a:gd name="T11" fmla="*/ 200 h 200"/>
                  <a:gd name="T12" fmla="*/ 6 w 10"/>
                  <a:gd name="T13" fmla="*/ 200 h 200"/>
                  <a:gd name="T14" fmla="*/ 4 w 10"/>
                  <a:gd name="T15" fmla="*/ 200 h 200"/>
                  <a:gd name="T16" fmla="*/ 2 w 10"/>
                  <a:gd name="T17" fmla="*/ 200 h 200"/>
                  <a:gd name="T18" fmla="*/ 0 w 10"/>
                  <a:gd name="T19" fmla="*/ 164 h 200"/>
                  <a:gd name="T20" fmla="*/ 0 w 10"/>
                  <a:gd name="T21" fmla="*/ 127 h 200"/>
                  <a:gd name="T22" fmla="*/ 0 w 10"/>
                  <a:gd name="T23" fmla="*/ 90 h 200"/>
                  <a:gd name="T24" fmla="*/ 0 w 10"/>
                  <a:gd name="T25" fmla="*/ 53 h 200"/>
                  <a:gd name="T26" fmla="*/ 0 w 10"/>
                  <a:gd name="T27" fmla="*/ 39 h 200"/>
                  <a:gd name="T28" fmla="*/ 2 w 10"/>
                  <a:gd name="T29" fmla="*/ 26 h 200"/>
                  <a:gd name="T30" fmla="*/ 2 w 10"/>
                  <a:gd name="T31" fmla="*/ 14 h 200"/>
                  <a:gd name="T32" fmla="*/ 2 w 10"/>
                  <a:gd name="T33" fmla="*/ 0 h 200"/>
                  <a:gd name="T34" fmla="*/ 4 w 10"/>
                  <a:gd name="T35" fmla="*/ 0 h 200"/>
                  <a:gd name="T36" fmla="*/ 6 w 10"/>
                  <a:gd name="T37" fmla="*/ 0 h 200"/>
                  <a:gd name="T38" fmla="*/ 8 w 10"/>
                  <a:gd name="T39" fmla="*/ 0 h 200"/>
                  <a:gd name="T40" fmla="*/ 8 w 10"/>
                  <a:gd name="T41" fmla="*/ 0 h 200"/>
                  <a:gd name="T42" fmla="*/ 8 w 10"/>
                  <a:gd name="T43" fmla="*/ 31 h 200"/>
                  <a:gd name="T44" fmla="*/ 10 w 10"/>
                  <a:gd name="T45" fmla="*/ 62 h 200"/>
                  <a:gd name="T46" fmla="*/ 10 w 10"/>
                  <a:gd name="T47" fmla="*/ 93 h 200"/>
                  <a:gd name="T48" fmla="*/ 10 w 10"/>
                  <a:gd name="T49" fmla="*/ 124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0"/>
                  <a:gd name="T77" fmla="*/ 10 w 10"/>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0">
                    <a:moveTo>
                      <a:pt x="10" y="124"/>
                    </a:moveTo>
                    <a:lnTo>
                      <a:pt x="10" y="144"/>
                    </a:lnTo>
                    <a:lnTo>
                      <a:pt x="10" y="161"/>
                    </a:lnTo>
                    <a:lnTo>
                      <a:pt x="10" y="181"/>
                    </a:lnTo>
                    <a:lnTo>
                      <a:pt x="10" y="200"/>
                    </a:lnTo>
                    <a:lnTo>
                      <a:pt x="8" y="200"/>
                    </a:lnTo>
                    <a:lnTo>
                      <a:pt x="6" y="200"/>
                    </a:lnTo>
                    <a:lnTo>
                      <a:pt x="4" y="200"/>
                    </a:lnTo>
                    <a:lnTo>
                      <a:pt x="2" y="200"/>
                    </a:lnTo>
                    <a:lnTo>
                      <a:pt x="0" y="164"/>
                    </a:lnTo>
                    <a:lnTo>
                      <a:pt x="0" y="127"/>
                    </a:lnTo>
                    <a:lnTo>
                      <a:pt x="0" y="90"/>
                    </a:lnTo>
                    <a:lnTo>
                      <a:pt x="0" y="53"/>
                    </a:lnTo>
                    <a:lnTo>
                      <a:pt x="0" y="39"/>
                    </a:lnTo>
                    <a:lnTo>
                      <a:pt x="2" y="26"/>
                    </a:lnTo>
                    <a:lnTo>
                      <a:pt x="2" y="14"/>
                    </a:lnTo>
                    <a:lnTo>
                      <a:pt x="2" y="0"/>
                    </a:lnTo>
                    <a:lnTo>
                      <a:pt x="4" y="0"/>
                    </a:lnTo>
                    <a:lnTo>
                      <a:pt x="6" y="0"/>
                    </a:lnTo>
                    <a:lnTo>
                      <a:pt x="8" y="0"/>
                    </a:lnTo>
                    <a:lnTo>
                      <a:pt x="8" y="31"/>
                    </a:lnTo>
                    <a:lnTo>
                      <a:pt x="10" y="62"/>
                    </a:lnTo>
                    <a:lnTo>
                      <a:pt x="10" y="93"/>
                    </a:lnTo>
                    <a:lnTo>
                      <a:pt x="10" y="124"/>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7" name="Freeform 620"/>
              <p:cNvSpPr>
                <a:spLocks/>
              </p:cNvSpPr>
              <p:nvPr/>
            </p:nvSpPr>
            <p:spPr bwMode="auto">
              <a:xfrm>
                <a:off x="1340" y="1122"/>
                <a:ext cx="13" cy="207"/>
              </a:xfrm>
              <a:custGeom>
                <a:avLst/>
                <a:gdLst>
                  <a:gd name="T0" fmla="*/ 13 w 13"/>
                  <a:gd name="T1" fmla="*/ 179 h 207"/>
                  <a:gd name="T2" fmla="*/ 13 w 13"/>
                  <a:gd name="T3" fmla="*/ 186 h 207"/>
                  <a:gd name="T4" fmla="*/ 13 w 13"/>
                  <a:gd name="T5" fmla="*/ 193 h 207"/>
                  <a:gd name="T6" fmla="*/ 13 w 13"/>
                  <a:gd name="T7" fmla="*/ 200 h 207"/>
                  <a:gd name="T8" fmla="*/ 13 w 13"/>
                  <a:gd name="T9" fmla="*/ 207 h 207"/>
                  <a:gd name="T10" fmla="*/ 11 w 13"/>
                  <a:gd name="T11" fmla="*/ 207 h 207"/>
                  <a:gd name="T12" fmla="*/ 6 w 13"/>
                  <a:gd name="T13" fmla="*/ 207 h 207"/>
                  <a:gd name="T14" fmla="*/ 4 w 13"/>
                  <a:gd name="T15" fmla="*/ 207 h 207"/>
                  <a:gd name="T16" fmla="*/ 2 w 13"/>
                  <a:gd name="T17" fmla="*/ 207 h 207"/>
                  <a:gd name="T18" fmla="*/ 0 w 13"/>
                  <a:gd name="T19" fmla="*/ 105 h 207"/>
                  <a:gd name="T20" fmla="*/ 0 w 13"/>
                  <a:gd name="T21" fmla="*/ 50 h 207"/>
                  <a:gd name="T22" fmla="*/ 0 w 13"/>
                  <a:gd name="T23" fmla="*/ 22 h 207"/>
                  <a:gd name="T24" fmla="*/ 2 w 13"/>
                  <a:gd name="T25" fmla="*/ 6 h 207"/>
                  <a:gd name="T26" fmla="*/ 2 w 13"/>
                  <a:gd name="T27" fmla="*/ 4 h 207"/>
                  <a:gd name="T28" fmla="*/ 4 w 13"/>
                  <a:gd name="T29" fmla="*/ 3 h 207"/>
                  <a:gd name="T30" fmla="*/ 4 w 13"/>
                  <a:gd name="T31" fmla="*/ 2 h 207"/>
                  <a:gd name="T32" fmla="*/ 6 w 13"/>
                  <a:gd name="T33" fmla="*/ 0 h 207"/>
                  <a:gd name="T34" fmla="*/ 6 w 13"/>
                  <a:gd name="T35" fmla="*/ 2 h 207"/>
                  <a:gd name="T36" fmla="*/ 9 w 13"/>
                  <a:gd name="T37" fmla="*/ 3 h 207"/>
                  <a:gd name="T38" fmla="*/ 11 w 13"/>
                  <a:gd name="T39" fmla="*/ 4 h 207"/>
                  <a:gd name="T40" fmla="*/ 13 w 13"/>
                  <a:gd name="T41" fmla="*/ 6 h 207"/>
                  <a:gd name="T42" fmla="*/ 13 w 13"/>
                  <a:gd name="T43" fmla="*/ 49 h 207"/>
                  <a:gd name="T44" fmla="*/ 13 w 13"/>
                  <a:gd name="T45" fmla="*/ 93 h 207"/>
                  <a:gd name="T46" fmla="*/ 13 w 13"/>
                  <a:gd name="T47" fmla="*/ 135 h 207"/>
                  <a:gd name="T48" fmla="*/ 13 w 13"/>
                  <a:gd name="T49" fmla="*/ 17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07"/>
                  <a:gd name="T77" fmla="*/ 13 w 13"/>
                  <a:gd name="T78" fmla="*/ 207 h 2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07">
                    <a:moveTo>
                      <a:pt x="13" y="179"/>
                    </a:moveTo>
                    <a:lnTo>
                      <a:pt x="13" y="186"/>
                    </a:lnTo>
                    <a:lnTo>
                      <a:pt x="13" y="193"/>
                    </a:lnTo>
                    <a:lnTo>
                      <a:pt x="13" y="200"/>
                    </a:lnTo>
                    <a:lnTo>
                      <a:pt x="13" y="207"/>
                    </a:lnTo>
                    <a:lnTo>
                      <a:pt x="11" y="207"/>
                    </a:lnTo>
                    <a:lnTo>
                      <a:pt x="6" y="207"/>
                    </a:lnTo>
                    <a:lnTo>
                      <a:pt x="4" y="207"/>
                    </a:lnTo>
                    <a:lnTo>
                      <a:pt x="2" y="207"/>
                    </a:lnTo>
                    <a:lnTo>
                      <a:pt x="0" y="105"/>
                    </a:lnTo>
                    <a:lnTo>
                      <a:pt x="0" y="50"/>
                    </a:lnTo>
                    <a:lnTo>
                      <a:pt x="0" y="22"/>
                    </a:lnTo>
                    <a:lnTo>
                      <a:pt x="2" y="6"/>
                    </a:lnTo>
                    <a:lnTo>
                      <a:pt x="2" y="4"/>
                    </a:lnTo>
                    <a:lnTo>
                      <a:pt x="4" y="3"/>
                    </a:lnTo>
                    <a:lnTo>
                      <a:pt x="4" y="2"/>
                    </a:lnTo>
                    <a:lnTo>
                      <a:pt x="6" y="0"/>
                    </a:lnTo>
                    <a:lnTo>
                      <a:pt x="6" y="2"/>
                    </a:lnTo>
                    <a:lnTo>
                      <a:pt x="9" y="3"/>
                    </a:lnTo>
                    <a:lnTo>
                      <a:pt x="11" y="4"/>
                    </a:lnTo>
                    <a:lnTo>
                      <a:pt x="13" y="6"/>
                    </a:lnTo>
                    <a:lnTo>
                      <a:pt x="13" y="49"/>
                    </a:lnTo>
                    <a:lnTo>
                      <a:pt x="13" y="93"/>
                    </a:lnTo>
                    <a:lnTo>
                      <a:pt x="13" y="135"/>
                    </a:lnTo>
                    <a:lnTo>
                      <a:pt x="13" y="17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8" name="Freeform 621"/>
              <p:cNvSpPr>
                <a:spLocks/>
              </p:cNvSpPr>
              <p:nvPr/>
            </p:nvSpPr>
            <p:spPr bwMode="auto">
              <a:xfrm>
                <a:off x="1315" y="1114"/>
                <a:ext cx="19" cy="215"/>
              </a:xfrm>
              <a:custGeom>
                <a:avLst/>
                <a:gdLst>
                  <a:gd name="T0" fmla="*/ 19 w 19"/>
                  <a:gd name="T1" fmla="*/ 116 h 215"/>
                  <a:gd name="T2" fmla="*/ 19 w 19"/>
                  <a:gd name="T3" fmla="*/ 141 h 215"/>
                  <a:gd name="T4" fmla="*/ 19 w 19"/>
                  <a:gd name="T5" fmla="*/ 164 h 215"/>
                  <a:gd name="T6" fmla="*/ 19 w 19"/>
                  <a:gd name="T7" fmla="*/ 189 h 215"/>
                  <a:gd name="T8" fmla="*/ 19 w 19"/>
                  <a:gd name="T9" fmla="*/ 212 h 215"/>
                  <a:gd name="T10" fmla="*/ 15 w 19"/>
                  <a:gd name="T11" fmla="*/ 214 h 215"/>
                  <a:gd name="T12" fmla="*/ 11 w 19"/>
                  <a:gd name="T13" fmla="*/ 214 h 215"/>
                  <a:gd name="T14" fmla="*/ 4 w 19"/>
                  <a:gd name="T15" fmla="*/ 215 h 215"/>
                  <a:gd name="T16" fmla="*/ 0 w 19"/>
                  <a:gd name="T17" fmla="*/ 215 h 215"/>
                  <a:gd name="T18" fmla="*/ 0 w 19"/>
                  <a:gd name="T19" fmla="*/ 163 h 215"/>
                  <a:gd name="T20" fmla="*/ 0 w 19"/>
                  <a:gd name="T21" fmla="*/ 109 h 215"/>
                  <a:gd name="T22" fmla="*/ 0 w 19"/>
                  <a:gd name="T23" fmla="*/ 55 h 215"/>
                  <a:gd name="T24" fmla="*/ 0 w 19"/>
                  <a:gd name="T25" fmla="*/ 0 h 215"/>
                  <a:gd name="T26" fmla="*/ 4 w 19"/>
                  <a:gd name="T27" fmla="*/ 1 h 215"/>
                  <a:gd name="T28" fmla="*/ 7 w 19"/>
                  <a:gd name="T29" fmla="*/ 1 h 215"/>
                  <a:gd name="T30" fmla="*/ 11 w 19"/>
                  <a:gd name="T31" fmla="*/ 4 h 215"/>
                  <a:gd name="T32" fmla="*/ 15 w 19"/>
                  <a:gd name="T33" fmla="*/ 7 h 215"/>
                  <a:gd name="T34" fmla="*/ 17 w 19"/>
                  <a:gd name="T35" fmla="*/ 12 h 215"/>
                  <a:gd name="T36" fmla="*/ 17 w 19"/>
                  <a:gd name="T37" fmla="*/ 17 h 215"/>
                  <a:gd name="T38" fmla="*/ 17 w 19"/>
                  <a:gd name="T39" fmla="*/ 21 h 215"/>
                  <a:gd name="T40" fmla="*/ 19 w 19"/>
                  <a:gd name="T41" fmla="*/ 25 h 215"/>
                  <a:gd name="T42" fmla="*/ 19 w 19"/>
                  <a:gd name="T43" fmla="*/ 48 h 215"/>
                  <a:gd name="T44" fmla="*/ 19 w 19"/>
                  <a:gd name="T45" fmla="*/ 72 h 215"/>
                  <a:gd name="T46" fmla="*/ 19 w 19"/>
                  <a:gd name="T47" fmla="*/ 94 h 215"/>
                  <a:gd name="T48" fmla="*/ 19 w 19"/>
                  <a:gd name="T49" fmla="*/ 116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15"/>
                  <a:gd name="T77" fmla="*/ 19 w 19"/>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15">
                    <a:moveTo>
                      <a:pt x="19" y="116"/>
                    </a:moveTo>
                    <a:lnTo>
                      <a:pt x="19" y="141"/>
                    </a:lnTo>
                    <a:lnTo>
                      <a:pt x="19" y="164"/>
                    </a:lnTo>
                    <a:lnTo>
                      <a:pt x="19" y="189"/>
                    </a:lnTo>
                    <a:lnTo>
                      <a:pt x="19" y="212"/>
                    </a:lnTo>
                    <a:lnTo>
                      <a:pt x="15" y="214"/>
                    </a:lnTo>
                    <a:lnTo>
                      <a:pt x="11" y="214"/>
                    </a:lnTo>
                    <a:lnTo>
                      <a:pt x="4" y="215"/>
                    </a:lnTo>
                    <a:lnTo>
                      <a:pt x="0" y="215"/>
                    </a:lnTo>
                    <a:lnTo>
                      <a:pt x="0" y="163"/>
                    </a:lnTo>
                    <a:lnTo>
                      <a:pt x="0" y="109"/>
                    </a:lnTo>
                    <a:lnTo>
                      <a:pt x="0" y="55"/>
                    </a:lnTo>
                    <a:lnTo>
                      <a:pt x="0" y="0"/>
                    </a:lnTo>
                    <a:lnTo>
                      <a:pt x="4" y="1"/>
                    </a:lnTo>
                    <a:lnTo>
                      <a:pt x="7" y="1"/>
                    </a:lnTo>
                    <a:lnTo>
                      <a:pt x="11" y="4"/>
                    </a:lnTo>
                    <a:lnTo>
                      <a:pt x="15" y="7"/>
                    </a:lnTo>
                    <a:lnTo>
                      <a:pt x="17" y="12"/>
                    </a:lnTo>
                    <a:lnTo>
                      <a:pt x="17" y="17"/>
                    </a:lnTo>
                    <a:lnTo>
                      <a:pt x="17" y="21"/>
                    </a:lnTo>
                    <a:lnTo>
                      <a:pt x="19" y="25"/>
                    </a:lnTo>
                    <a:lnTo>
                      <a:pt x="19" y="48"/>
                    </a:lnTo>
                    <a:lnTo>
                      <a:pt x="19" y="72"/>
                    </a:lnTo>
                    <a:lnTo>
                      <a:pt x="19" y="94"/>
                    </a:lnTo>
                    <a:lnTo>
                      <a:pt x="19" y="11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09" name="Freeform 622"/>
              <p:cNvSpPr>
                <a:spLocks/>
              </p:cNvSpPr>
              <p:nvPr/>
            </p:nvSpPr>
            <p:spPr bwMode="auto">
              <a:xfrm>
                <a:off x="1288" y="1093"/>
                <a:ext cx="21" cy="235"/>
              </a:xfrm>
              <a:custGeom>
                <a:avLst/>
                <a:gdLst>
                  <a:gd name="T0" fmla="*/ 21 w 21"/>
                  <a:gd name="T1" fmla="*/ 135 h 235"/>
                  <a:gd name="T2" fmla="*/ 19 w 21"/>
                  <a:gd name="T3" fmla="*/ 160 h 235"/>
                  <a:gd name="T4" fmla="*/ 19 w 21"/>
                  <a:gd name="T5" fmla="*/ 184 h 235"/>
                  <a:gd name="T6" fmla="*/ 19 w 21"/>
                  <a:gd name="T7" fmla="*/ 208 h 235"/>
                  <a:gd name="T8" fmla="*/ 17 w 21"/>
                  <a:gd name="T9" fmla="*/ 233 h 235"/>
                  <a:gd name="T10" fmla="*/ 13 w 21"/>
                  <a:gd name="T11" fmla="*/ 233 h 235"/>
                  <a:gd name="T12" fmla="*/ 9 w 21"/>
                  <a:gd name="T13" fmla="*/ 233 h 235"/>
                  <a:gd name="T14" fmla="*/ 7 w 21"/>
                  <a:gd name="T15" fmla="*/ 233 h 235"/>
                  <a:gd name="T16" fmla="*/ 2 w 21"/>
                  <a:gd name="T17" fmla="*/ 235 h 235"/>
                  <a:gd name="T18" fmla="*/ 0 w 21"/>
                  <a:gd name="T19" fmla="*/ 148 h 235"/>
                  <a:gd name="T20" fmla="*/ 0 w 21"/>
                  <a:gd name="T21" fmla="*/ 97 h 235"/>
                  <a:gd name="T22" fmla="*/ 0 w 21"/>
                  <a:gd name="T23" fmla="*/ 60 h 235"/>
                  <a:gd name="T24" fmla="*/ 2 w 21"/>
                  <a:gd name="T25" fmla="*/ 17 h 235"/>
                  <a:gd name="T26" fmla="*/ 4 w 21"/>
                  <a:gd name="T27" fmla="*/ 13 h 235"/>
                  <a:gd name="T28" fmla="*/ 7 w 21"/>
                  <a:gd name="T29" fmla="*/ 9 h 235"/>
                  <a:gd name="T30" fmla="*/ 7 w 21"/>
                  <a:gd name="T31" fmla="*/ 4 h 235"/>
                  <a:gd name="T32" fmla="*/ 9 w 21"/>
                  <a:gd name="T33" fmla="*/ 0 h 235"/>
                  <a:gd name="T34" fmla="*/ 13 w 21"/>
                  <a:gd name="T35" fmla="*/ 3 h 235"/>
                  <a:gd name="T36" fmla="*/ 15 w 21"/>
                  <a:gd name="T37" fmla="*/ 7 h 235"/>
                  <a:gd name="T38" fmla="*/ 17 w 21"/>
                  <a:gd name="T39" fmla="*/ 11 h 235"/>
                  <a:gd name="T40" fmla="*/ 19 w 21"/>
                  <a:gd name="T41" fmla="*/ 14 h 235"/>
                  <a:gd name="T42" fmla="*/ 19 w 21"/>
                  <a:gd name="T43" fmla="*/ 44 h 235"/>
                  <a:gd name="T44" fmla="*/ 21 w 21"/>
                  <a:gd name="T45" fmla="*/ 75 h 235"/>
                  <a:gd name="T46" fmla="*/ 21 w 21"/>
                  <a:gd name="T47" fmla="*/ 105 h 235"/>
                  <a:gd name="T48" fmla="*/ 21 w 21"/>
                  <a:gd name="T49" fmla="*/ 135 h 2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35"/>
                  <a:gd name="T77" fmla="*/ 21 w 21"/>
                  <a:gd name="T78" fmla="*/ 235 h 2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35">
                    <a:moveTo>
                      <a:pt x="21" y="135"/>
                    </a:moveTo>
                    <a:lnTo>
                      <a:pt x="19" y="160"/>
                    </a:lnTo>
                    <a:lnTo>
                      <a:pt x="19" y="184"/>
                    </a:lnTo>
                    <a:lnTo>
                      <a:pt x="19" y="208"/>
                    </a:lnTo>
                    <a:lnTo>
                      <a:pt x="17" y="233"/>
                    </a:lnTo>
                    <a:lnTo>
                      <a:pt x="13" y="233"/>
                    </a:lnTo>
                    <a:lnTo>
                      <a:pt x="9" y="233"/>
                    </a:lnTo>
                    <a:lnTo>
                      <a:pt x="7" y="233"/>
                    </a:lnTo>
                    <a:lnTo>
                      <a:pt x="2" y="235"/>
                    </a:lnTo>
                    <a:lnTo>
                      <a:pt x="0" y="148"/>
                    </a:lnTo>
                    <a:lnTo>
                      <a:pt x="0" y="97"/>
                    </a:lnTo>
                    <a:lnTo>
                      <a:pt x="0" y="60"/>
                    </a:lnTo>
                    <a:lnTo>
                      <a:pt x="2" y="17"/>
                    </a:lnTo>
                    <a:lnTo>
                      <a:pt x="4" y="13"/>
                    </a:lnTo>
                    <a:lnTo>
                      <a:pt x="7" y="9"/>
                    </a:lnTo>
                    <a:lnTo>
                      <a:pt x="7" y="4"/>
                    </a:lnTo>
                    <a:lnTo>
                      <a:pt x="9" y="0"/>
                    </a:lnTo>
                    <a:lnTo>
                      <a:pt x="13" y="3"/>
                    </a:lnTo>
                    <a:lnTo>
                      <a:pt x="15" y="7"/>
                    </a:lnTo>
                    <a:lnTo>
                      <a:pt x="17" y="11"/>
                    </a:lnTo>
                    <a:lnTo>
                      <a:pt x="19" y="14"/>
                    </a:lnTo>
                    <a:lnTo>
                      <a:pt x="19" y="44"/>
                    </a:lnTo>
                    <a:lnTo>
                      <a:pt x="21" y="75"/>
                    </a:lnTo>
                    <a:lnTo>
                      <a:pt x="21" y="105"/>
                    </a:lnTo>
                    <a:lnTo>
                      <a:pt x="21" y="13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0" name="Freeform 623"/>
              <p:cNvSpPr>
                <a:spLocks/>
              </p:cNvSpPr>
              <p:nvPr/>
            </p:nvSpPr>
            <p:spPr bwMode="auto">
              <a:xfrm>
                <a:off x="1280" y="1765"/>
                <a:ext cx="521" cy="289"/>
              </a:xfrm>
              <a:custGeom>
                <a:avLst/>
                <a:gdLst>
                  <a:gd name="T0" fmla="*/ 521 w 521"/>
                  <a:gd name="T1" fmla="*/ 92 h 289"/>
                  <a:gd name="T2" fmla="*/ 521 w 521"/>
                  <a:gd name="T3" fmla="*/ 180 h 289"/>
                  <a:gd name="T4" fmla="*/ 478 w 521"/>
                  <a:gd name="T5" fmla="*/ 278 h 289"/>
                  <a:gd name="T6" fmla="*/ 399 w 521"/>
                  <a:gd name="T7" fmla="*/ 281 h 289"/>
                  <a:gd name="T8" fmla="*/ 332 w 521"/>
                  <a:gd name="T9" fmla="*/ 282 h 289"/>
                  <a:gd name="T10" fmla="*/ 276 w 521"/>
                  <a:gd name="T11" fmla="*/ 283 h 289"/>
                  <a:gd name="T12" fmla="*/ 226 w 521"/>
                  <a:gd name="T13" fmla="*/ 285 h 289"/>
                  <a:gd name="T14" fmla="*/ 179 w 521"/>
                  <a:gd name="T15" fmla="*/ 286 h 289"/>
                  <a:gd name="T16" fmla="*/ 127 w 521"/>
                  <a:gd name="T17" fmla="*/ 288 h 289"/>
                  <a:gd name="T18" fmla="*/ 52 w 521"/>
                  <a:gd name="T19" fmla="*/ 289 h 289"/>
                  <a:gd name="T20" fmla="*/ 2 w 521"/>
                  <a:gd name="T21" fmla="*/ 232 h 289"/>
                  <a:gd name="T22" fmla="*/ 2 w 521"/>
                  <a:gd name="T23" fmla="*/ 130 h 289"/>
                  <a:gd name="T24" fmla="*/ 10 w 521"/>
                  <a:gd name="T25" fmla="*/ 34 h 289"/>
                  <a:gd name="T26" fmla="*/ 19 w 521"/>
                  <a:gd name="T27" fmla="*/ 33 h 289"/>
                  <a:gd name="T28" fmla="*/ 29 w 521"/>
                  <a:gd name="T29" fmla="*/ 35 h 289"/>
                  <a:gd name="T30" fmla="*/ 35 w 521"/>
                  <a:gd name="T31" fmla="*/ 46 h 289"/>
                  <a:gd name="T32" fmla="*/ 42 w 521"/>
                  <a:gd name="T33" fmla="*/ 60 h 289"/>
                  <a:gd name="T34" fmla="*/ 46 w 521"/>
                  <a:gd name="T35" fmla="*/ 63 h 289"/>
                  <a:gd name="T36" fmla="*/ 58 w 521"/>
                  <a:gd name="T37" fmla="*/ 67 h 289"/>
                  <a:gd name="T38" fmla="*/ 69 w 521"/>
                  <a:gd name="T39" fmla="*/ 67 h 289"/>
                  <a:gd name="T40" fmla="*/ 73 w 521"/>
                  <a:gd name="T41" fmla="*/ 64 h 289"/>
                  <a:gd name="T42" fmla="*/ 73 w 521"/>
                  <a:gd name="T43" fmla="*/ 60 h 289"/>
                  <a:gd name="T44" fmla="*/ 79 w 521"/>
                  <a:gd name="T45" fmla="*/ 59 h 289"/>
                  <a:gd name="T46" fmla="*/ 93 w 521"/>
                  <a:gd name="T47" fmla="*/ 59 h 289"/>
                  <a:gd name="T48" fmla="*/ 104 w 521"/>
                  <a:gd name="T49" fmla="*/ 57 h 289"/>
                  <a:gd name="T50" fmla="*/ 110 w 521"/>
                  <a:gd name="T51" fmla="*/ 55 h 289"/>
                  <a:gd name="T52" fmla="*/ 116 w 521"/>
                  <a:gd name="T53" fmla="*/ 52 h 289"/>
                  <a:gd name="T54" fmla="*/ 118 w 521"/>
                  <a:gd name="T55" fmla="*/ 48 h 289"/>
                  <a:gd name="T56" fmla="*/ 120 w 521"/>
                  <a:gd name="T57" fmla="*/ 45 h 289"/>
                  <a:gd name="T58" fmla="*/ 123 w 521"/>
                  <a:gd name="T59" fmla="*/ 45 h 289"/>
                  <a:gd name="T60" fmla="*/ 125 w 521"/>
                  <a:gd name="T61" fmla="*/ 44 h 289"/>
                  <a:gd name="T62" fmla="*/ 125 w 521"/>
                  <a:gd name="T63" fmla="*/ 42 h 289"/>
                  <a:gd name="T64" fmla="*/ 129 w 521"/>
                  <a:gd name="T65" fmla="*/ 41 h 289"/>
                  <a:gd name="T66" fmla="*/ 135 w 521"/>
                  <a:gd name="T67" fmla="*/ 41 h 289"/>
                  <a:gd name="T68" fmla="*/ 139 w 521"/>
                  <a:gd name="T69" fmla="*/ 42 h 289"/>
                  <a:gd name="T70" fmla="*/ 139 w 521"/>
                  <a:gd name="T71" fmla="*/ 48 h 289"/>
                  <a:gd name="T72" fmla="*/ 147 w 521"/>
                  <a:gd name="T73" fmla="*/ 51 h 289"/>
                  <a:gd name="T74" fmla="*/ 154 w 521"/>
                  <a:gd name="T75" fmla="*/ 53 h 289"/>
                  <a:gd name="T76" fmla="*/ 156 w 521"/>
                  <a:gd name="T77" fmla="*/ 60 h 289"/>
                  <a:gd name="T78" fmla="*/ 158 w 521"/>
                  <a:gd name="T79" fmla="*/ 64 h 289"/>
                  <a:gd name="T80" fmla="*/ 164 w 521"/>
                  <a:gd name="T81" fmla="*/ 68 h 289"/>
                  <a:gd name="T82" fmla="*/ 177 w 521"/>
                  <a:gd name="T83" fmla="*/ 71 h 289"/>
                  <a:gd name="T84" fmla="*/ 189 w 521"/>
                  <a:gd name="T85" fmla="*/ 78 h 289"/>
                  <a:gd name="T86" fmla="*/ 201 w 521"/>
                  <a:gd name="T87" fmla="*/ 85 h 289"/>
                  <a:gd name="T88" fmla="*/ 206 w 521"/>
                  <a:gd name="T89" fmla="*/ 92 h 289"/>
                  <a:gd name="T90" fmla="*/ 210 w 521"/>
                  <a:gd name="T91" fmla="*/ 104 h 289"/>
                  <a:gd name="T92" fmla="*/ 218 w 521"/>
                  <a:gd name="T93" fmla="*/ 117 h 289"/>
                  <a:gd name="T94" fmla="*/ 226 w 521"/>
                  <a:gd name="T95" fmla="*/ 122 h 289"/>
                  <a:gd name="T96" fmla="*/ 231 w 521"/>
                  <a:gd name="T97" fmla="*/ 92 h 289"/>
                  <a:gd name="T98" fmla="*/ 231 w 521"/>
                  <a:gd name="T99" fmla="*/ 30 h 289"/>
                  <a:gd name="T100" fmla="*/ 303 w 521"/>
                  <a:gd name="T101" fmla="*/ 1 h 289"/>
                  <a:gd name="T102" fmla="*/ 399 w 521"/>
                  <a:gd name="T103" fmla="*/ 1 h 289"/>
                  <a:gd name="T104" fmla="*/ 442 w 521"/>
                  <a:gd name="T105" fmla="*/ 1 h 289"/>
                  <a:gd name="T106" fmla="*/ 461 w 521"/>
                  <a:gd name="T107" fmla="*/ 1 h 289"/>
                  <a:gd name="T108" fmla="*/ 482 w 521"/>
                  <a:gd name="T109" fmla="*/ 0 h 289"/>
                  <a:gd name="T110" fmla="*/ 507 w 521"/>
                  <a:gd name="T111" fmla="*/ 0 h 289"/>
                  <a:gd name="T112" fmla="*/ 519 w 521"/>
                  <a:gd name="T113" fmla="*/ 1 h 289"/>
                  <a:gd name="T114" fmla="*/ 521 w 521"/>
                  <a:gd name="T115" fmla="*/ 2 h 289"/>
                  <a:gd name="T116" fmla="*/ 521 w 521"/>
                  <a:gd name="T117" fmla="*/ 17 h 289"/>
                  <a:gd name="T118" fmla="*/ 521 w 521"/>
                  <a:gd name="T119" fmla="*/ 45 h 28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1"/>
                  <a:gd name="T181" fmla="*/ 0 h 289"/>
                  <a:gd name="T182" fmla="*/ 521 w 521"/>
                  <a:gd name="T183" fmla="*/ 289 h 28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1" h="289">
                    <a:moveTo>
                      <a:pt x="521" y="59"/>
                    </a:moveTo>
                    <a:lnTo>
                      <a:pt x="521" y="92"/>
                    </a:lnTo>
                    <a:lnTo>
                      <a:pt x="521" y="125"/>
                    </a:lnTo>
                    <a:lnTo>
                      <a:pt x="521" y="180"/>
                    </a:lnTo>
                    <a:lnTo>
                      <a:pt x="521" y="275"/>
                    </a:lnTo>
                    <a:lnTo>
                      <a:pt x="478" y="278"/>
                    </a:lnTo>
                    <a:lnTo>
                      <a:pt x="436" y="279"/>
                    </a:lnTo>
                    <a:lnTo>
                      <a:pt x="399" y="281"/>
                    </a:lnTo>
                    <a:lnTo>
                      <a:pt x="363" y="282"/>
                    </a:lnTo>
                    <a:lnTo>
                      <a:pt x="332" y="282"/>
                    </a:lnTo>
                    <a:lnTo>
                      <a:pt x="303" y="283"/>
                    </a:lnTo>
                    <a:lnTo>
                      <a:pt x="276" y="283"/>
                    </a:lnTo>
                    <a:lnTo>
                      <a:pt x="253" y="285"/>
                    </a:lnTo>
                    <a:lnTo>
                      <a:pt x="226" y="285"/>
                    </a:lnTo>
                    <a:lnTo>
                      <a:pt x="201" y="285"/>
                    </a:lnTo>
                    <a:lnTo>
                      <a:pt x="179" y="286"/>
                    </a:lnTo>
                    <a:lnTo>
                      <a:pt x="154" y="286"/>
                    </a:lnTo>
                    <a:lnTo>
                      <a:pt x="127" y="288"/>
                    </a:lnTo>
                    <a:lnTo>
                      <a:pt x="93" y="289"/>
                    </a:lnTo>
                    <a:lnTo>
                      <a:pt x="52" y="289"/>
                    </a:lnTo>
                    <a:lnTo>
                      <a:pt x="0" y="289"/>
                    </a:lnTo>
                    <a:lnTo>
                      <a:pt x="2" y="232"/>
                    </a:lnTo>
                    <a:lnTo>
                      <a:pt x="2" y="188"/>
                    </a:lnTo>
                    <a:lnTo>
                      <a:pt x="2" y="130"/>
                    </a:lnTo>
                    <a:lnTo>
                      <a:pt x="2" y="35"/>
                    </a:lnTo>
                    <a:lnTo>
                      <a:pt x="10" y="34"/>
                    </a:lnTo>
                    <a:lnTo>
                      <a:pt x="15" y="33"/>
                    </a:lnTo>
                    <a:lnTo>
                      <a:pt x="19" y="33"/>
                    </a:lnTo>
                    <a:lnTo>
                      <a:pt x="27" y="33"/>
                    </a:lnTo>
                    <a:lnTo>
                      <a:pt x="29" y="35"/>
                    </a:lnTo>
                    <a:lnTo>
                      <a:pt x="31" y="39"/>
                    </a:lnTo>
                    <a:lnTo>
                      <a:pt x="35" y="46"/>
                    </a:lnTo>
                    <a:lnTo>
                      <a:pt x="39" y="59"/>
                    </a:lnTo>
                    <a:lnTo>
                      <a:pt x="42" y="60"/>
                    </a:lnTo>
                    <a:lnTo>
                      <a:pt x="44" y="62"/>
                    </a:lnTo>
                    <a:lnTo>
                      <a:pt x="46" y="63"/>
                    </a:lnTo>
                    <a:lnTo>
                      <a:pt x="48" y="66"/>
                    </a:lnTo>
                    <a:lnTo>
                      <a:pt x="58" y="67"/>
                    </a:lnTo>
                    <a:lnTo>
                      <a:pt x="64" y="67"/>
                    </a:lnTo>
                    <a:lnTo>
                      <a:pt x="69" y="67"/>
                    </a:lnTo>
                    <a:lnTo>
                      <a:pt x="73" y="66"/>
                    </a:lnTo>
                    <a:lnTo>
                      <a:pt x="73" y="64"/>
                    </a:lnTo>
                    <a:lnTo>
                      <a:pt x="73" y="62"/>
                    </a:lnTo>
                    <a:lnTo>
                      <a:pt x="73" y="60"/>
                    </a:lnTo>
                    <a:lnTo>
                      <a:pt x="73" y="59"/>
                    </a:lnTo>
                    <a:lnTo>
                      <a:pt x="79" y="59"/>
                    </a:lnTo>
                    <a:lnTo>
                      <a:pt x="87" y="59"/>
                    </a:lnTo>
                    <a:lnTo>
                      <a:pt x="93" y="59"/>
                    </a:lnTo>
                    <a:lnTo>
                      <a:pt x="100" y="59"/>
                    </a:lnTo>
                    <a:lnTo>
                      <a:pt x="104" y="57"/>
                    </a:lnTo>
                    <a:lnTo>
                      <a:pt x="108" y="56"/>
                    </a:lnTo>
                    <a:lnTo>
                      <a:pt x="110" y="55"/>
                    </a:lnTo>
                    <a:lnTo>
                      <a:pt x="114" y="53"/>
                    </a:lnTo>
                    <a:lnTo>
                      <a:pt x="116" y="52"/>
                    </a:lnTo>
                    <a:lnTo>
                      <a:pt x="116" y="51"/>
                    </a:lnTo>
                    <a:lnTo>
                      <a:pt x="118" y="48"/>
                    </a:lnTo>
                    <a:lnTo>
                      <a:pt x="118" y="45"/>
                    </a:lnTo>
                    <a:lnTo>
                      <a:pt x="120" y="45"/>
                    </a:lnTo>
                    <a:lnTo>
                      <a:pt x="123" y="45"/>
                    </a:lnTo>
                    <a:lnTo>
                      <a:pt x="125" y="45"/>
                    </a:lnTo>
                    <a:lnTo>
                      <a:pt x="125" y="44"/>
                    </a:lnTo>
                    <a:lnTo>
                      <a:pt x="125" y="42"/>
                    </a:lnTo>
                    <a:lnTo>
                      <a:pt x="125" y="41"/>
                    </a:lnTo>
                    <a:lnTo>
                      <a:pt x="129" y="41"/>
                    </a:lnTo>
                    <a:lnTo>
                      <a:pt x="133" y="41"/>
                    </a:lnTo>
                    <a:lnTo>
                      <a:pt x="135" y="41"/>
                    </a:lnTo>
                    <a:lnTo>
                      <a:pt x="139" y="41"/>
                    </a:lnTo>
                    <a:lnTo>
                      <a:pt x="139" y="42"/>
                    </a:lnTo>
                    <a:lnTo>
                      <a:pt x="139" y="45"/>
                    </a:lnTo>
                    <a:lnTo>
                      <a:pt x="139" y="48"/>
                    </a:lnTo>
                    <a:lnTo>
                      <a:pt x="139" y="51"/>
                    </a:lnTo>
                    <a:lnTo>
                      <a:pt x="147" y="51"/>
                    </a:lnTo>
                    <a:lnTo>
                      <a:pt x="152" y="52"/>
                    </a:lnTo>
                    <a:lnTo>
                      <a:pt x="154" y="53"/>
                    </a:lnTo>
                    <a:lnTo>
                      <a:pt x="156" y="57"/>
                    </a:lnTo>
                    <a:lnTo>
                      <a:pt x="156" y="60"/>
                    </a:lnTo>
                    <a:lnTo>
                      <a:pt x="156" y="62"/>
                    </a:lnTo>
                    <a:lnTo>
                      <a:pt x="158" y="64"/>
                    </a:lnTo>
                    <a:lnTo>
                      <a:pt x="160" y="67"/>
                    </a:lnTo>
                    <a:lnTo>
                      <a:pt x="164" y="68"/>
                    </a:lnTo>
                    <a:lnTo>
                      <a:pt x="170" y="70"/>
                    </a:lnTo>
                    <a:lnTo>
                      <a:pt x="177" y="71"/>
                    </a:lnTo>
                    <a:lnTo>
                      <a:pt x="181" y="73"/>
                    </a:lnTo>
                    <a:lnTo>
                      <a:pt x="189" y="78"/>
                    </a:lnTo>
                    <a:lnTo>
                      <a:pt x="195" y="82"/>
                    </a:lnTo>
                    <a:lnTo>
                      <a:pt x="201" y="85"/>
                    </a:lnTo>
                    <a:lnTo>
                      <a:pt x="204" y="86"/>
                    </a:lnTo>
                    <a:lnTo>
                      <a:pt x="206" y="92"/>
                    </a:lnTo>
                    <a:lnTo>
                      <a:pt x="208" y="97"/>
                    </a:lnTo>
                    <a:lnTo>
                      <a:pt x="210" y="104"/>
                    </a:lnTo>
                    <a:lnTo>
                      <a:pt x="210" y="110"/>
                    </a:lnTo>
                    <a:lnTo>
                      <a:pt x="218" y="117"/>
                    </a:lnTo>
                    <a:lnTo>
                      <a:pt x="224" y="121"/>
                    </a:lnTo>
                    <a:lnTo>
                      <a:pt x="226" y="122"/>
                    </a:lnTo>
                    <a:lnTo>
                      <a:pt x="231" y="122"/>
                    </a:lnTo>
                    <a:lnTo>
                      <a:pt x="231" y="92"/>
                    </a:lnTo>
                    <a:lnTo>
                      <a:pt x="231" y="62"/>
                    </a:lnTo>
                    <a:lnTo>
                      <a:pt x="231" y="30"/>
                    </a:lnTo>
                    <a:lnTo>
                      <a:pt x="231" y="0"/>
                    </a:lnTo>
                    <a:lnTo>
                      <a:pt x="303" y="1"/>
                    </a:lnTo>
                    <a:lnTo>
                      <a:pt x="357" y="1"/>
                    </a:lnTo>
                    <a:lnTo>
                      <a:pt x="399" y="1"/>
                    </a:lnTo>
                    <a:lnTo>
                      <a:pt x="426" y="1"/>
                    </a:lnTo>
                    <a:lnTo>
                      <a:pt x="442" y="1"/>
                    </a:lnTo>
                    <a:lnTo>
                      <a:pt x="455" y="1"/>
                    </a:lnTo>
                    <a:lnTo>
                      <a:pt x="461" y="1"/>
                    </a:lnTo>
                    <a:lnTo>
                      <a:pt x="467" y="0"/>
                    </a:lnTo>
                    <a:lnTo>
                      <a:pt x="482" y="0"/>
                    </a:lnTo>
                    <a:lnTo>
                      <a:pt x="494" y="0"/>
                    </a:lnTo>
                    <a:lnTo>
                      <a:pt x="507" y="0"/>
                    </a:lnTo>
                    <a:lnTo>
                      <a:pt x="517" y="0"/>
                    </a:lnTo>
                    <a:lnTo>
                      <a:pt x="519" y="1"/>
                    </a:lnTo>
                    <a:lnTo>
                      <a:pt x="521" y="1"/>
                    </a:lnTo>
                    <a:lnTo>
                      <a:pt x="521" y="2"/>
                    </a:lnTo>
                    <a:lnTo>
                      <a:pt x="521" y="17"/>
                    </a:lnTo>
                    <a:lnTo>
                      <a:pt x="521" y="31"/>
                    </a:lnTo>
                    <a:lnTo>
                      <a:pt x="521" y="45"/>
                    </a:lnTo>
                    <a:lnTo>
                      <a:pt x="521"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1" name="Freeform 624"/>
              <p:cNvSpPr>
                <a:spLocks/>
              </p:cNvSpPr>
              <p:nvPr/>
            </p:nvSpPr>
            <p:spPr bwMode="auto">
              <a:xfrm>
                <a:off x="1660" y="1774"/>
                <a:ext cx="135" cy="266"/>
              </a:xfrm>
              <a:custGeom>
                <a:avLst/>
                <a:gdLst>
                  <a:gd name="T0" fmla="*/ 135 w 135"/>
                  <a:gd name="T1" fmla="*/ 104 h 266"/>
                  <a:gd name="T2" fmla="*/ 133 w 135"/>
                  <a:gd name="T3" fmla="*/ 206 h 266"/>
                  <a:gd name="T4" fmla="*/ 131 w 135"/>
                  <a:gd name="T5" fmla="*/ 258 h 266"/>
                  <a:gd name="T6" fmla="*/ 127 w 135"/>
                  <a:gd name="T7" fmla="*/ 261 h 266"/>
                  <a:gd name="T8" fmla="*/ 110 w 135"/>
                  <a:gd name="T9" fmla="*/ 262 h 266"/>
                  <a:gd name="T10" fmla="*/ 79 w 135"/>
                  <a:gd name="T11" fmla="*/ 263 h 266"/>
                  <a:gd name="T12" fmla="*/ 48 w 135"/>
                  <a:gd name="T13" fmla="*/ 265 h 266"/>
                  <a:gd name="T14" fmla="*/ 17 w 135"/>
                  <a:gd name="T15" fmla="*/ 266 h 266"/>
                  <a:gd name="T16" fmla="*/ 2 w 135"/>
                  <a:gd name="T17" fmla="*/ 255 h 266"/>
                  <a:gd name="T18" fmla="*/ 6 w 135"/>
                  <a:gd name="T19" fmla="*/ 148 h 266"/>
                  <a:gd name="T20" fmla="*/ 10 w 135"/>
                  <a:gd name="T21" fmla="*/ 4 h 266"/>
                  <a:gd name="T22" fmla="*/ 15 w 135"/>
                  <a:gd name="T23" fmla="*/ 8 h 266"/>
                  <a:gd name="T24" fmla="*/ 17 w 135"/>
                  <a:gd name="T25" fmla="*/ 30 h 266"/>
                  <a:gd name="T26" fmla="*/ 19 w 135"/>
                  <a:gd name="T27" fmla="*/ 66 h 266"/>
                  <a:gd name="T28" fmla="*/ 17 w 135"/>
                  <a:gd name="T29" fmla="*/ 84 h 266"/>
                  <a:gd name="T30" fmla="*/ 13 w 135"/>
                  <a:gd name="T31" fmla="*/ 84 h 266"/>
                  <a:gd name="T32" fmla="*/ 13 w 135"/>
                  <a:gd name="T33" fmla="*/ 120 h 266"/>
                  <a:gd name="T34" fmla="*/ 13 w 135"/>
                  <a:gd name="T35" fmla="*/ 197 h 266"/>
                  <a:gd name="T36" fmla="*/ 15 w 135"/>
                  <a:gd name="T37" fmla="*/ 223 h 266"/>
                  <a:gd name="T38" fmla="*/ 19 w 135"/>
                  <a:gd name="T39" fmla="*/ 223 h 266"/>
                  <a:gd name="T40" fmla="*/ 19 w 135"/>
                  <a:gd name="T41" fmla="*/ 186 h 266"/>
                  <a:gd name="T42" fmla="*/ 19 w 135"/>
                  <a:gd name="T43" fmla="*/ 104 h 266"/>
                  <a:gd name="T44" fmla="*/ 23 w 135"/>
                  <a:gd name="T45" fmla="*/ 65 h 266"/>
                  <a:gd name="T46" fmla="*/ 23 w 135"/>
                  <a:gd name="T47" fmla="*/ 21 h 266"/>
                  <a:gd name="T48" fmla="*/ 29 w 135"/>
                  <a:gd name="T49" fmla="*/ 0 h 266"/>
                  <a:gd name="T50" fmla="*/ 37 w 135"/>
                  <a:gd name="T51" fmla="*/ 2 h 266"/>
                  <a:gd name="T52" fmla="*/ 46 w 135"/>
                  <a:gd name="T53" fmla="*/ 40 h 266"/>
                  <a:gd name="T54" fmla="*/ 46 w 135"/>
                  <a:gd name="T55" fmla="*/ 132 h 266"/>
                  <a:gd name="T56" fmla="*/ 46 w 135"/>
                  <a:gd name="T57" fmla="*/ 212 h 266"/>
                  <a:gd name="T58" fmla="*/ 46 w 135"/>
                  <a:gd name="T59" fmla="*/ 225 h 266"/>
                  <a:gd name="T60" fmla="*/ 46 w 135"/>
                  <a:gd name="T61" fmla="*/ 230 h 266"/>
                  <a:gd name="T62" fmla="*/ 48 w 135"/>
                  <a:gd name="T63" fmla="*/ 230 h 266"/>
                  <a:gd name="T64" fmla="*/ 50 w 135"/>
                  <a:gd name="T65" fmla="*/ 181 h 266"/>
                  <a:gd name="T66" fmla="*/ 52 w 135"/>
                  <a:gd name="T67" fmla="*/ 50 h 266"/>
                  <a:gd name="T68" fmla="*/ 60 w 135"/>
                  <a:gd name="T69" fmla="*/ 3 h 266"/>
                  <a:gd name="T70" fmla="*/ 69 w 135"/>
                  <a:gd name="T71" fmla="*/ 6 h 266"/>
                  <a:gd name="T72" fmla="*/ 73 w 135"/>
                  <a:gd name="T73" fmla="*/ 33 h 266"/>
                  <a:gd name="T74" fmla="*/ 73 w 135"/>
                  <a:gd name="T75" fmla="*/ 91 h 266"/>
                  <a:gd name="T76" fmla="*/ 75 w 135"/>
                  <a:gd name="T77" fmla="*/ 119 h 266"/>
                  <a:gd name="T78" fmla="*/ 77 w 135"/>
                  <a:gd name="T79" fmla="*/ 119 h 266"/>
                  <a:gd name="T80" fmla="*/ 79 w 135"/>
                  <a:gd name="T81" fmla="*/ 90 h 266"/>
                  <a:gd name="T82" fmla="*/ 81 w 135"/>
                  <a:gd name="T83" fmla="*/ 30 h 266"/>
                  <a:gd name="T84" fmla="*/ 85 w 135"/>
                  <a:gd name="T85" fmla="*/ 0 h 266"/>
                  <a:gd name="T86" fmla="*/ 94 w 135"/>
                  <a:gd name="T87" fmla="*/ 2 h 266"/>
                  <a:gd name="T88" fmla="*/ 100 w 135"/>
                  <a:gd name="T89" fmla="*/ 7 h 266"/>
                  <a:gd name="T90" fmla="*/ 100 w 135"/>
                  <a:gd name="T91" fmla="*/ 53 h 266"/>
                  <a:gd name="T92" fmla="*/ 98 w 135"/>
                  <a:gd name="T93" fmla="*/ 116 h 266"/>
                  <a:gd name="T94" fmla="*/ 102 w 135"/>
                  <a:gd name="T95" fmla="*/ 116 h 266"/>
                  <a:gd name="T96" fmla="*/ 104 w 135"/>
                  <a:gd name="T97" fmla="*/ 87 h 266"/>
                  <a:gd name="T98" fmla="*/ 106 w 135"/>
                  <a:gd name="T99" fmla="*/ 29 h 266"/>
                  <a:gd name="T100" fmla="*/ 110 w 135"/>
                  <a:gd name="T101" fmla="*/ 0 h 266"/>
                  <a:gd name="T102" fmla="*/ 114 w 135"/>
                  <a:gd name="T103" fmla="*/ 2 h 266"/>
                  <a:gd name="T104" fmla="*/ 116 w 135"/>
                  <a:gd name="T105" fmla="*/ 25 h 266"/>
                  <a:gd name="T106" fmla="*/ 116 w 135"/>
                  <a:gd name="T107" fmla="*/ 70 h 266"/>
                  <a:gd name="T108" fmla="*/ 118 w 135"/>
                  <a:gd name="T109" fmla="*/ 93 h 266"/>
                  <a:gd name="T110" fmla="*/ 121 w 135"/>
                  <a:gd name="T111" fmla="*/ 91 h 266"/>
                  <a:gd name="T112" fmla="*/ 123 w 135"/>
                  <a:gd name="T113" fmla="*/ 70 h 266"/>
                  <a:gd name="T114" fmla="*/ 123 w 135"/>
                  <a:gd name="T115" fmla="*/ 28 h 266"/>
                  <a:gd name="T116" fmla="*/ 127 w 135"/>
                  <a:gd name="T117" fmla="*/ 8 h 266"/>
                  <a:gd name="T118" fmla="*/ 131 w 135"/>
                  <a:gd name="T119" fmla="*/ 8 h 266"/>
                  <a:gd name="T120" fmla="*/ 133 w 135"/>
                  <a:gd name="T121" fmla="*/ 21 h 266"/>
                  <a:gd name="T122" fmla="*/ 135 w 135"/>
                  <a:gd name="T123" fmla="*/ 42 h 2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266"/>
                  <a:gd name="T188" fmla="*/ 135 w 135"/>
                  <a:gd name="T189" fmla="*/ 266 h 26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266">
                    <a:moveTo>
                      <a:pt x="135" y="53"/>
                    </a:moveTo>
                    <a:lnTo>
                      <a:pt x="135" y="104"/>
                    </a:lnTo>
                    <a:lnTo>
                      <a:pt x="135" y="155"/>
                    </a:lnTo>
                    <a:lnTo>
                      <a:pt x="133" y="206"/>
                    </a:lnTo>
                    <a:lnTo>
                      <a:pt x="133" y="257"/>
                    </a:lnTo>
                    <a:lnTo>
                      <a:pt x="131" y="258"/>
                    </a:lnTo>
                    <a:lnTo>
                      <a:pt x="129" y="259"/>
                    </a:lnTo>
                    <a:lnTo>
                      <a:pt x="127" y="261"/>
                    </a:lnTo>
                    <a:lnTo>
                      <a:pt x="125" y="262"/>
                    </a:lnTo>
                    <a:lnTo>
                      <a:pt x="110" y="262"/>
                    </a:lnTo>
                    <a:lnTo>
                      <a:pt x="94" y="263"/>
                    </a:lnTo>
                    <a:lnTo>
                      <a:pt x="79" y="263"/>
                    </a:lnTo>
                    <a:lnTo>
                      <a:pt x="62" y="263"/>
                    </a:lnTo>
                    <a:lnTo>
                      <a:pt x="48" y="265"/>
                    </a:lnTo>
                    <a:lnTo>
                      <a:pt x="31" y="265"/>
                    </a:lnTo>
                    <a:lnTo>
                      <a:pt x="17" y="266"/>
                    </a:lnTo>
                    <a:lnTo>
                      <a:pt x="0" y="266"/>
                    </a:lnTo>
                    <a:lnTo>
                      <a:pt x="2" y="255"/>
                    </a:lnTo>
                    <a:lnTo>
                      <a:pt x="4" y="223"/>
                    </a:lnTo>
                    <a:lnTo>
                      <a:pt x="6" y="148"/>
                    </a:lnTo>
                    <a:lnTo>
                      <a:pt x="8" y="3"/>
                    </a:lnTo>
                    <a:lnTo>
                      <a:pt x="10" y="4"/>
                    </a:lnTo>
                    <a:lnTo>
                      <a:pt x="13" y="6"/>
                    </a:lnTo>
                    <a:lnTo>
                      <a:pt x="15" y="8"/>
                    </a:lnTo>
                    <a:lnTo>
                      <a:pt x="17" y="14"/>
                    </a:lnTo>
                    <a:lnTo>
                      <a:pt x="17" y="30"/>
                    </a:lnTo>
                    <a:lnTo>
                      <a:pt x="19" y="48"/>
                    </a:lnTo>
                    <a:lnTo>
                      <a:pt x="19" y="66"/>
                    </a:lnTo>
                    <a:lnTo>
                      <a:pt x="19" y="84"/>
                    </a:lnTo>
                    <a:lnTo>
                      <a:pt x="17" y="84"/>
                    </a:lnTo>
                    <a:lnTo>
                      <a:pt x="15" y="84"/>
                    </a:lnTo>
                    <a:lnTo>
                      <a:pt x="13" y="84"/>
                    </a:lnTo>
                    <a:lnTo>
                      <a:pt x="13" y="120"/>
                    </a:lnTo>
                    <a:lnTo>
                      <a:pt x="13" y="160"/>
                    </a:lnTo>
                    <a:lnTo>
                      <a:pt x="13" y="197"/>
                    </a:lnTo>
                    <a:lnTo>
                      <a:pt x="13" y="223"/>
                    </a:lnTo>
                    <a:lnTo>
                      <a:pt x="15" y="223"/>
                    </a:lnTo>
                    <a:lnTo>
                      <a:pt x="17" y="223"/>
                    </a:lnTo>
                    <a:lnTo>
                      <a:pt x="19" y="223"/>
                    </a:lnTo>
                    <a:lnTo>
                      <a:pt x="19" y="186"/>
                    </a:lnTo>
                    <a:lnTo>
                      <a:pt x="19" y="142"/>
                    </a:lnTo>
                    <a:lnTo>
                      <a:pt x="19" y="104"/>
                    </a:lnTo>
                    <a:lnTo>
                      <a:pt x="21" y="86"/>
                    </a:lnTo>
                    <a:lnTo>
                      <a:pt x="23" y="65"/>
                    </a:lnTo>
                    <a:lnTo>
                      <a:pt x="23" y="43"/>
                    </a:lnTo>
                    <a:lnTo>
                      <a:pt x="23" y="21"/>
                    </a:lnTo>
                    <a:lnTo>
                      <a:pt x="23" y="0"/>
                    </a:lnTo>
                    <a:lnTo>
                      <a:pt x="29" y="0"/>
                    </a:lnTo>
                    <a:lnTo>
                      <a:pt x="33" y="0"/>
                    </a:lnTo>
                    <a:lnTo>
                      <a:pt x="37" y="2"/>
                    </a:lnTo>
                    <a:lnTo>
                      <a:pt x="46" y="3"/>
                    </a:lnTo>
                    <a:lnTo>
                      <a:pt x="46" y="40"/>
                    </a:lnTo>
                    <a:lnTo>
                      <a:pt x="46" y="80"/>
                    </a:lnTo>
                    <a:lnTo>
                      <a:pt x="46" y="132"/>
                    </a:lnTo>
                    <a:lnTo>
                      <a:pt x="44" y="207"/>
                    </a:lnTo>
                    <a:lnTo>
                      <a:pt x="46" y="212"/>
                    </a:lnTo>
                    <a:lnTo>
                      <a:pt x="46" y="218"/>
                    </a:lnTo>
                    <a:lnTo>
                      <a:pt x="46" y="225"/>
                    </a:lnTo>
                    <a:lnTo>
                      <a:pt x="46" y="230"/>
                    </a:lnTo>
                    <a:lnTo>
                      <a:pt x="48" y="230"/>
                    </a:lnTo>
                    <a:lnTo>
                      <a:pt x="50" y="230"/>
                    </a:lnTo>
                    <a:lnTo>
                      <a:pt x="50" y="181"/>
                    </a:lnTo>
                    <a:lnTo>
                      <a:pt x="50" y="115"/>
                    </a:lnTo>
                    <a:lnTo>
                      <a:pt x="52" y="50"/>
                    </a:lnTo>
                    <a:lnTo>
                      <a:pt x="56" y="3"/>
                    </a:lnTo>
                    <a:lnTo>
                      <a:pt x="60" y="3"/>
                    </a:lnTo>
                    <a:lnTo>
                      <a:pt x="64" y="4"/>
                    </a:lnTo>
                    <a:lnTo>
                      <a:pt x="69" y="6"/>
                    </a:lnTo>
                    <a:lnTo>
                      <a:pt x="73" y="6"/>
                    </a:lnTo>
                    <a:lnTo>
                      <a:pt x="73" y="33"/>
                    </a:lnTo>
                    <a:lnTo>
                      <a:pt x="73" y="62"/>
                    </a:lnTo>
                    <a:lnTo>
                      <a:pt x="73" y="91"/>
                    </a:lnTo>
                    <a:lnTo>
                      <a:pt x="73" y="119"/>
                    </a:lnTo>
                    <a:lnTo>
                      <a:pt x="75" y="119"/>
                    </a:lnTo>
                    <a:lnTo>
                      <a:pt x="77" y="119"/>
                    </a:lnTo>
                    <a:lnTo>
                      <a:pt x="79" y="119"/>
                    </a:lnTo>
                    <a:lnTo>
                      <a:pt x="79" y="90"/>
                    </a:lnTo>
                    <a:lnTo>
                      <a:pt x="81" y="59"/>
                    </a:lnTo>
                    <a:lnTo>
                      <a:pt x="81" y="30"/>
                    </a:lnTo>
                    <a:lnTo>
                      <a:pt x="81" y="0"/>
                    </a:lnTo>
                    <a:lnTo>
                      <a:pt x="85" y="0"/>
                    </a:lnTo>
                    <a:lnTo>
                      <a:pt x="89" y="0"/>
                    </a:lnTo>
                    <a:lnTo>
                      <a:pt x="94" y="2"/>
                    </a:lnTo>
                    <a:lnTo>
                      <a:pt x="98" y="2"/>
                    </a:lnTo>
                    <a:lnTo>
                      <a:pt x="100" y="7"/>
                    </a:lnTo>
                    <a:lnTo>
                      <a:pt x="100" y="19"/>
                    </a:lnTo>
                    <a:lnTo>
                      <a:pt x="100" y="53"/>
                    </a:lnTo>
                    <a:lnTo>
                      <a:pt x="98" y="116"/>
                    </a:lnTo>
                    <a:lnTo>
                      <a:pt x="100" y="116"/>
                    </a:lnTo>
                    <a:lnTo>
                      <a:pt x="102" y="116"/>
                    </a:lnTo>
                    <a:lnTo>
                      <a:pt x="104" y="116"/>
                    </a:lnTo>
                    <a:lnTo>
                      <a:pt x="104" y="87"/>
                    </a:lnTo>
                    <a:lnTo>
                      <a:pt x="106" y="58"/>
                    </a:lnTo>
                    <a:lnTo>
                      <a:pt x="106" y="29"/>
                    </a:lnTo>
                    <a:lnTo>
                      <a:pt x="108" y="0"/>
                    </a:lnTo>
                    <a:lnTo>
                      <a:pt x="110" y="0"/>
                    </a:lnTo>
                    <a:lnTo>
                      <a:pt x="112" y="0"/>
                    </a:lnTo>
                    <a:lnTo>
                      <a:pt x="114" y="2"/>
                    </a:lnTo>
                    <a:lnTo>
                      <a:pt x="116" y="2"/>
                    </a:lnTo>
                    <a:lnTo>
                      <a:pt x="116" y="25"/>
                    </a:lnTo>
                    <a:lnTo>
                      <a:pt x="116" y="47"/>
                    </a:lnTo>
                    <a:lnTo>
                      <a:pt x="116" y="70"/>
                    </a:lnTo>
                    <a:lnTo>
                      <a:pt x="116" y="93"/>
                    </a:lnTo>
                    <a:lnTo>
                      <a:pt x="118" y="93"/>
                    </a:lnTo>
                    <a:lnTo>
                      <a:pt x="121" y="91"/>
                    </a:lnTo>
                    <a:lnTo>
                      <a:pt x="123" y="91"/>
                    </a:lnTo>
                    <a:lnTo>
                      <a:pt x="123" y="70"/>
                    </a:lnTo>
                    <a:lnTo>
                      <a:pt x="123" y="48"/>
                    </a:lnTo>
                    <a:lnTo>
                      <a:pt x="123" y="28"/>
                    </a:lnTo>
                    <a:lnTo>
                      <a:pt x="125" y="7"/>
                    </a:lnTo>
                    <a:lnTo>
                      <a:pt x="127" y="8"/>
                    </a:lnTo>
                    <a:lnTo>
                      <a:pt x="129" y="8"/>
                    </a:lnTo>
                    <a:lnTo>
                      <a:pt x="131" y="8"/>
                    </a:lnTo>
                    <a:lnTo>
                      <a:pt x="133" y="10"/>
                    </a:lnTo>
                    <a:lnTo>
                      <a:pt x="133" y="21"/>
                    </a:lnTo>
                    <a:lnTo>
                      <a:pt x="135" y="30"/>
                    </a:lnTo>
                    <a:lnTo>
                      <a:pt x="135" y="42"/>
                    </a:lnTo>
                    <a:lnTo>
                      <a:pt x="135" y="53"/>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2" name="Freeform 625"/>
              <p:cNvSpPr>
                <a:spLocks/>
              </p:cNvSpPr>
              <p:nvPr/>
            </p:nvSpPr>
            <p:spPr bwMode="auto">
              <a:xfrm>
                <a:off x="1776" y="1882"/>
                <a:ext cx="5" cy="22"/>
              </a:xfrm>
              <a:custGeom>
                <a:avLst/>
                <a:gdLst>
                  <a:gd name="T0" fmla="*/ 5 w 5"/>
                  <a:gd name="T1" fmla="*/ 22 h 22"/>
                  <a:gd name="T2" fmla="*/ 5 w 5"/>
                  <a:gd name="T3" fmla="*/ 22 h 22"/>
                  <a:gd name="T4" fmla="*/ 2 w 5"/>
                  <a:gd name="T5" fmla="*/ 22 h 22"/>
                  <a:gd name="T6" fmla="*/ 2 w 5"/>
                  <a:gd name="T7" fmla="*/ 22 h 22"/>
                  <a:gd name="T8" fmla="*/ 0 w 5"/>
                  <a:gd name="T9" fmla="*/ 22 h 22"/>
                  <a:gd name="T10" fmla="*/ 0 w 5"/>
                  <a:gd name="T11" fmla="*/ 16 h 22"/>
                  <a:gd name="T12" fmla="*/ 0 w 5"/>
                  <a:gd name="T13" fmla="*/ 11 h 22"/>
                  <a:gd name="T14" fmla="*/ 0 w 5"/>
                  <a:gd name="T15" fmla="*/ 5 h 22"/>
                  <a:gd name="T16" fmla="*/ 0 w 5"/>
                  <a:gd name="T17" fmla="*/ 0 h 22"/>
                  <a:gd name="T18" fmla="*/ 2 w 5"/>
                  <a:gd name="T19" fmla="*/ 0 h 22"/>
                  <a:gd name="T20" fmla="*/ 2 w 5"/>
                  <a:gd name="T21" fmla="*/ 0 h 22"/>
                  <a:gd name="T22" fmla="*/ 2 w 5"/>
                  <a:gd name="T23" fmla="*/ 0 h 22"/>
                  <a:gd name="T24" fmla="*/ 5 w 5"/>
                  <a:gd name="T25" fmla="*/ 0 h 22"/>
                  <a:gd name="T26" fmla="*/ 5 w 5"/>
                  <a:gd name="T27" fmla="*/ 5 h 22"/>
                  <a:gd name="T28" fmla="*/ 5 w 5"/>
                  <a:gd name="T29" fmla="*/ 11 h 22"/>
                  <a:gd name="T30" fmla="*/ 5 w 5"/>
                  <a:gd name="T31" fmla="*/ 16 h 22"/>
                  <a:gd name="T32" fmla="*/ 5 w 5"/>
                  <a:gd name="T33" fmla="*/ 22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22"/>
                  <a:gd name="T53" fmla="*/ 5 w 5"/>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22">
                    <a:moveTo>
                      <a:pt x="5" y="22"/>
                    </a:moveTo>
                    <a:lnTo>
                      <a:pt x="5" y="22"/>
                    </a:lnTo>
                    <a:lnTo>
                      <a:pt x="2" y="22"/>
                    </a:lnTo>
                    <a:lnTo>
                      <a:pt x="0" y="22"/>
                    </a:lnTo>
                    <a:lnTo>
                      <a:pt x="0" y="16"/>
                    </a:lnTo>
                    <a:lnTo>
                      <a:pt x="0" y="11"/>
                    </a:lnTo>
                    <a:lnTo>
                      <a:pt x="0" y="5"/>
                    </a:lnTo>
                    <a:lnTo>
                      <a:pt x="0" y="0"/>
                    </a:lnTo>
                    <a:lnTo>
                      <a:pt x="2" y="0"/>
                    </a:lnTo>
                    <a:lnTo>
                      <a:pt x="5" y="0"/>
                    </a:lnTo>
                    <a:lnTo>
                      <a:pt x="5" y="5"/>
                    </a:lnTo>
                    <a:lnTo>
                      <a:pt x="5" y="11"/>
                    </a:lnTo>
                    <a:lnTo>
                      <a:pt x="5" y="16"/>
                    </a:lnTo>
                    <a:lnTo>
                      <a:pt x="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3" name="Freeform 626"/>
              <p:cNvSpPr>
                <a:spLocks/>
              </p:cNvSpPr>
              <p:nvPr/>
            </p:nvSpPr>
            <p:spPr bwMode="auto">
              <a:xfrm>
                <a:off x="1772" y="1956"/>
                <a:ext cx="9" cy="68"/>
              </a:xfrm>
              <a:custGeom>
                <a:avLst/>
                <a:gdLst>
                  <a:gd name="T0" fmla="*/ 9 w 9"/>
                  <a:gd name="T1" fmla="*/ 68 h 68"/>
                  <a:gd name="T2" fmla="*/ 6 w 9"/>
                  <a:gd name="T3" fmla="*/ 68 h 68"/>
                  <a:gd name="T4" fmla="*/ 6 w 9"/>
                  <a:gd name="T5" fmla="*/ 68 h 68"/>
                  <a:gd name="T6" fmla="*/ 4 w 9"/>
                  <a:gd name="T7" fmla="*/ 68 h 68"/>
                  <a:gd name="T8" fmla="*/ 4 w 9"/>
                  <a:gd name="T9" fmla="*/ 68 h 68"/>
                  <a:gd name="T10" fmla="*/ 4 w 9"/>
                  <a:gd name="T11" fmla="*/ 51 h 68"/>
                  <a:gd name="T12" fmla="*/ 4 w 9"/>
                  <a:gd name="T13" fmla="*/ 33 h 68"/>
                  <a:gd name="T14" fmla="*/ 2 w 9"/>
                  <a:gd name="T15" fmla="*/ 17 h 68"/>
                  <a:gd name="T16" fmla="*/ 0 w 9"/>
                  <a:gd name="T17" fmla="*/ 0 h 68"/>
                  <a:gd name="T18" fmla="*/ 2 w 9"/>
                  <a:gd name="T19" fmla="*/ 0 h 68"/>
                  <a:gd name="T20" fmla="*/ 4 w 9"/>
                  <a:gd name="T21" fmla="*/ 0 h 68"/>
                  <a:gd name="T22" fmla="*/ 6 w 9"/>
                  <a:gd name="T23" fmla="*/ 0 h 68"/>
                  <a:gd name="T24" fmla="*/ 6 w 9"/>
                  <a:gd name="T25" fmla="*/ 0 h 68"/>
                  <a:gd name="T26" fmla="*/ 9 w 9"/>
                  <a:gd name="T27" fmla="*/ 17 h 68"/>
                  <a:gd name="T28" fmla="*/ 9 w 9"/>
                  <a:gd name="T29" fmla="*/ 33 h 68"/>
                  <a:gd name="T30" fmla="*/ 9 w 9"/>
                  <a:gd name="T31" fmla="*/ 50 h 68"/>
                  <a:gd name="T32" fmla="*/ 9 w 9"/>
                  <a:gd name="T33" fmla="*/ 68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68"/>
                  <a:gd name="T53" fmla="*/ 9 w 9"/>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68">
                    <a:moveTo>
                      <a:pt x="9" y="68"/>
                    </a:moveTo>
                    <a:lnTo>
                      <a:pt x="6" y="68"/>
                    </a:lnTo>
                    <a:lnTo>
                      <a:pt x="4" y="68"/>
                    </a:lnTo>
                    <a:lnTo>
                      <a:pt x="4" y="51"/>
                    </a:lnTo>
                    <a:lnTo>
                      <a:pt x="4" y="33"/>
                    </a:lnTo>
                    <a:lnTo>
                      <a:pt x="2" y="17"/>
                    </a:lnTo>
                    <a:lnTo>
                      <a:pt x="0" y="0"/>
                    </a:lnTo>
                    <a:lnTo>
                      <a:pt x="2" y="0"/>
                    </a:lnTo>
                    <a:lnTo>
                      <a:pt x="4" y="0"/>
                    </a:lnTo>
                    <a:lnTo>
                      <a:pt x="6" y="0"/>
                    </a:lnTo>
                    <a:lnTo>
                      <a:pt x="9" y="17"/>
                    </a:lnTo>
                    <a:lnTo>
                      <a:pt x="9" y="33"/>
                    </a:lnTo>
                    <a:lnTo>
                      <a:pt x="9" y="50"/>
                    </a:lnTo>
                    <a:lnTo>
                      <a:pt x="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4" name="Freeform 627"/>
              <p:cNvSpPr>
                <a:spLocks/>
              </p:cNvSpPr>
              <p:nvPr/>
            </p:nvSpPr>
            <p:spPr bwMode="auto">
              <a:xfrm>
                <a:off x="1772" y="1909"/>
                <a:ext cx="6" cy="15"/>
              </a:xfrm>
              <a:custGeom>
                <a:avLst/>
                <a:gdLst>
                  <a:gd name="T0" fmla="*/ 6 w 6"/>
                  <a:gd name="T1" fmla="*/ 15 h 15"/>
                  <a:gd name="T2" fmla="*/ 6 w 6"/>
                  <a:gd name="T3" fmla="*/ 15 h 15"/>
                  <a:gd name="T4" fmla="*/ 4 w 6"/>
                  <a:gd name="T5" fmla="*/ 15 h 15"/>
                  <a:gd name="T6" fmla="*/ 2 w 6"/>
                  <a:gd name="T7" fmla="*/ 15 h 15"/>
                  <a:gd name="T8" fmla="*/ 0 w 6"/>
                  <a:gd name="T9" fmla="*/ 15 h 15"/>
                  <a:gd name="T10" fmla="*/ 0 w 6"/>
                  <a:gd name="T11" fmla="*/ 13 h 15"/>
                  <a:gd name="T12" fmla="*/ 0 w 6"/>
                  <a:gd name="T13" fmla="*/ 9 h 15"/>
                  <a:gd name="T14" fmla="*/ 0 w 6"/>
                  <a:gd name="T15" fmla="*/ 4 h 15"/>
                  <a:gd name="T16" fmla="*/ 0 w 6"/>
                  <a:gd name="T17" fmla="*/ 0 h 15"/>
                  <a:gd name="T18" fmla="*/ 2 w 6"/>
                  <a:gd name="T19" fmla="*/ 0 h 15"/>
                  <a:gd name="T20" fmla="*/ 4 w 6"/>
                  <a:gd name="T21" fmla="*/ 0 h 15"/>
                  <a:gd name="T22" fmla="*/ 6 w 6"/>
                  <a:gd name="T23" fmla="*/ 0 h 15"/>
                  <a:gd name="T24" fmla="*/ 6 w 6"/>
                  <a:gd name="T25" fmla="*/ 0 h 15"/>
                  <a:gd name="T26" fmla="*/ 6 w 6"/>
                  <a:gd name="T27" fmla="*/ 4 h 15"/>
                  <a:gd name="T28" fmla="*/ 6 w 6"/>
                  <a:gd name="T29" fmla="*/ 9 h 15"/>
                  <a:gd name="T30" fmla="*/ 6 w 6"/>
                  <a:gd name="T31" fmla="*/ 13 h 15"/>
                  <a:gd name="T32" fmla="*/ 6 w 6"/>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5"/>
                  <a:gd name="T53" fmla="*/ 6 w 6"/>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5">
                    <a:moveTo>
                      <a:pt x="6" y="15"/>
                    </a:moveTo>
                    <a:lnTo>
                      <a:pt x="6" y="15"/>
                    </a:lnTo>
                    <a:lnTo>
                      <a:pt x="4" y="15"/>
                    </a:lnTo>
                    <a:lnTo>
                      <a:pt x="2" y="15"/>
                    </a:lnTo>
                    <a:lnTo>
                      <a:pt x="0" y="15"/>
                    </a:lnTo>
                    <a:lnTo>
                      <a:pt x="0" y="13"/>
                    </a:lnTo>
                    <a:lnTo>
                      <a:pt x="0" y="9"/>
                    </a:lnTo>
                    <a:lnTo>
                      <a:pt x="0" y="4"/>
                    </a:lnTo>
                    <a:lnTo>
                      <a:pt x="0" y="0"/>
                    </a:lnTo>
                    <a:lnTo>
                      <a:pt x="2" y="0"/>
                    </a:lnTo>
                    <a:lnTo>
                      <a:pt x="4" y="0"/>
                    </a:lnTo>
                    <a:lnTo>
                      <a:pt x="6" y="0"/>
                    </a:lnTo>
                    <a:lnTo>
                      <a:pt x="6" y="4"/>
                    </a:lnTo>
                    <a:lnTo>
                      <a:pt x="6" y="9"/>
                    </a:lnTo>
                    <a:lnTo>
                      <a:pt x="6" y="13"/>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5" name="Freeform 628"/>
              <p:cNvSpPr>
                <a:spLocks/>
              </p:cNvSpPr>
              <p:nvPr/>
            </p:nvSpPr>
            <p:spPr bwMode="auto">
              <a:xfrm>
                <a:off x="1758" y="1898"/>
                <a:ext cx="8" cy="35"/>
              </a:xfrm>
              <a:custGeom>
                <a:avLst/>
                <a:gdLst>
                  <a:gd name="T0" fmla="*/ 8 w 8"/>
                  <a:gd name="T1" fmla="*/ 20 h 35"/>
                  <a:gd name="T2" fmla="*/ 8 w 8"/>
                  <a:gd name="T3" fmla="*/ 24 h 35"/>
                  <a:gd name="T4" fmla="*/ 8 w 8"/>
                  <a:gd name="T5" fmla="*/ 28 h 35"/>
                  <a:gd name="T6" fmla="*/ 6 w 8"/>
                  <a:gd name="T7" fmla="*/ 32 h 35"/>
                  <a:gd name="T8" fmla="*/ 6 w 8"/>
                  <a:gd name="T9" fmla="*/ 35 h 35"/>
                  <a:gd name="T10" fmla="*/ 4 w 8"/>
                  <a:gd name="T11" fmla="*/ 35 h 35"/>
                  <a:gd name="T12" fmla="*/ 2 w 8"/>
                  <a:gd name="T13" fmla="*/ 35 h 35"/>
                  <a:gd name="T14" fmla="*/ 0 w 8"/>
                  <a:gd name="T15" fmla="*/ 35 h 35"/>
                  <a:gd name="T16" fmla="*/ 0 w 8"/>
                  <a:gd name="T17" fmla="*/ 35 h 35"/>
                  <a:gd name="T18" fmla="*/ 0 w 8"/>
                  <a:gd name="T19" fmla="*/ 26 h 35"/>
                  <a:gd name="T20" fmla="*/ 0 w 8"/>
                  <a:gd name="T21" fmla="*/ 17 h 35"/>
                  <a:gd name="T22" fmla="*/ 0 w 8"/>
                  <a:gd name="T23" fmla="*/ 8 h 35"/>
                  <a:gd name="T24" fmla="*/ 0 w 8"/>
                  <a:gd name="T25" fmla="*/ 0 h 35"/>
                  <a:gd name="T26" fmla="*/ 0 w 8"/>
                  <a:gd name="T27" fmla="*/ 0 h 35"/>
                  <a:gd name="T28" fmla="*/ 2 w 8"/>
                  <a:gd name="T29" fmla="*/ 0 h 35"/>
                  <a:gd name="T30" fmla="*/ 4 w 8"/>
                  <a:gd name="T31" fmla="*/ 0 h 35"/>
                  <a:gd name="T32" fmla="*/ 6 w 8"/>
                  <a:gd name="T33" fmla="*/ 0 h 35"/>
                  <a:gd name="T34" fmla="*/ 8 w 8"/>
                  <a:gd name="T35" fmla="*/ 6 h 35"/>
                  <a:gd name="T36" fmla="*/ 8 w 8"/>
                  <a:gd name="T37" fmla="*/ 10 h 35"/>
                  <a:gd name="T38" fmla="*/ 8 w 8"/>
                  <a:gd name="T39" fmla="*/ 14 h 35"/>
                  <a:gd name="T40" fmla="*/ 8 w 8"/>
                  <a:gd name="T41" fmla="*/ 2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35"/>
                  <a:gd name="T65" fmla="*/ 8 w 8"/>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35">
                    <a:moveTo>
                      <a:pt x="8" y="20"/>
                    </a:moveTo>
                    <a:lnTo>
                      <a:pt x="8" y="24"/>
                    </a:lnTo>
                    <a:lnTo>
                      <a:pt x="8" y="28"/>
                    </a:lnTo>
                    <a:lnTo>
                      <a:pt x="6" y="32"/>
                    </a:lnTo>
                    <a:lnTo>
                      <a:pt x="6" y="35"/>
                    </a:lnTo>
                    <a:lnTo>
                      <a:pt x="4" y="35"/>
                    </a:lnTo>
                    <a:lnTo>
                      <a:pt x="2" y="35"/>
                    </a:lnTo>
                    <a:lnTo>
                      <a:pt x="0" y="35"/>
                    </a:lnTo>
                    <a:lnTo>
                      <a:pt x="0" y="26"/>
                    </a:lnTo>
                    <a:lnTo>
                      <a:pt x="0" y="17"/>
                    </a:lnTo>
                    <a:lnTo>
                      <a:pt x="0" y="8"/>
                    </a:lnTo>
                    <a:lnTo>
                      <a:pt x="0" y="0"/>
                    </a:lnTo>
                    <a:lnTo>
                      <a:pt x="2" y="0"/>
                    </a:lnTo>
                    <a:lnTo>
                      <a:pt x="4" y="0"/>
                    </a:lnTo>
                    <a:lnTo>
                      <a:pt x="6" y="0"/>
                    </a:lnTo>
                    <a:lnTo>
                      <a:pt x="8" y="6"/>
                    </a:lnTo>
                    <a:lnTo>
                      <a:pt x="8" y="10"/>
                    </a:lnTo>
                    <a:lnTo>
                      <a:pt x="8" y="14"/>
                    </a:lnTo>
                    <a:lnTo>
                      <a:pt x="8"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6" name="Freeform 629"/>
              <p:cNvSpPr>
                <a:spLocks/>
              </p:cNvSpPr>
              <p:nvPr/>
            </p:nvSpPr>
            <p:spPr bwMode="auto">
              <a:xfrm>
                <a:off x="1731" y="1900"/>
                <a:ext cx="8" cy="122"/>
              </a:xfrm>
              <a:custGeom>
                <a:avLst/>
                <a:gdLst>
                  <a:gd name="T0" fmla="*/ 8 w 8"/>
                  <a:gd name="T1" fmla="*/ 46 h 122"/>
                  <a:gd name="T2" fmla="*/ 6 w 8"/>
                  <a:gd name="T3" fmla="*/ 77 h 122"/>
                  <a:gd name="T4" fmla="*/ 4 w 8"/>
                  <a:gd name="T5" fmla="*/ 95 h 122"/>
                  <a:gd name="T6" fmla="*/ 4 w 8"/>
                  <a:gd name="T7" fmla="*/ 108 h 122"/>
                  <a:gd name="T8" fmla="*/ 4 w 8"/>
                  <a:gd name="T9" fmla="*/ 122 h 122"/>
                  <a:gd name="T10" fmla="*/ 4 w 8"/>
                  <a:gd name="T11" fmla="*/ 122 h 122"/>
                  <a:gd name="T12" fmla="*/ 2 w 8"/>
                  <a:gd name="T13" fmla="*/ 122 h 122"/>
                  <a:gd name="T14" fmla="*/ 2 w 8"/>
                  <a:gd name="T15" fmla="*/ 122 h 122"/>
                  <a:gd name="T16" fmla="*/ 0 w 8"/>
                  <a:gd name="T17" fmla="*/ 122 h 122"/>
                  <a:gd name="T18" fmla="*/ 0 w 8"/>
                  <a:gd name="T19" fmla="*/ 92 h 122"/>
                  <a:gd name="T20" fmla="*/ 0 w 8"/>
                  <a:gd name="T21" fmla="*/ 60 h 122"/>
                  <a:gd name="T22" fmla="*/ 0 w 8"/>
                  <a:gd name="T23" fmla="*/ 30 h 122"/>
                  <a:gd name="T24" fmla="*/ 0 w 8"/>
                  <a:gd name="T25" fmla="*/ 0 h 122"/>
                  <a:gd name="T26" fmla="*/ 2 w 8"/>
                  <a:gd name="T27" fmla="*/ 0 h 122"/>
                  <a:gd name="T28" fmla="*/ 2 w 8"/>
                  <a:gd name="T29" fmla="*/ 0 h 122"/>
                  <a:gd name="T30" fmla="*/ 2 w 8"/>
                  <a:gd name="T31" fmla="*/ 0 h 122"/>
                  <a:gd name="T32" fmla="*/ 4 w 8"/>
                  <a:gd name="T33" fmla="*/ 0 h 122"/>
                  <a:gd name="T34" fmla="*/ 4 w 8"/>
                  <a:gd name="T35" fmla="*/ 11 h 122"/>
                  <a:gd name="T36" fmla="*/ 4 w 8"/>
                  <a:gd name="T37" fmla="*/ 23 h 122"/>
                  <a:gd name="T38" fmla="*/ 6 w 8"/>
                  <a:gd name="T39" fmla="*/ 34 h 122"/>
                  <a:gd name="T40" fmla="*/ 8 w 8"/>
                  <a:gd name="T41" fmla="*/ 46 h 1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2"/>
                  <a:gd name="T65" fmla="*/ 8 w 8"/>
                  <a:gd name="T66" fmla="*/ 122 h 1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2">
                    <a:moveTo>
                      <a:pt x="8" y="46"/>
                    </a:moveTo>
                    <a:lnTo>
                      <a:pt x="6" y="77"/>
                    </a:lnTo>
                    <a:lnTo>
                      <a:pt x="4" y="95"/>
                    </a:lnTo>
                    <a:lnTo>
                      <a:pt x="4" y="108"/>
                    </a:lnTo>
                    <a:lnTo>
                      <a:pt x="4" y="122"/>
                    </a:lnTo>
                    <a:lnTo>
                      <a:pt x="2" y="122"/>
                    </a:lnTo>
                    <a:lnTo>
                      <a:pt x="0" y="122"/>
                    </a:lnTo>
                    <a:lnTo>
                      <a:pt x="0" y="92"/>
                    </a:lnTo>
                    <a:lnTo>
                      <a:pt x="0" y="60"/>
                    </a:lnTo>
                    <a:lnTo>
                      <a:pt x="0" y="30"/>
                    </a:lnTo>
                    <a:lnTo>
                      <a:pt x="0" y="0"/>
                    </a:lnTo>
                    <a:lnTo>
                      <a:pt x="2" y="0"/>
                    </a:lnTo>
                    <a:lnTo>
                      <a:pt x="4" y="0"/>
                    </a:lnTo>
                    <a:lnTo>
                      <a:pt x="4" y="11"/>
                    </a:lnTo>
                    <a:lnTo>
                      <a:pt x="4" y="23"/>
                    </a:lnTo>
                    <a:lnTo>
                      <a:pt x="6" y="34"/>
                    </a:lnTo>
                    <a:lnTo>
                      <a:pt x="8" y="46"/>
                    </a:lnTo>
                    <a:close/>
                  </a:path>
                </a:pathLst>
              </a:custGeom>
              <a:solidFill>
                <a:srgbClr val="FF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7" name="Freeform 630"/>
              <p:cNvSpPr>
                <a:spLocks/>
              </p:cNvSpPr>
              <p:nvPr/>
            </p:nvSpPr>
            <p:spPr bwMode="auto">
              <a:xfrm>
                <a:off x="1631" y="1774"/>
                <a:ext cx="29" cy="268"/>
              </a:xfrm>
              <a:custGeom>
                <a:avLst/>
                <a:gdLst>
                  <a:gd name="T0" fmla="*/ 29 w 29"/>
                  <a:gd name="T1" fmla="*/ 10 h 268"/>
                  <a:gd name="T2" fmla="*/ 27 w 29"/>
                  <a:gd name="T3" fmla="*/ 75 h 268"/>
                  <a:gd name="T4" fmla="*/ 27 w 29"/>
                  <a:gd name="T5" fmla="*/ 139 h 268"/>
                  <a:gd name="T6" fmla="*/ 27 w 29"/>
                  <a:gd name="T7" fmla="*/ 203 h 268"/>
                  <a:gd name="T8" fmla="*/ 25 w 29"/>
                  <a:gd name="T9" fmla="*/ 268 h 268"/>
                  <a:gd name="T10" fmla="*/ 19 w 29"/>
                  <a:gd name="T11" fmla="*/ 268 h 268"/>
                  <a:gd name="T12" fmla="*/ 12 w 29"/>
                  <a:gd name="T13" fmla="*/ 268 h 268"/>
                  <a:gd name="T14" fmla="*/ 6 w 29"/>
                  <a:gd name="T15" fmla="*/ 268 h 268"/>
                  <a:gd name="T16" fmla="*/ 0 w 29"/>
                  <a:gd name="T17" fmla="*/ 268 h 268"/>
                  <a:gd name="T18" fmla="*/ 2 w 29"/>
                  <a:gd name="T19" fmla="*/ 131 h 268"/>
                  <a:gd name="T20" fmla="*/ 2 w 29"/>
                  <a:gd name="T21" fmla="*/ 57 h 268"/>
                  <a:gd name="T22" fmla="*/ 2 w 29"/>
                  <a:gd name="T23" fmla="*/ 22 h 268"/>
                  <a:gd name="T24" fmla="*/ 4 w 29"/>
                  <a:gd name="T25" fmla="*/ 0 h 268"/>
                  <a:gd name="T26" fmla="*/ 10 w 29"/>
                  <a:gd name="T27" fmla="*/ 0 h 268"/>
                  <a:gd name="T28" fmla="*/ 17 w 29"/>
                  <a:gd name="T29" fmla="*/ 0 h 268"/>
                  <a:gd name="T30" fmla="*/ 23 w 29"/>
                  <a:gd name="T31" fmla="*/ 2 h 268"/>
                  <a:gd name="T32" fmla="*/ 29 w 29"/>
                  <a:gd name="T33" fmla="*/ 2 h 268"/>
                  <a:gd name="T34" fmla="*/ 29 w 29"/>
                  <a:gd name="T35" fmla="*/ 4 h 268"/>
                  <a:gd name="T36" fmla="*/ 29 w 29"/>
                  <a:gd name="T37" fmla="*/ 7 h 268"/>
                  <a:gd name="T38" fmla="*/ 29 w 29"/>
                  <a:gd name="T39" fmla="*/ 8 h 268"/>
                  <a:gd name="T40" fmla="*/ 29 w 29"/>
                  <a:gd name="T41" fmla="*/ 10 h 2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68"/>
                  <a:gd name="T65" fmla="*/ 29 w 29"/>
                  <a:gd name="T66" fmla="*/ 268 h 2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68">
                    <a:moveTo>
                      <a:pt x="29" y="10"/>
                    </a:moveTo>
                    <a:lnTo>
                      <a:pt x="27" y="75"/>
                    </a:lnTo>
                    <a:lnTo>
                      <a:pt x="27" y="139"/>
                    </a:lnTo>
                    <a:lnTo>
                      <a:pt x="27" y="203"/>
                    </a:lnTo>
                    <a:lnTo>
                      <a:pt x="25" y="268"/>
                    </a:lnTo>
                    <a:lnTo>
                      <a:pt x="19" y="268"/>
                    </a:lnTo>
                    <a:lnTo>
                      <a:pt x="12" y="268"/>
                    </a:lnTo>
                    <a:lnTo>
                      <a:pt x="6" y="268"/>
                    </a:lnTo>
                    <a:lnTo>
                      <a:pt x="0" y="268"/>
                    </a:lnTo>
                    <a:lnTo>
                      <a:pt x="2" y="131"/>
                    </a:lnTo>
                    <a:lnTo>
                      <a:pt x="2" y="57"/>
                    </a:lnTo>
                    <a:lnTo>
                      <a:pt x="2" y="22"/>
                    </a:lnTo>
                    <a:lnTo>
                      <a:pt x="4" y="0"/>
                    </a:lnTo>
                    <a:lnTo>
                      <a:pt x="10" y="0"/>
                    </a:lnTo>
                    <a:lnTo>
                      <a:pt x="17" y="0"/>
                    </a:lnTo>
                    <a:lnTo>
                      <a:pt x="23" y="2"/>
                    </a:lnTo>
                    <a:lnTo>
                      <a:pt x="29" y="2"/>
                    </a:lnTo>
                    <a:lnTo>
                      <a:pt x="29" y="4"/>
                    </a:lnTo>
                    <a:lnTo>
                      <a:pt x="29" y="7"/>
                    </a:lnTo>
                    <a:lnTo>
                      <a:pt x="29" y="8"/>
                    </a:lnTo>
                    <a:lnTo>
                      <a:pt x="29" y="10"/>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8" name="Freeform 631"/>
              <p:cNvSpPr>
                <a:spLocks/>
              </p:cNvSpPr>
              <p:nvPr/>
            </p:nvSpPr>
            <p:spPr bwMode="auto">
              <a:xfrm>
                <a:off x="1608" y="1776"/>
                <a:ext cx="19" cy="264"/>
              </a:xfrm>
              <a:custGeom>
                <a:avLst/>
                <a:gdLst>
                  <a:gd name="T0" fmla="*/ 19 w 19"/>
                  <a:gd name="T1" fmla="*/ 74 h 264"/>
                  <a:gd name="T2" fmla="*/ 19 w 19"/>
                  <a:gd name="T3" fmla="*/ 122 h 264"/>
                  <a:gd name="T4" fmla="*/ 19 w 19"/>
                  <a:gd name="T5" fmla="*/ 169 h 264"/>
                  <a:gd name="T6" fmla="*/ 17 w 19"/>
                  <a:gd name="T7" fmla="*/ 217 h 264"/>
                  <a:gd name="T8" fmla="*/ 15 w 19"/>
                  <a:gd name="T9" fmla="*/ 264 h 264"/>
                  <a:gd name="T10" fmla="*/ 11 w 19"/>
                  <a:gd name="T11" fmla="*/ 264 h 264"/>
                  <a:gd name="T12" fmla="*/ 8 w 19"/>
                  <a:gd name="T13" fmla="*/ 264 h 264"/>
                  <a:gd name="T14" fmla="*/ 4 w 19"/>
                  <a:gd name="T15" fmla="*/ 264 h 264"/>
                  <a:gd name="T16" fmla="*/ 0 w 19"/>
                  <a:gd name="T17" fmla="*/ 264 h 264"/>
                  <a:gd name="T18" fmla="*/ 0 w 19"/>
                  <a:gd name="T19" fmla="*/ 201 h 264"/>
                  <a:gd name="T20" fmla="*/ 2 w 19"/>
                  <a:gd name="T21" fmla="*/ 137 h 264"/>
                  <a:gd name="T22" fmla="*/ 4 w 19"/>
                  <a:gd name="T23" fmla="*/ 75 h 264"/>
                  <a:gd name="T24" fmla="*/ 6 w 19"/>
                  <a:gd name="T25" fmla="*/ 12 h 264"/>
                  <a:gd name="T26" fmla="*/ 6 w 19"/>
                  <a:gd name="T27" fmla="*/ 9 h 264"/>
                  <a:gd name="T28" fmla="*/ 8 w 19"/>
                  <a:gd name="T29" fmla="*/ 6 h 264"/>
                  <a:gd name="T30" fmla="*/ 8 w 19"/>
                  <a:gd name="T31" fmla="*/ 4 h 264"/>
                  <a:gd name="T32" fmla="*/ 8 w 19"/>
                  <a:gd name="T33" fmla="*/ 0 h 264"/>
                  <a:gd name="T34" fmla="*/ 11 w 19"/>
                  <a:gd name="T35" fmla="*/ 1 h 264"/>
                  <a:gd name="T36" fmla="*/ 13 w 19"/>
                  <a:gd name="T37" fmla="*/ 1 h 264"/>
                  <a:gd name="T38" fmla="*/ 17 w 19"/>
                  <a:gd name="T39" fmla="*/ 1 h 264"/>
                  <a:gd name="T40" fmla="*/ 19 w 19"/>
                  <a:gd name="T41" fmla="*/ 1 h 264"/>
                  <a:gd name="T42" fmla="*/ 19 w 19"/>
                  <a:gd name="T43" fmla="*/ 19 h 264"/>
                  <a:gd name="T44" fmla="*/ 19 w 19"/>
                  <a:gd name="T45" fmla="*/ 37 h 264"/>
                  <a:gd name="T46" fmla="*/ 19 w 19"/>
                  <a:gd name="T47" fmla="*/ 56 h 264"/>
                  <a:gd name="T48" fmla="*/ 19 w 19"/>
                  <a:gd name="T49" fmla="*/ 74 h 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64"/>
                  <a:gd name="T77" fmla="*/ 19 w 19"/>
                  <a:gd name="T78" fmla="*/ 264 h 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64">
                    <a:moveTo>
                      <a:pt x="19" y="74"/>
                    </a:moveTo>
                    <a:lnTo>
                      <a:pt x="19" y="122"/>
                    </a:lnTo>
                    <a:lnTo>
                      <a:pt x="19" y="169"/>
                    </a:lnTo>
                    <a:lnTo>
                      <a:pt x="17" y="217"/>
                    </a:lnTo>
                    <a:lnTo>
                      <a:pt x="15" y="264"/>
                    </a:lnTo>
                    <a:lnTo>
                      <a:pt x="11" y="264"/>
                    </a:lnTo>
                    <a:lnTo>
                      <a:pt x="8" y="264"/>
                    </a:lnTo>
                    <a:lnTo>
                      <a:pt x="4" y="264"/>
                    </a:lnTo>
                    <a:lnTo>
                      <a:pt x="0" y="264"/>
                    </a:lnTo>
                    <a:lnTo>
                      <a:pt x="0" y="201"/>
                    </a:lnTo>
                    <a:lnTo>
                      <a:pt x="2" y="137"/>
                    </a:lnTo>
                    <a:lnTo>
                      <a:pt x="4" y="75"/>
                    </a:lnTo>
                    <a:lnTo>
                      <a:pt x="6" y="12"/>
                    </a:lnTo>
                    <a:lnTo>
                      <a:pt x="6" y="9"/>
                    </a:lnTo>
                    <a:lnTo>
                      <a:pt x="8" y="6"/>
                    </a:lnTo>
                    <a:lnTo>
                      <a:pt x="8" y="4"/>
                    </a:lnTo>
                    <a:lnTo>
                      <a:pt x="8" y="0"/>
                    </a:lnTo>
                    <a:lnTo>
                      <a:pt x="11" y="1"/>
                    </a:lnTo>
                    <a:lnTo>
                      <a:pt x="13" y="1"/>
                    </a:lnTo>
                    <a:lnTo>
                      <a:pt x="17" y="1"/>
                    </a:lnTo>
                    <a:lnTo>
                      <a:pt x="19" y="1"/>
                    </a:lnTo>
                    <a:lnTo>
                      <a:pt x="19" y="19"/>
                    </a:lnTo>
                    <a:lnTo>
                      <a:pt x="19" y="37"/>
                    </a:lnTo>
                    <a:lnTo>
                      <a:pt x="19" y="56"/>
                    </a:lnTo>
                    <a:lnTo>
                      <a:pt x="19" y="74"/>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19" name="Freeform 632"/>
              <p:cNvSpPr>
                <a:spLocks/>
              </p:cNvSpPr>
              <p:nvPr/>
            </p:nvSpPr>
            <p:spPr bwMode="auto">
              <a:xfrm>
                <a:off x="1592" y="1776"/>
                <a:ext cx="14" cy="264"/>
              </a:xfrm>
              <a:custGeom>
                <a:avLst/>
                <a:gdLst>
                  <a:gd name="T0" fmla="*/ 14 w 14"/>
                  <a:gd name="T1" fmla="*/ 45 h 264"/>
                  <a:gd name="T2" fmla="*/ 14 w 14"/>
                  <a:gd name="T3" fmla="*/ 99 h 264"/>
                  <a:gd name="T4" fmla="*/ 14 w 14"/>
                  <a:gd name="T5" fmla="*/ 154 h 264"/>
                  <a:gd name="T6" fmla="*/ 12 w 14"/>
                  <a:gd name="T7" fmla="*/ 209 h 264"/>
                  <a:gd name="T8" fmla="*/ 12 w 14"/>
                  <a:gd name="T9" fmla="*/ 264 h 264"/>
                  <a:gd name="T10" fmla="*/ 8 w 14"/>
                  <a:gd name="T11" fmla="*/ 264 h 264"/>
                  <a:gd name="T12" fmla="*/ 4 w 14"/>
                  <a:gd name="T13" fmla="*/ 264 h 264"/>
                  <a:gd name="T14" fmla="*/ 2 w 14"/>
                  <a:gd name="T15" fmla="*/ 264 h 264"/>
                  <a:gd name="T16" fmla="*/ 0 w 14"/>
                  <a:gd name="T17" fmla="*/ 264 h 264"/>
                  <a:gd name="T18" fmla="*/ 0 w 14"/>
                  <a:gd name="T19" fmla="*/ 181 h 264"/>
                  <a:gd name="T20" fmla="*/ 0 w 14"/>
                  <a:gd name="T21" fmla="*/ 125 h 264"/>
                  <a:gd name="T22" fmla="*/ 2 w 14"/>
                  <a:gd name="T23" fmla="*/ 74 h 264"/>
                  <a:gd name="T24" fmla="*/ 4 w 14"/>
                  <a:gd name="T25" fmla="*/ 0 h 264"/>
                  <a:gd name="T26" fmla="*/ 8 w 14"/>
                  <a:gd name="T27" fmla="*/ 0 h 264"/>
                  <a:gd name="T28" fmla="*/ 12 w 14"/>
                  <a:gd name="T29" fmla="*/ 0 h 264"/>
                  <a:gd name="T30" fmla="*/ 12 w 14"/>
                  <a:gd name="T31" fmla="*/ 2 h 264"/>
                  <a:gd name="T32" fmla="*/ 14 w 14"/>
                  <a:gd name="T33" fmla="*/ 5 h 264"/>
                  <a:gd name="T34" fmla="*/ 14 w 14"/>
                  <a:gd name="T35" fmla="*/ 15 h 264"/>
                  <a:gd name="T36" fmla="*/ 14 w 14"/>
                  <a:gd name="T37" fmla="*/ 24 h 264"/>
                  <a:gd name="T38" fmla="*/ 14 w 14"/>
                  <a:gd name="T39" fmla="*/ 35 h 264"/>
                  <a:gd name="T40" fmla="*/ 14 w 14"/>
                  <a:gd name="T41" fmla="*/ 45 h 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264"/>
                  <a:gd name="T65" fmla="*/ 14 w 14"/>
                  <a:gd name="T66" fmla="*/ 264 h 2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264">
                    <a:moveTo>
                      <a:pt x="14" y="45"/>
                    </a:moveTo>
                    <a:lnTo>
                      <a:pt x="14" y="99"/>
                    </a:lnTo>
                    <a:lnTo>
                      <a:pt x="14" y="154"/>
                    </a:lnTo>
                    <a:lnTo>
                      <a:pt x="12" y="209"/>
                    </a:lnTo>
                    <a:lnTo>
                      <a:pt x="12" y="264"/>
                    </a:lnTo>
                    <a:lnTo>
                      <a:pt x="8" y="264"/>
                    </a:lnTo>
                    <a:lnTo>
                      <a:pt x="4" y="264"/>
                    </a:lnTo>
                    <a:lnTo>
                      <a:pt x="2" y="264"/>
                    </a:lnTo>
                    <a:lnTo>
                      <a:pt x="0" y="264"/>
                    </a:lnTo>
                    <a:lnTo>
                      <a:pt x="0" y="181"/>
                    </a:lnTo>
                    <a:lnTo>
                      <a:pt x="0" y="125"/>
                    </a:lnTo>
                    <a:lnTo>
                      <a:pt x="2" y="74"/>
                    </a:lnTo>
                    <a:lnTo>
                      <a:pt x="4" y="0"/>
                    </a:lnTo>
                    <a:lnTo>
                      <a:pt x="8" y="0"/>
                    </a:lnTo>
                    <a:lnTo>
                      <a:pt x="12" y="0"/>
                    </a:lnTo>
                    <a:lnTo>
                      <a:pt x="12" y="2"/>
                    </a:lnTo>
                    <a:lnTo>
                      <a:pt x="14" y="5"/>
                    </a:lnTo>
                    <a:lnTo>
                      <a:pt x="14" y="15"/>
                    </a:lnTo>
                    <a:lnTo>
                      <a:pt x="14" y="24"/>
                    </a:lnTo>
                    <a:lnTo>
                      <a:pt x="14" y="35"/>
                    </a:lnTo>
                    <a:lnTo>
                      <a:pt x="14" y="45"/>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0" name="Freeform 633"/>
              <p:cNvSpPr>
                <a:spLocks/>
              </p:cNvSpPr>
              <p:nvPr/>
            </p:nvSpPr>
            <p:spPr bwMode="auto">
              <a:xfrm>
                <a:off x="1567" y="1774"/>
                <a:ext cx="22" cy="270"/>
              </a:xfrm>
              <a:custGeom>
                <a:avLst/>
                <a:gdLst>
                  <a:gd name="T0" fmla="*/ 22 w 22"/>
                  <a:gd name="T1" fmla="*/ 65 h 270"/>
                  <a:gd name="T2" fmla="*/ 20 w 22"/>
                  <a:gd name="T3" fmla="*/ 116 h 270"/>
                  <a:gd name="T4" fmla="*/ 18 w 22"/>
                  <a:gd name="T5" fmla="*/ 166 h 270"/>
                  <a:gd name="T6" fmla="*/ 18 w 22"/>
                  <a:gd name="T7" fmla="*/ 215 h 270"/>
                  <a:gd name="T8" fmla="*/ 16 w 22"/>
                  <a:gd name="T9" fmla="*/ 266 h 270"/>
                  <a:gd name="T10" fmla="*/ 12 w 22"/>
                  <a:gd name="T11" fmla="*/ 268 h 270"/>
                  <a:gd name="T12" fmla="*/ 8 w 22"/>
                  <a:gd name="T13" fmla="*/ 268 h 270"/>
                  <a:gd name="T14" fmla="*/ 4 w 22"/>
                  <a:gd name="T15" fmla="*/ 269 h 270"/>
                  <a:gd name="T16" fmla="*/ 0 w 22"/>
                  <a:gd name="T17" fmla="*/ 270 h 270"/>
                  <a:gd name="T18" fmla="*/ 0 w 22"/>
                  <a:gd name="T19" fmla="*/ 247 h 270"/>
                  <a:gd name="T20" fmla="*/ 0 w 22"/>
                  <a:gd name="T21" fmla="*/ 211 h 270"/>
                  <a:gd name="T22" fmla="*/ 2 w 22"/>
                  <a:gd name="T23" fmla="*/ 138 h 270"/>
                  <a:gd name="T24" fmla="*/ 4 w 22"/>
                  <a:gd name="T25" fmla="*/ 0 h 270"/>
                  <a:gd name="T26" fmla="*/ 8 w 22"/>
                  <a:gd name="T27" fmla="*/ 0 h 270"/>
                  <a:gd name="T28" fmla="*/ 12 w 22"/>
                  <a:gd name="T29" fmla="*/ 0 h 270"/>
                  <a:gd name="T30" fmla="*/ 14 w 22"/>
                  <a:gd name="T31" fmla="*/ 0 h 270"/>
                  <a:gd name="T32" fmla="*/ 18 w 22"/>
                  <a:gd name="T33" fmla="*/ 2 h 270"/>
                  <a:gd name="T34" fmla="*/ 18 w 22"/>
                  <a:gd name="T35" fmla="*/ 17 h 270"/>
                  <a:gd name="T36" fmla="*/ 20 w 22"/>
                  <a:gd name="T37" fmla="*/ 33 h 270"/>
                  <a:gd name="T38" fmla="*/ 22 w 22"/>
                  <a:gd name="T39" fmla="*/ 48 h 270"/>
                  <a:gd name="T40" fmla="*/ 22 w 22"/>
                  <a:gd name="T41" fmla="*/ 65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270"/>
                  <a:gd name="T65" fmla="*/ 22 w 22"/>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270">
                    <a:moveTo>
                      <a:pt x="22" y="65"/>
                    </a:moveTo>
                    <a:lnTo>
                      <a:pt x="20" y="116"/>
                    </a:lnTo>
                    <a:lnTo>
                      <a:pt x="18" y="166"/>
                    </a:lnTo>
                    <a:lnTo>
                      <a:pt x="18" y="215"/>
                    </a:lnTo>
                    <a:lnTo>
                      <a:pt x="16" y="266"/>
                    </a:lnTo>
                    <a:lnTo>
                      <a:pt x="12" y="268"/>
                    </a:lnTo>
                    <a:lnTo>
                      <a:pt x="8" y="268"/>
                    </a:lnTo>
                    <a:lnTo>
                      <a:pt x="4" y="269"/>
                    </a:lnTo>
                    <a:lnTo>
                      <a:pt x="0" y="270"/>
                    </a:lnTo>
                    <a:lnTo>
                      <a:pt x="0" y="247"/>
                    </a:lnTo>
                    <a:lnTo>
                      <a:pt x="0" y="211"/>
                    </a:lnTo>
                    <a:lnTo>
                      <a:pt x="2" y="138"/>
                    </a:lnTo>
                    <a:lnTo>
                      <a:pt x="4" y="0"/>
                    </a:lnTo>
                    <a:lnTo>
                      <a:pt x="8" y="0"/>
                    </a:lnTo>
                    <a:lnTo>
                      <a:pt x="12" y="0"/>
                    </a:lnTo>
                    <a:lnTo>
                      <a:pt x="14" y="0"/>
                    </a:lnTo>
                    <a:lnTo>
                      <a:pt x="18" y="2"/>
                    </a:lnTo>
                    <a:lnTo>
                      <a:pt x="18" y="17"/>
                    </a:lnTo>
                    <a:lnTo>
                      <a:pt x="20" y="33"/>
                    </a:lnTo>
                    <a:lnTo>
                      <a:pt x="22" y="48"/>
                    </a:lnTo>
                    <a:lnTo>
                      <a:pt x="22" y="65"/>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1" name="Freeform 634"/>
              <p:cNvSpPr>
                <a:spLocks/>
              </p:cNvSpPr>
              <p:nvPr/>
            </p:nvSpPr>
            <p:spPr bwMode="auto">
              <a:xfrm>
                <a:off x="1540" y="1774"/>
                <a:ext cx="25" cy="273"/>
              </a:xfrm>
              <a:custGeom>
                <a:avLst/>
                <a:gdLst>
                  <a:gd name="T0" fmla="*/ 25 w 25"/>
                  <a:gd name="T1" fmla="*/ 15 h 273"/>
                  <a:gd name="T2" fmla="*/ 22 w 25"/>
                  <a:gd name="T3" fmla="*/ 79 h 273"/>
                  <a:gd name="T4" fmla="*/ 20 w 25"/>
                  <a:gd name="T5" fmla="*/ 142 h 273"/>
                  <a:gd name="T6" fmla="*/ 18 w 25"/>
                  <a:gd name="T7" fmla="*/ 206 h 273"/>
                  <a:gd name="T8" fmla="*/ 16 w 25"/>
                  <a:gd name="T9" fmla="*/ 270 h 273"/>
                  <a:gd name="T10" fmla="*/ 12 w 25"/>
                  <a:gd name="T11" fmla="*/ 270 h 273"/>
                  <a:gd name="T12" fmla="*/ 8 w 25"/>
                  <a:gd name="T13" fmla="*/ 272 h 273"/>
                  <a:gd name="T14" fmla="*/ 4 w 25"/>
                  <a:gd name="T15" fmla="*/ 272 h 273"/>
                  <a:gd name="T16" fmla="*/ 0 w 25"/>
                  <a:gd name="T17" fmla="*/ 273 h 273"/>
                  <a:gd name="T18" fmla="*/ 2 w 25"/>
                  <a:gd name="T19" fmla="*/ 207 h 273"/>
                  <a:gd name="T20" fmla="*/ 4 w 25"/>
                  <a:gd name="T21" fmla="*/ 139 h 273"/>
                  <a:gd name="T22" fmla="*/ 4 w 25"/>
                  <a:gd name="T23" fmla="*/ 73 h 273"/>
                  <a:gd name="T24" fmla="*/ 6 w 25"/>
                  <a:gd name="T25" fmla="*/ 7 h 273"/>
                  <a:gd name="T26" fmla="*/ 8 w 25"/>
                  <a:gd name="T27" fmla="*/ 6 h 273"/>
                  <a:gd name="T28" fmla="*/ 8 w 25"/>
                  <a:gd name="T29" fmla="*/ 4 h 273"/>
                  <a:gd name="T30" fmla="*/ 10 w 25"/>
                  <a:gd name="T31" fmla="*/ 2 h 273"/>
                  <a:gd name="T32" fmla="*/ 12 w 25"/>
                  <a:gd name="T33" fmla="*/ 0 h 273"/>
                  <a:gd name="T34" fmla="*/ 14 w 25"/>
                  <a:gd name="T35" fmla="*/ 0 h 273"/>
                  <a:gd name="T36" fmla="*/ 16 w 25"/>
                  <a:gd name="T37" fmla="*/ 0 h 273"/>
                  <a:gd name="T38" fmla="*/ 18 w 25"/>
                  <a:gd name="T39" fmla="*/ 2 h 273"/>
                  <a:gd name="T40" fmla="*/ 20 w 25"/>
                  <a:gd name="T41" fmla="*/ 2 h 273"/>
                  <a:gd name="T42" fmla="*/ 20 w 25"/>
                  <a:gd name="T43" fmla="*/ 4 h 273"/>
                  <a:gd name="T44" fmla="*/ 20 w 25"/>
                  <a:gd name="T45" fmla="*/ 8 h 273"/>
                  <a:gd name="T46" fmla="*/ 22 w 25"/>
                  <a:gd name="T47" fmla="*/ 11 h 273"/>
                  <a:gd name="T48" fmla="*/ 25 w 25"/>
                  <a:gd name="T49" fmla="*/ 15 h 2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273"/>
                  <a:gd name="T77" fmla="*/ 25 w 25"/>
                  <a:gd name="T78" fmla="*/ 273 h 2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273">
                    <a:moveTo>
                      <a:pt x="25" y="15"/>
                    </a:moveTo>
                    <a:lnTo>
                      <a:pt x="22" y="79"/>
                    </a:lnTo>
                    <a:lnTo>
                      <a:pt x="20" y="142"/>
                    </a:lnTo>
                    <a:lnTo>
                      <a:pt x="18" y="206"/>
                    </a:lnTo>
                    <a:lnTo>
                      <a:pt x="16" y="270"/>
                    </a:lnTo>
                    <a:lnTo>
                      <a:pt x="12" y="270"/>
                    </a:lnTo>
                    <a:lnTo>
                      <a:pt x="8" y="272"/>
                    </a:lnTo>
                    <a:lnTo>
                      <a:pt x="4" y="272"/>
                    </a:lnTo>
                    <a:lnTo>
                      <a:pt x="0" y="273"/>
                    </a:lnTo>
                    <a:lnTo>
                      <a:pt x="2" y="207"/>
                    </a:lnTo>
                    <a:lnTo>
                      <a:pt x="4" y="139"/>
                    </a:lnTo>
                    <a:lnTo>
                      <a:pt x="4" y="73"/>
                    </a:lnTo>
                    <a:lnTo>
                      <a:pt x="6" y="7"/>
                    </a:lnTo>
                    <a:lnTo>
                      <a:pt x="8" y="6"/>
                    </a:lnTo>
                    <a:lnTo>
                      <a:pt x="8" y="4"/>
                    </a:lnTo>
                    <a:lnTo>
                      <a:pt x="10" y="2"/>
                    </a:lnTo>
                    <a:lnTo>
                      <a:pt x="12" y="0"/>
                    </a:lnTo>
                    <a:lnTo>
                      <a:pt x="14" y="0"/>
                    </a:lnTo>
                    <a:lnTo>
                      <a:pt x="16" y="0"/>
                    </a:lnTo>
                    <a:lnTo>
                      <a:pt x="18" y="2"/>
                    </a:lnTo>
                    <a:lnTo>
                      <a:pt x="20" y="2"/>
                    </a:lnTo>
                    <a:lnTo>
                      <a:pt x="20" y="4"/>
                    </a:lnTo>
                    <a:lnTo>
                      <a:pt x="20" y="8"/>
                    </a:lnTo>
                    <a:lnTo>
                      <a:pt x="22" y="11"/>
                    </a:lnTo>
                    <a:lnTo>
                      <a:pt x="25" y="1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2" name="Freeform 635"/>
              <p:cNvSpPr>
                <a:spLocks/>
              </p:cNvSpPr>
              <p:nvPr/>
            </p:nvSpPr>
            <p:spPr bwMode="auto">
              <a:xfrm>
                <a:off x="1517" y="1773"/>
                <a:ext cx="23" cy="271"/>
              </a:xfrm>
              <a:custGeom>
                <a:avLst/>
                <a:gdLst>
                  <a:gd name="T0" fmla="*/ 23 w 23"/>
                  <a:gd name="T1" fmla="*/ 37 h 271"/>
                  <a:gd name="T2" fmla="*/ 21 w 23"/>
                  <a:gd name="T3" fmla="*/ 96 h 271"/>
                  <a:gd name="T4" fmla="*/ 18 w 23"/>
                  <a:gd name="T5" fmla="*/ 154 h 271"/>
                  <a:gd name="T6" fmla="*/ 16 w 23"/>
                  <a:gd name="T7" fmla="*/ 212 h 271"/>
                  <a:gd name="T8" fmla="*/ 14 w 23"/>
                  <a:gd name="T9" fmla="*/ 271 h 271"/>
                  <a:gd name="T10" fmla="*/ 10 w 23"/>
                  <a:gd name="T11" fmla="*/ 271 h 271"/>
                  <a:gd name="T12" fmla="*/ 8 w 23"/>
                  <a:gd name="T13" fmla="*/ 270 h 271"/>
                  <a:gd name="T14" fmla="*/ 4 w 23"/>
                  <a:gd name="T15" fmla="*/ 269 h 271"/>
                  <a:gd name="T16" fmla="*/ 2 w 23"/>
                  <a:gd name="T17" fmla="*/ 267 h 271"/>
                  <a:gd name="T18" fmla="*/ 0 w 23"/>
                  <a:gd name="T19" fmla="*/ 151 h 271"/>
                  <a:gd name="T20" fmla="*/ 0 w 23"/>
                  <a:gd name="T21" fmla="*/ 85 h 271"/>
                  <a:gd name="T22" fmla="*/ 0 w 23"/>
                  <a:gd name="T23" fmla="*/ 44 h 271"/>
                  <a:gd name="T24" fmla="*/ 2 w 23"/>
                  <a:gd name="T25" fmla="*/ 3 h 271"/>
                  <a:gd name="T26" fmla="*/ 6 w 23"/>
                  <a:gd name="T27" fmla="*/ 1 h 271"/>
                  <a:gd name="T28" fmla="*/ 10 w 23"/>
                  <a:gd name="T29" fmla="*/ 0 h 271"/>
                  <a:gd name="T30" fmla="*/ 14 w 23"/>
                  <a:gd name="T31" fmla="*/ 0 h 271"/>
                  <a:gd name="T32" fmla="*/ 23 w 23"/>
                  <a:gd name="T33" fmla="*/ 1 h 271"/>
                  <a:gd name="T34" fmla="*/ 23 w 23"/>
                  <a:gd name="T35" fmla="*/ 9 h 271"/>
                  <a:gd name="T36" fmla="*/ 23 w 23"/>
                  <a:gd name="T37" fmla="*/ 19 h 271"/>
                  <a:gd name="T38" fmla="*/ 23 w 23"/>
                  <a:gd name="T39" fmla="*/ 29 h 271"/>
                  <a:gd name="T40" fmla="*/ 23 w 23"/>
                  <a:gd name="T41" fmla="*/ 37 h 2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1"/>
                  <a:gd name="T65" fmla="*/ 23 w 23"/>
                  <a:gd name="T66" fmla="*/ 271 h 2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1">
                    <a:moveTo>
                      <a:pt x="23" y="37"/>
                    </a:moveTo>
                    <a:lnTo>
                      <a:pt x="21" y="96"/>
                    </a:lnTo>
                    <a:lnTo>
                      <a:pt x="18" y="154"/>
                    </a:lnTo>
                    <a:lnTo>
                      <a:pt x="16" y="212"/>
                    </a:lnTo>
                    <a:lnTo>
                      <a:pt x="14" y="271"/>
                    </a:lnTo>
                    <a:lnTo>
                      <a:pt x="10" y="271"/>
                    </a:lnTo>
                    <a:lnTo>
                      <a:pt x="8" y="270"/>
                    </a:lnTo>
                    <a:lnTo>
                      <a:pt x="4" y="269"/>
                    </a:lnTo>
                    <a:lnTo>
                      <a:pt x="2" y="267"/>
                    </a:lnTo>
                    <a:lnTo>
                      <a:pt x="0" y="151"/>
                    </a:lnTo>
                    <a:lnTo>
                      <a:pt x="0" y="85"/>
                    </a:lnTo>
                    <a:lnTo>
                      <a:pt x="0" y="44"/>
                    </a:lnTo>
                    <a:lnTo>
                      <a:pt x="2" y="3"/>
                    </a:lnTo>
                    <a:lnTo>
                      <a:pt x="6" y="1"/>
                    </a:lnTo>
                    <a:lnTo>
                      <a:pt x="10" y="0"/>
                    </a:lnTo>
                    <a:lnTo>
                      <a:pt x="14" y="0"/>
                    </a:lnTo>
                    <a:lnTo>
                      <a:pt x="23" y="1"/>
                    </a:lnTo>
                    <a:lnTo>
                      <a:pt x="23" y="9"/>
                    </a:lnTo>
                    <a:lnTo>
                      <a:pt x="23" y="19"/>
                    </a:lnTo>
                    <a:lnTo>
                      <a:pt x="23" y="29"/>
                    </a:lnTo>
                    <a:lnTo>
                      <a:pt x="23" y="37"/>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3" name="Freeform 636"/>
              <p:cNvSpPr>
                <a:spLocks/>
              </p:cNvSpPr>
              <p:nvPr/>
            </p:nvSpPr>
            <p:spPr bwMode="auto">
              <a:xfrm>
                <a:off x="1486" y="1890"/>
                <a:ext cx="18" cy="154"/>
              </a:xfrm>
              <a:custGeom>
                <a:avLst/>
                <a:gdLst>
                  <a:gd name="T0" fmla="*/ 18 w 18"/>
                  <a:gd name="T1" fmla="*/ 58 h 154"/>
                  <a:gd name="T2" fmla="*/ 18 w 18"/>
                  <a:gd name="T3" fmla="*/ 81 h 154"/>
                  <a:gd name="T4" fmla="*/ 18 w 18"/>
                  <a:gd name="T5" fmla="*/ 106 h 154"/>
                  <a:gd name="T6" fmla="*/ 18 w 18"/>
                  <a:gd name="T7" fmla="*/ 131 h 154"/>
                  <a:gd name="T8" fmla="*/ 16 w 18"/>
                  <a:gd name="T9" fmla="*/ 154 h 154"/>
                  <a:gd name="T10" fmla="*/ 12 w 18"/>
                  <a:gd name="T11" fmla="*/ 154 h 154"/>
                  <a:gd name="T12" fmla="*/ 10 w 18"/>
                  <a:gd name="T13" fmla="*/ 154 h 154"/>
                  <a:gd name="T14" fmla="*/ 6 w 18"/>
                  <a:gd name="T15" fmla="*/ 154 h 154"/>
                  <a:gd name="T16" fmla="*/ 4 w 18"/>
                  <a:gd name="T17" fmla="*/ 154 h 154"/>
                  <a:gd name="T18" fmla="*/ 2 w 18"/>
                  <a:gd name="T19" fmla="*/ 120 h 154"/>
                  <a:gd name="T20" fmla="*/ 0 w 18"/>
                  <a:gd name="T21" fmla="*/ 87 h 154"/>
                  <a:gd name="T22" fmla="*/ 0 w 18"/>
                  <a:gd name="T23" fmla="*/ 54 h 154"/>
                  <a:gd name="T24" fmla="*/ 0 w 18"/>
                  <a:gd name="T25" fmla="*/ 19 h 154"/>
                  <a:gd name="T26" fmla="*/ 2 w 18"/>
                  <a:gd name="T27" fmla="*/ 19 h 154"/>
                  <a:gd name="T28" fmla="*/ 4 w 18"/>
                  <a:gd name="T29" fmla="*/ 19 h 154"/>
                  <a:gd name="T30" fmla="*/ 4 w 18"/>
                  <a:gd name="T31" fmla="*/ 19 h 154"/>
                  <a:gd name="T32" fmla="*/ 6 w 18"/>
                  <a:gd name="T33" fmla="*/ 19 h 154"/>
                  <a:gd name="T34" fmla="*/ 6 w 18"/>
                  <a:gd name="T35" fmla="*/ 15 h 154"/>
                  <a:gd name="T36" fmla="*/ 6 w 18"/>
                  <a:gd name="T37" fmla="*/ 10 h 154"/>
                  <a:gd name="T38" fmla="*/ 6 w 18"/>
                  <a:gd name="T39" fmla="*/ 5 h 154"/>
                  <a:gd name="T40" fmla="*/ 6 w 18"/>
                  <a:gd name="T41" fmla="*/ 0 h 154"/>
                  <a:gd name="T42" fmla="*/ 10 w 18"/>
                  <a:gd name="T43" fmla="*/ 1 h 154"/>
                  <a:gd name="T44" fmla="*/ 12 w 18"/>
                  <a:gd name="T45" fmla="*/ 3 h 154"/>
                  <a:gd name="T46" fmla="*/ 14 w 18"/>
                  <a:gd name="T47" fmla="*/ 5 h 154"/>
                  <a:gd name="T48" fmla="*/ 16 w 18"/>
                  <a:gd name="T49" fmla="*/ 10 h 154"/>
                  <a:gd name="T50" fmla="*/ 18 w 18"/>
                  <a:gd name="T51" fmla="*/ 22 h 154"/>
                  <a:gd name="T52" fmla="*/ 18 w 18"/>
                  <a:gd name="T53" fmla="*/ 33 h 154"/>
                  <a:gd name="T54" fmla="*/ 18 w 18"/>
                  <a:gd name="T55" fmla="*/ 45 h 154"/>
                  <a:gd name="T56" fmla="*/ 18 w 18"/>
                  <a:gd name="T57" fmla="*/ 58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54"/>
                  <a:gd name="T89" fmla="*/ 18 w 18"/>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54">
                    <a:moveTo>
                      <a:pt x="18" y="58"/>
                    </a:moveTo>
                    <a:lnTo>
                      <a:pt x="18" y="81"/>
                    </a:lnTo>
                    <a:lnTo>
                      <a:pt x="18" y="106"/>
                    </a:lnTo>
                    <a:lnTo>
                      <a:pt x="18" y="131"/>
                    </a:lnTo>
                    <a:lnTo>
                      <a:pt x="16" y="154"/>
                    </a:lnTo>
                    <a:lnTo>
                      <a:pt x="12" y="154"/>
                    </a:lnTo>
                    <a:lnTo>
                      <a:pt x="10" y="154"/>
                    </a:lnTo>
                    <a:lnTo>
                      <a:pt x="6" y="154"/>
                    </a:lnTo>
                    <a:lnTo>
                      <a:pt x="4" y="154"/>
                    </a:lnTo>
                    <a:lnTo>
                      <a:pt x="2" y="120"/>
                    </a:lnTo>
                    <a:lnTo>
                      <a:pt x="0" y="87"/>
                    </a:lnTo>
                    <a:lnTo>
                      <a:pt x="0" y="54"/>
                    </a:lnTo>
                    <a:lnTo>
                      <a:pt x="0" y="19"/>
                    </a:lnTo>
                    <a:lnTo>
                      <a:pt x="2" y="19"/>
                    </a:lnTo>
                    <a:lnTo>
                      <a:pt x="4" y="19"/>
                    </a:lnTo>
                    <a:lnTo>
                      <a:pt x="6" y="19"/>
                    </a:lnTo>
                    <a:lnTo>
                      <a:pt x="6" y="15"/>
                    </a:lnTo>
                    <a:lnTo>
                      <a:pt x="6" y="10"/>
                    </a:lnTo>
                    <a:lnTo>
                      <a:pt x="6" y="5"/>
                    </a:lnTo>
                    <a:lnTo>
                      <a:pt x="6" y="0"/>
                    </a:lnTo>
                    <a:lnTo>
                      <a:pt x="10" y="1"/>
                    </a:lnTo>
                    <a:lnTo>
                      <a:pt x="12" y="3"/>
                    </a:lnTo>
                    <a:lnTo>
                      <a:pt x="14" y="5"/>
                    </a:lnTo>
                    <a:lnTo>
                      <a:pt x="16" y="10"/>
                    </a:lnTo>
                    <a:lnTo>
                      <a:pt x="18" y="22"/>
                    </a:lnTo>
                    <a:lnTo>
                      <a:pt x="18" y="33"/>
                    </a:lnTo>
                    <a:lnTo>
                      <a:pt x="18" y="45"/>
                    </a:lnTo>
                    <a:lnTo>
                      <a:pt x="18"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4" name="Freeform 637"/>
              <p:cNvSpPr>
                <a:spLocks/>
              </p:cNvSpPr>
              <p:nvPr/>
            </p:nvSpPr>
            <p:spPr bwMode="auto">
              <a:xfrm>
                <a:off x="1436" y="1842"/>
                <a:ext cx="48" cy="204"/>
              </a:xfrm>
              <a:custGeom>
                <a:avLst/>
                <a:gdLst>
                  <a:gd name="T0" fmla="*/ 48 w 48"/>
                  <a:gd name="T1" fmla="*/ 66 h 204"/>
                  <a:gd name="T2" fmla="*/ 45 w 48"/>
                  <a:gd name="T3" fmla="*/ 118 h 204"/>
                  <a:gd name="T4" fmla="*/ 45 w 48"/>
                  <a:gd name="T5" fmla="*/ 149 h 204"/>
                  <a:gd name="T6" fmla="*/ 45 w 48"/>
                  <a:gd name="T7" fmla="*/ 173 h 204"/>
                  <a:gd name="T8" fmla="*/ 48 w 48"/>
                  <a:gd name="T9" fmla="*/ 202 h 204"/>
                  <a:gd name="T10" fmla="*/ 37 w 48"/>
                  <a:gd name="T11" fmla="*/ 202 h 204"/>
                  <a:gd name="T12" fmla="*/ 25 w 48"/>
                  <a:gd name="T13" fmla="*/ 202 h 204"/>
                  <a:gd name="T14" fmla="*/ 12 w 48"/>
                  <a:gd name="T15" fmla="*/ 202 h 204"/>
                  <a:gd name="T16" fmla="*/ 0 w 48"/>
                  <a:gd name="T17" fmla="*/ 204 h 204"/>
                  <a:gd name="T18" fmla="*/ 2 w 48"/>
                  <a:gd name="T19" fmla="*/ 117 h 204"/>
                  <a:gd name="T20" fmla="*/ 4 w 48"/>
                  <a:gd name="T21" fmla="*/ 67 h 204"/>
                  <a:gd name="T22" fmla="*/ 6 w 48"/>
                  <a:gd name="T23" fmla="*/ 34 h 204"/>
                  <a:gd name="T24" fmla="*/ 8 w 48"/>
                  <a:gd name="T25" fmla="*/ 0 h 204"/>
                  <a:gd name="T26" fmla="*/ 12 w 48"/>
                  <a:gd name="T27" fmla="*/ 1 h 204"/>
                  <a:gd name="T28" fmla="*/ 16 w 48"/>
                  <a:gd name="T29" fmla="*/ 1 h 204"/>
                  <a:gd name="T30" fmla="*/ 18 w 48"/>
                  <a:gd name="T31" fmla="*/ 2 h 204"/>
                  <a:gd name="T32" fmla="*/ 21 w 48"/>
                  <a:gd name="T33" fmla="*/ 5 h 204"/>
                  <a:gd name="T34" fmla="*/ 23 w 48"/>
                  <a:gd name="T35" fmla="*/ 12 h 204"/>
                  <a:gd name="T36" fmla="*/ 25 w 48"/>
                  <a:gd name="T37" fmla="*/ 19 h 204"/>
                  <a:gd name="T38" fmla="*/ 27 w 48"/>
                  <a:gd name="T39" fmla="*/ 26 h 204"/>
                  <a:gd name="T40" fmla="*/ 29 w 48"/>
                  <a:gd name="T41" fmla="*/ 33 h 204"/>
                  <a:gd name="T42" fmla="*/ 29 w 48"/>
                  <a:gd name="T43" fmla="*/ 41 h 204"/>
                  <a:gd name="T44" fmla="*/ 29 w 48"/>
                  <a:gd name="T45" fmla="*/ 49 h 204"/>
                  <a:gd name="T46" fmla="*/ 29 w 48"/>
                  <a:gd name="T47" fmla="*/ 58 h 204"/>
                  <a:gd name="T48" fmla="*/ 29 w 48"/>
                  <a:gd name="T49" fmla="*/ 66 h 204"/>
                  <a:gd name="T50" fmla="*/ 31 w 48"/>
                  <a:gd name="T51" fmla="*/ 66 h 204"/>
                  <a:gd name="T52" fmla="*/ 31 w 48"/>
                  <a:gd name="T53" fmla="*/ 66 h 204"/>
                  <a:gd name="T54" fmla="*/ 33 w 48"/>
                  <a:gd name="T55" fmla="*/ 66 h 204"/>
                  <a:gd name="T56" fmla="*/ 33 w 48"/>
                  <a:gd name="T57" fmla="*/ 66 h 204"/>
                  <a:gd name="T58" fmla="*/ 33 w 48"/>
                  <a:gd name="T59" fmla="*/ 52 h 204"/>
                  <a:gd name="T60" fmla="*/ 33 w 48"/>
                  <a:gd name="T61" fmla="*/ 40 h 204"/>
                  <a:gd name="T62" fmla="*/ 33 w 48"/>
                  <a:gd name="T63" fmla="*/ 27 h 204"/>
                  <a:gd name="T64" fmla="*/ 33 w 48"/>
                  <a:gd name="T65" fmla="*/ 13 h 204"/>
                  <a:gd name="T66" fmla="*/ 35 w 48"/>
                  <a:gd name="T67" fmla="*/ 13 h 204"/>
                  <a:gd name="T68" fmla="*/ 37 w 48"/>
                  <a:gd name="T69" fmla="*/ 13 h 204"/>
                  <a:gd name="T70" fmla="*/ 39 w 48"/>
                  <a:gd name="T71" fmla="*/ 15 h 204"/>
                  <a:gd name="T72" fmla="*/ 41 w 48"/>
                  <a:gd name="T73" fmla="*/ 15 h 204"/>
                  <a:gd name="T74" fmla="*/ 43 w 48"/>
                  <a:gd name="T75" fmla="*/ 27 h 204"/>
                  <a:gd name="T76" fmla="*/ 45 w 48"/>
                  <a:gd name="T77" fmla="*/ 40 h 204"/>
                  <a:gd name="T78" fmla="*/ 45 w 48"/>
                  <a:gd name="T79" fmla="*/ 53 h 204"/>
                  <a:gd name="T80" fmla="*/ 48 w 48"/>
                  <a:gd name="T81" fmla="*/ 66 h 2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
                  <a:gd name="T124" fmla="*/ 0 h 204"/>
                  <a:gd name="T125" fmla="*/ 48 w 48"/>
                  <a:gd name="T126" fmla="*/ 204 h 2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 h="204">
                    <a:moveTo>
                      <a:pt x="48" y="66"/>
                    </a:moveTo>
                    <a:lnTo>
                      <a:pt x="45" y="118"/>
                    </a:lnTo>
                    <a:lnTo>
                      <a:pt x="45" y="149"/>
                    </a:lnTo>
                    <a:lnTo>
                      <a:pt x="45" y="173"/>
                    </a:lnTo>
                    <a:lnTo>
                      <a:pt x="48" y="202"/>
                    </a:lnTo>
                    <a:lnTo>
                      <a:pt x="37" y="202"/>
                    </a:lnTo>
                    <a:lnTo>
                      <a:pt x="25" y="202"/>
                    </a:lnTo>
                    <a:lnTo>
                      <a:pt x="12" y="202"/>
                    </a:lnTo>
                    <a:lnTo>
                      <a:pt x="0" y="204"/>
                    </a:lnTo>
                    <a:lnTo>
                      <a:pt x="2" y="117"/>
                    </a:lnTo>
                    <a:lnTo>
                      <a:pt x="4" y="67"/>
                    </a:lnTo>
                    <a:lnTo>
                      <a:pt x="6" y="34"/>
                    </a:lnTo>
                    <a:lnTo>
                      <a:pt x="8" y="0"/>
                    </a:lnTo>
                    <a:lnTo>
                      <a:pt x="12" y="1"/>
                    </a:lnTo>
                    <a:lnTo>
                      <a:pt x="16" y="1"/>
                    </a:lnTo>
                    <a:lnTo>
                      <a:pt x="18" y="2"/>
                    </a:lnTo>
                    <a:lnTo>
                      <a:pt x="21" y="5"/>
                    </a:lnTo>
                    <a:lnTo>
                      <a:pt x="23" y="12"/>
                    </a:lnTo>
                    <a:lnTo>
                      <a:pt x="25" y="19"/>
                    </a:lnTo>
                    <a:lnTo>
                      <a:pt x="27" y="26"/>
                    </a:lnTo>
                    <a:lnTo>
                      <a:pt x="29" y="33"/>
                    </a:lnTo>
                    <a:lnTo>
                      <a:pt x="29" y="41"/>
                    </a:lnTo>
                    <a:lnTo>
                      <a:pt x="29" y="49"/>
                    </a:lnTo>
                    <a:lnTo>
                      <a:pt x="29" y="58"/>
                    </a:lnTo>
                    <a:lnTo>
                      <a:pt x="29" y="66"/>
                    </a:lnTo>
                    <a:lnTo>
                      <a:pt x="31" y="66"/>
                    </a:lnTo>
                    <a:lnTo>
                      <a:pt x="33" y="66"/>
                    </a:lnTo>
                    <a:lnTo>
                      <a:pt x="33" y="52"/>
                    </a:lnTo>
                    <a:lnTo>
                      <a:pt x="33" y="40"/>
                    </a:lnTo>
                    <a:lnTo>
                      <a:pt x="33" y="27"/>
                    </a:lnTo>
                    <a:lnTo>
                      <a:pt x="33" y="13"/>
                    </a:lnTo>
                    <a:lnTo>
                      <a:pt x="35" y="13"/>
                    </a:lnTo>
                    <a:lnTo>
                      <a:pt x="37" y="13"/>
                    </a:lnTo>
                    <a:lnTo>
                      <a:pt x="39" y="15"/>
                    </a:lnTo>
                    <a:lnTo>
                      <a:pt x="41" y="15"/>
                    </a:lnTo>
                    <a:lnTo>
                      <a:pt x="43" y="27"/>
                    </a:lnTo>
                    <a:lnTo>
                      <a:pt x="45" y="40"/>
                    </a:lnTo>
                    <a:lnTo>
                      <a:pt x="45" y="53"/>
                    </a:lnTo>
                    <a:lnTo>
                      <a:pt x="48" y="66"/>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5" name="Freeform 638"/>
              <p:cNvSpPr>
                <a:spLocks/>
              </p:cNvSpPr>
              <p:nvPr/>
            </p:nvSpPr>
            <p:spPr bwMode="auto">
              <a:xfrm>
                <a:off x="1461" y="1918"/>
                <a:ext cx="8" cy="121"/>
              </a:xfrm>
              <a:custGeom>
                <a:avLst/>
                <a:gdLst>
                  <a:gd name="T0" fmla="*/ 8 w 8"/>
                  <a:gd name="T1" fmla="*/ 121 h 121"/>
                  <a:gd name="T2" fmla="*/ 6 w 8"/>
                  <a:gd name="T3" fmla="*/ 121 h 121"/>
                  <a:gd name="T4" fmla="*/ 4 w 8"/>
                  <a:gd name="T5" fmla="*/ 121 h 121"/>
                  <a:gd name="T6" fmla="*/ 2 w 8"/>
                  <a:gd name="T7" fmla="*/ 121 h 121"/>
                  <a:gd name="T8" fmla="*/ 0 w 8"/>
                  <a:gd name="T9" fmla="*/ 121 h 121"/>
                  <a:gd name="T10" fmla="*/ 0 w 8"/>
                  <a:gd name="T11" fmla="*/ 90 h 121"/>
                  <a:gd name="T12" fmla="*/ 0 w 8"/>
                  <a:gd name="T13" fmla="*/ 60 h 121"/>
                  <a:gd name="T14" fmla="*/ 2 w 8"/>
                  <a:gd name="T15" fmla="*/ 30 h 121"/>
                  <a:gd name="T16" fmla="*/ 4 w 8"/>
                  <a:gd name="T17" fmla="*/ 0 h 121"/>
                  <a:gd name="T18" fmla="*/ 6 w 8"/>
                  <a:gd name="T19" fmla="*/ 0 h 121"/>
                  <a:gd name="T20" fmla="*/ 8 w 8"/>
                  <a:gd name="T21" fmla="*/ 30 h 121"/>
                  <a:gd name="T22" fmla="*/ 8 w 8"/>
                  <a:gd name="T23" fmla="*/ 60 h 121"/>
                  <a:gd name="T24" fmla="*/ 8 w 8"/>
                  <a:gd name="T25" fmla="*/ 90 h 121"/>
                  <a:gd name="T26" fmla="*/ 8 w 8"/>
                  <a:gd name="T27" fmla="*/ 121 h 1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1"/>
                  <a:gd name="T44" fmla="*/ 8 w 8"/>
                  <a:gd name="T45" fmla="*/ 121 h 1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1">
                    <a:moveTo>
                      <a:pt x="8" y="121"/>
                    </a:moveTo>
                    <a:lnTo>
                      <a:pt x="6" y="121"/>
                    </a:lnTo>
                    <a:lnTo>
                      <a:pt x="4" y="121"/>
                    </a:lnTo>
                    <a:lnTo>
                      <a:pt x="2" y="121"/>
                    </a:lnTo>
                    <a:lnTo>
                      <a:pt x="0" y="121"/>
                    </a:lnTo>
                    <a:lnTo>
                      <a:pt x="0" y="90"/>
                    </a:lnTo>
                    <a:lnTo>
                      <a:pt x="0" y="60"/>
                    </a:lnTo>
                    <a:lnTo>
                      <a:pt x="2" y="30"/>
                    </a:lnTo>
                    <a:lnTo>
                      <a:pt x="4" y="0"/>
                    </a:lnTo>
                    <a:lnTo>
                      <a:pt x="6" y="0"/>
                    </a:lnTo>
                    <a:lnTo>
                      <a:pt x="8" y="30"/>
                    </a:lnTo>
                    <a:lnTo>
                      <a:pt x="8" y="60"/>
                    </a:lnTo>
                    <a:lnTo>
                      <a:pt x="8" y="90"/>
                    </a:lnTo>
                    <a:lnTo>
                      <a:pt x="8"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6" name="Freeform 639"/>
              <p:cNvSpPr>
                <a:spLocks/>
              </p:cNvSpPr>
              <p:nvPr/>
            </p:nvSpPr>
            <p:spPr bwMode="auto">
              <a:xfrm>
                <a:off x="1409" y="1824"/>
                <a:ext cx="25" cy="222"/>
              </a:xfrm>
              <a:custGeom>
                <a:avLst/>
                <a:gdLst>
                  <a:gd name="T0" fmla="*/ 25 w 25"/>
                  <a:gd name="T1" fmla="*/ 71 h 222"/>
                  <a:gd name="T2" fmla="*/ 25 w 25"/>
                  <a:gd name="T3" fmla="*/ 109 h 222"/>
                  <a:gd name="T4" fmla="*/ 25 w 25"/>
                  <a:gd name="T5" fmla="*/ 146 h 222"/>
                  <a:gd name="T6" fmla="*/ 23 w 25"/>
                  <a:gd name="T7" fmla="*/ 183 h 222"/>
                  <a:gd name="T8" fmla="*/ 23 w 25"/>
                  <a:gd name="T9" fmla="*/ 222 h 222"/>
                  <a:gd name="T10" fmla="*/ 16 w 25"/>
                  <a:gd name="T11" fmla="*/ 222 h 222"/>
                  <a:gd name="T12" fmla="*/ 12 w 25"/>
                  <a:gd name="T13" fmla="*/ 222 h 222"/>
                  <a:gd name="T14" fmla="*/ 8 w 25"/>
                  <a:gd name="T15" fmla="*/ 222 h 222"/>
                  <a:gd name="T16" fmla="*/ 2 w 25"/>
                  <a:gd name="T17" fmla="*/ 222 h 222"/>
                  <a:gd name="T18" fmla="*/ 2 w 25"/>
                  <a:gd name="T19" fmla="*/ 167 h 222"/>
                  <a:gd name="T20" fmla="*/ 2 w 25"/>
                  <a:gd name="T21" fmla="*/ 111 h 222"/>
                  <a:gd name="T22" fmla="*/ 0 w 25"/>
                  <a:gd name="T23" fmla="*/ 58 h 222"/>
                  <a:gd name="T24" fmla="*/ 0 w 25"/>
                  <a:gd name="T25" fmla="*/ 3 h 222"/>
                  <a:gd name="T26" fmla="*/ 4 w 25"/>
                  <a:gd name="T27" fmla="*/ 1 h 222"/>
                  <a:gd name="T28" fmla="*/ 8 w 25"/>
                  <a:gd name="T29" fmla="*/ 0 h 222"/>
                  <a:gd name="T30" fmla="*/ 12 w 25"/>
                  <a:gd name="T31" fmla="*/ 0 h 222"/>
                  <a:gd name="T32" fmla="*/ 21 w 25"/>
                  <a:gd name="T33" fmla="*/ 1 h 222"/>
                  <a:gd name="T34" fmla="*/ 23 w 25"/>
                  <a:gd name="T35" fmla="*/ 20 h 222"/>
                  <a:gd name="T36" fmla="*/ 25 w 25"/>
                  <a:gd name="T37" fmla="*/ 34 h 222"/>
                  <a:gd name="T38" fmla="*/ 25 w 25"/>
                  <a:gd name="T39" fmla="*/ 48 h 222"/>
                  <a:gd name="T40" fmla="*/ 25 w 25"/>
                  <a:gd name="T41" fmla="*/ 71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22"/>
                  <a:gd name="T65" fmla="*/ 25 w 25"/>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22">
                    <a:moveTo>
                      <a:pt x="25" y="71"/>
                    </a:moveTo>
                    <a:lnTo>
                      <a:pt x="25" y="109"/>
                    </a:lnTo>
                    <a:lnTo>
                      <a:pt x="25" y="146"/>
                    </a:lnTo>
                    <a:lnTo>
                      <a:pt x="23" y="183"/>
                    </a:lnTo>
                    <a:lnTo>
                      <a:pt x="23" y="222"/>
                    </a:lnTo>
                    <a:lnTo>
                      <a:pt x="16" y="222"/>
                    </a:lnTo>
                    <a:lnTo>
                      <a:pt x="12" y="222"/>
                    </a:lnTo>
                    <a:lnTo>
                      <a:pt x="8" y="222"/>
                    </a:lnTo>
                    <a:lnTo>
                      <a:pt x="2" y="222"/>
                    </a:lnTo>
                    <a:lnTo>
                      <a:pt x="2" y="167"/>
                    </a:lnTo>
                    <a:lnTo>
                      <a:pt x="2" y="111"/>
                    </a:lnTo>
                    <a:lnTo>
                      <a:pt x="0" y="58"/>
                    </a:lnTo>
                    <a:lnTo>
                      <a:pt x="0" y="3"/>
                    </a:lnTo>
                    <a:lnTo>
                      <a:pt x="4" y="1"/>
                    </a:lnTo>
                    <a:lnTo>
                      <a:pt x="8" y="0"/>
                    </a:lnTo>
                    <a:lnTo>
                      <a:pt x="12" y="0"/>
                    </a:lnTo>
                    <a:lnTo>
                      <a:pt x="21" y="1"/>
                    </a:lnTo>
                    <a:lnTo>
                      <a:pt x="23" y="20"/>
                    </a:lnTo>
                    <a:lnTo>
                      <a:pt x="25" y="34"/>
                    </a:lnTo>
                    <a:lnTo>
                      <a:pt x="25" y="48"/>
                    </a:lnTo>
                    <a:lnTo>
                      <a:pt x="25"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7" name="Freeform 640"/>
              <p:cNvSpPr>
                <a:spLocks/>
              </p:cNvSpPr>
              <p:nvPr/>
            </p:nvSpPr>
            <p:spPr bwMode="auto">
              <a:xfrm>
                <a:off x="1392" y="1829"/>
                <a:ext cx="13" cy="218"/>
              </a:xfrm>
              <a:custGeom>
                <a:avLst/>
                <a:gdLst>
                  <a:gd name="T0" fmla="*/ 13 w 13"/>
                  <a:gd name="T1" fmla="*/ 149 h 218"/>
                  <a:gd name="T2" fmla="*/ 13 w 13"/>
                  <a:gd name="T3" fmla="*/ 166 h 218"/>
                  <a:gd name="T4" fmla="*/ 13 w 13"/>
                  <a:gd name="T5" fmla="*/ 182 h 218"/>
                  <a:gd name="T6" fmla="*/ 11 w 13"/>
                  <a:gd name="T7" fmla="*/ 200 h 218"/>
                  <a:gd name="T8" fmla="*/ 11 w 13"/>
                  <a:gd name="T9" fmla="*/ 218 h 218"/>
                  <a:gd name="T10" fmla="*/ 8 w 13"/>
                  <a:gd name="T11" fmla="*/ 218 h 218"/>
                  <a:gd name="T12" fmla="*/ 6 w 13"/>
                  <a:gd name="T13" fmla="*/ 218 h 218"/>
                  <a:gd name="T14" fmla="*/ 4 w 13"/>
                  <a:gd name="T15" fmla="*/ 218 h 218"/>
                  <a:gd name="T16" fmla="*/ 2 w 13"/>
                  <a:gd name="T17" fmla="*/ 218 h 218"/>
                  <a:gd name="T18" fmla="*/ 0 w 13"/>
                  <a:gd name="T19" fmla="*/ 134 h 218"/>
                  <a:gd name="T20" fmla="*/ 0 w 13"/>
                  <a:gd name="T21" fmla="*/ 83 h 218"/>
                  <a:gd name="T22" fmla="*/ 0 w 13"/>
                  <a:gd name="T23" fmla="*/ 46 h 218"/>
                  <a:gd name="T24" fmla="*/ 2 w 13"/>
                  <a:gd name="T25" fmla="*/ 0 h 218"/>
                  <a:gd name="T26" fmla="*/ 4 w 13"/>
                  <a:gd name="T27" fmla="*/ 0 h 218"/>
                  <a:gd name="T28" fmla="*/ 6 w 13"/>
                  <a:gd name="T29" fmla="*/ 0 h 218"/>
                  <a:gd name="T30" fmla="*/ 8 w 13"/>
                  <a:gd name="T31" fmla="*/ 2 h 218"/>
                  <a:gd name="T32" fmla="*/ 13 w 13"/>
                  <a:gd name="T33" fmla="*/ 2 h 218"/>
                  <a:gd name="T34" fmla="*/ 13 w 13"/>
                  <a:gd name="T35" fmla="*/ 38 h 218"/>
                  <a:gd name="T36" fmla="*/ 13 w 13"/>
                  <a:gd name="T37" fmla="*/ 75 h 218"/>
                  <a:gd name="T38" fmla="*/ 13 w 13"/>
                  <a:gd name="T39" fmla="*/ 112 h 218"/>
                  <a:gd name="T40" fmla="*/ 13 w 13"/>
                  <a:gd name="T41" fmla="*/ 149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218"/>
                  <a:gd name="T65" fmla="*/ 13 w 13"/>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218">
                    <a:moveTo>
                      <a:pt x="13" y="149"/>
                    </a:moveTo>
                    <a:lnTo>
                      <a:pt x="13" y="166"/>
                    </a:lnTo>
                    <a:lnTo>
                      <a:pt x="13" y="182"/>
                    </a:lnTo>
                    <a:lnTo>
                      <a:pt x="11" y="200"/>
                    </a:lnTo>
                    <a:lnTo>
                      <a:pt x="11" y="218"/>
                    </a:lnTo>
                    <a:lnTo>
                      <a:pt x="8" y="218"/>
                    </a:lnTo>
                    <a:lnTo>
                      <a:pt x="6" y="218"/>
                    </a:lnTo>
                    <a:lnTo>
                      <a:pt x="4" y="218"/>
                    </a:lnTo>
                    <a:lnTo>
                      <a:pt x="2" y="218"/>
                    </a:lnTo>
                    <a:lnTo>
                      <a:pt x="0" y="134"/>
                    </a:lnTo>
                    <a:lnTo>
                      <a:pt x="0" y="83"/>
                    </a:lnTo>
                    <a:lnTo>
                      <a:pt x="0" y="46"/>
                    </a:lnTo>
                    <a:lnTo>
                      <a:pt x="2" y="0"/>
                    </a:lnTo>
                    <a:lnTo>
                      <a:pt x="4" y="0"/>
                    </a:lnTo>
                    <a:lnTo>
                      <a:pt x="6" y="0"/>
                    </a:lnTo>
                    <a:lnTo>
                      <a:pt x="8" y="2"/>
                    </a:lnTo>
                    <a:lnTo>
                      <a:pt x="13" y="2"/>
                    </a:lnTo>
                    <a:lnTo>
                      <a:pt x="13" y="38"/>
                    </a:lnTo>
                    <a:lnTo>
                      <a:pt x="13" y="75"/>
                    </a:lnTo>
                    <a:lnTo>
                      <a:pt x="13" y="112"/>
                    </a:lnTo>
                    <a:lnTo>
                      <a:pt x="13" y="14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8" name="Freeform 641"/>
              <p:cNvSpPr>
                <a:spLocks/>
              </p:cNvSpPr>
              <p:nvPr/>
            </p:nvSpPr>
            <p:spPr bwMode="auto">
              <a:xfrm>
                <a:off x="1369" y="1833"/>
                <a:ext cx="17" cy="214"/>
              </a:xfrm>
              <a:custGeom>
                <a:avLst/>
                <a:gdLst>
                  <a:gd name="T0" fmla="*/ 17 w 17"/>
                  <a:gd name="T1" fmla="*/ 108 h 214"/>
                  <a:gd name="T2" fmla="*/ 17 w 17"/>
                  <a:gd name="T3" fmla="*/ 135 h 214"/>
                  <a:gd name="T4" fmla="*/ 17 w 17"/>
                  <a:gd name="T5" fmla="*/ 162 h 214"/>
                  <a:gd name="T6" fmla="*/ 17 w 17"/>
                  <a:gd name="T7" fmla="*/ 188 h 214"/>
                  <a:gd name="T8" fmla="*/ 17 w 17"/>
                  <a:gd name="T9" fmla="*/ 214 h 214"/>
                  <a:gd name="T10" fmla="*/ 15 w 17"/>
                  <a:gd name="T11" fmla="*/ 214 h 214"/>
                  <a:gd name="T12" fmla="*/ 13 w 17"/>
                  <a:gd name="T13" fmla="*/ 213 h 214"/>
                  <a:gd name="T14" fmla="*/ 9 w 17"/>
                  <a:gd name="T15" fmla="*/ 213 h 214"/>
                  <a:gd name="T16" fmla="*/ 4 w 17"/>
                  <a:gd name="T17" fmla="*/ 213 h 214"/>
                  <a:gd name="T18" fmla="*/ 2 w 17"/>
                  <a:gd name="T19" fmla="*/ 118 h 214"/>
                  <a:gd name="T20" fmla="*/ 0 w 17"/>
                  <a:gd name="T21" fmla="*/ 65 h 214"/>
                  <a:gd name="T22" fmla="*/ 0 w 17"/>
                  <a:gd name="T23" fmla="*/ 36 h 214"/>
                  <a:gd name="T24" fmla="*/ 2 w 17"/>
                  <a:gd name="T25" fmla="*/ 13 h 214"/>
                  <a:gd name="T26" fmla="*/ 4 w 17"/>
                  <a:gd name="T27" fmla="*/ 10 h 214"/>
                  <a:gd name="T28" fmla="*/ 7 w 17"/>
                  <a:gd name="T29" fmla="*/ 7 h 214"/>
                  <a:gd name="T30" fmla="*/ 9 w 17"/>
                  <a:gd name="T31" fmla="*/ 5 h 214"/>
                  <a:gd name="T32" fmla="*/ 9 w 17"/>
                  <a:gd name="T33" fmla="*/ 2 h 214"/>
                  <a:gd name="T34" fmla="*/ 11 w 17"/>
                  <a:gd name="T35" fmla="*/ 2 h 214"/>
                  <a:gd name="T36" fmla="*/ 13 w 17"/>
                  <a:gd name="T37" fmla="*/ 2 h 214"/>
                  <a:gd name="T38" fmla="*/ 13 w 17"/>
                  <a:gd name="T39" fmla="*/ 2 h 214"/>
                  <a:gd name="T40" fmla="*/ 15 w 17"/>
                  <a:gd name="T41" fmla="*/ 0 h 214"/>
                  <a:gd name="T42" fmla="*/ 17 w 17"/>
                  <a:gd name="T43" fmla="*/ 10 h 214"/>
                  <a:gd name="T44" fmla="*/ 17 w 17"/>
                  <a:gd name="T45" fmla="*/ 25 h 214"/>
                  <a:gd name="T46" fmla="*/ 17 w 17"/>
                  <a:gd name="T47" fmla="*/ 54 h 214"/>
                  <a:gd name="T48" fmla="*/ 17 w 17"/>
                  <a:gd name="T49" fmla="*/ 108 h 2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14"/>
                  <a:gd name="T77" fmla="*/ 17 w 17"/>
                  <a:gd name="T78" fmla="*/ 214 h 2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14">
                    <a:moveTo>
                      <a:pt x="17" y="108"/>
                    </a:moveTo>
                    <a:lnTo>
                      <a:pt x="17" y="135"/>
                    </a:lnTo>
                    <a:lnTo>
                      <a:pt x="17" y="162"/>
                    </a:lnTo>
                    <a:lnTo>
                      <a:pt x="17" y="188"/>
                    </a:lnTo>
                    <a:lnTo>
                      <a:pt x="17" y="214"/>
                    </a:lnTo>
                    <a:lnTo>
                      <a:pt x="15" y="214"/>
                    </a:lnTo>
                    <a:lnTo>
                      <a:pt x="13" y="213"/>
                    </a:lnTo>
                    <a:lnTo>
                      <a:pt x="9" y="213"/>
                    </a:lnTo>
                    <a:lnTo>
                      <a:pt x="4" y="213"/>
                    </a:lnTo>
                    <a:lnTo>
                      <a:pt x="2" y="118"/>
                    </a:lnTo>
                    <a:lnTo>
                      <a:pt x="0" y="65"/>
                    </a:lnTo>
                    <a:lnTo>
                      <a:pt x="0" y="36"/>
                    </a:lnTo>
                    <a:lnTo>
                      <a:pt x="2" y="13"/>
                    </a:lnTo>
                    <a:lnTo>
                      <a:pt x="4" y="10"/>
                    </a:lnTo>
                    <a:lnTo>
                      <a:pt x="7" y="7"/>
                    </a:lnTo>
                    <a:lnTo>
                      <a:pt x="9" y="5"/>
                    </a:lnTo>
                    <a:lnTo>
                      <a:pt x="9" y="2"/>
                    </a:lnTo>
                    <a:lnTo>
                      <a:pt x="11" y="2"/>
                    </a:lnTo>
                    <a:lnTo>
                      <a:pt x="13" y="2"/>
                    </a:lnTo>
                    <a:lnTo>
                      <a:pt x="15" y="0"/>
                    </a:lnTo>
                    <a:lnTo>
                      <a:pt x="17" y="10"/>
                    </a:lnTo>
                    <a:lnTo>
                      <a:pt x="17" y="25"/>
                    </a:lnTo>
                    <a:lnTo>
                      <a:pt x="17" y="54"/>
                    </a:lnTo>
                    <a:lnTo>
                      <a:pt x="17" y="10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29" name="Freeform 642"/>
              <p:cNvSpPr>
                <a:spLocks/>
              </p:cNvSpPr>
              <p:nvPr/>
            </p:nvSpPr>
            <p:spPr bwMode="auto">
              <a:xfrm>
                <a:off x="1357" y="1847"/>
                <a:ext cx="10" cy="201"/>
              </a:xfrm>
              <a:custGeom>
                <a:avLst/>
                <a:gdLst>
                  <a:gd name="T0" fmla="*/ 10 w 10"/>
                  <a:gd name="T1" fmla="*/ 126 h 201"/>
                  <a:gd name="T2" fmla="*/ 10 w 10"/>
                  <a:gd name="T3" fmla="*/ 145 h 201"/>
                  <a:gd name="T4" fmla="*/ 10 w 10"/>
                  <a:gd name="T5" fmla="*/ 163 h 201"/>
                  <a:gd name="T6" fmla="*/ 10 w 10"/>
                  <a:gd name="T7" fmla="*/ 182 h 201"/>
                  <a:gd name="T8" fmla="*/ 10 w 10"/>
                  <a:gd name="T9" fmla="*/ 201 h 201"/>
                  <a:gd name="T10" fmla="*/ 8 w 10"/>
                  <a:gd name="T11" fmla="*/ 201 h 201"/>
                  <a:gd name="T12" fmla="*/ 6 w 10"/>
                  <a:gd name="T13" fmla="*/ 201 h 201"/>
                  <a:gd name="T14" fmla="*/ 4 w 10"/>
                  <a:gd name="T15" fmla="*/ 201 h 201"/>
                  <a:gd name="T16" fmla="*/ 2 w 10"/>
                  <a:gd name="T17" fmla="*/ 201 h 201"/>
                  <a:gd name="T18" fmla="*/ 0 w 10"/>
                  <a:gd name="T19" fmla="*/ 164 h 201"/>
                  <a:gd name="T20" fmla="*/ 0 w 10"/>
                  <a:gd name="T21" fmla="*/ 127 h 201"/>
                  <a:gd name="T22" fmla="*/ 0 w 10"/>
                  <a:gd name="T23" fmla="*/ 91 h 201"/>
                  <a:gd name="T24" fmla="*/ 0 w 10"/>
                  <a:gd name="T25" fmla="*/ 54 h 201"/>
                  <a:gd name="T26" fmla="*/ 0 w 10"/>
                  <a:gd name="T27" fmla="*/ 40 h 201"/>
                  <a:gd name="T28" fmla="*/ 2 w 10"/>
                  <a:gd name="T29" fmla="*/ 26 h 201"/>
                  <a:gd name="T30" fmla="*/ 2 w 10"/>
                  <a:gd name="T31" fmla="*/ 14 h 201"/>
                  <a:gd name="T32" fmla="*/ 2 w 10"/>
                  <a:gd name="T33" fmla="*/ 0 h 201"/>
                  <a:gd name="T34" fmla="*/ 4 w 10"/>
                  <a:gd name="T35" fmla="*/ 0 h 201"/>
                  <a:gd name="T36" fmla="*/ 6 w 10"/>
                  <a:gd name="T37" fmla="*/ 0 h 201"/>
                  <a:gd name="T38" fmla="*/ 8 w 10"/>
                  <a:gd name="T39" fmla="*/ 0 h 201"/>
                  <a:gd name="T40" fmla="*/ 8 w 10"/>
                  <a:gd name="T41" fmla="*/ 2 h 201"/>
                  <a:gd name="T42" fmla="*/ 8 w 10"/>
                  <a:gd name="T43" fmla="*/ 32 h 201"/>
                  <a:gd name="T44" fmla="*/ 10 w 10"/>
                  <a:gd name="T45" fmla="*/ 64 h 201"/>
                  <a:gd name="T46" fmla="*/ 10 w 10"/>
                  <a:gd name="T47" fmla="*/ 94 h 201"/>
                  <a:gd name="T48" fmla="*/ 10 w 10"/>
                  <a:gd name="T49" fmla="*/ 126 h 2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1"/>
                  <a:gd name="T77" fmla="*/ 10 w 10"/>
                  <a:gd name="T78" fmla="*/ 201 h 2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1">
                    <a:moveTo>
                      <a:pt x="10" y="126"/>
                    </a:moveTo>
                    <a:lnTo>
                      <a:pt x="10" y="145"/>
                    </a:lnTo>
                    <a:lnTo>
                      <a:pt x="10" y="163"/>
                    </a:lnTo>
                    <a:lnTo>
                      <a:pt x="10" y="182"/>
                    </a:lnTo>
                    <a:lnTo>
                      <a:pt x="10" y="201"/>
                    </a:lnTo>
                    <a:lnTo>
                      <a:pt x="8" y="201"/>
                    </a:lnTo>
                    <a:lnTo>
                      <a:pt x="6" y="201"/>
                    </a:lnTo>
                    <a:lnTo>
                      <a:pt x="4" y="201"/>
                    </a:lnTo>
                    <a:lnTo>
                      <a:pt x="2" y="201"/>
                    </a:lnTo>
                    <a:lnTo>
                      <a:pt x="0" y="164"/>
                    </a:lnTo>
                    <a:lnTo>
                      <a:pt x="0" y="127"/>
                    </a:lnTo>
                    <a:lnTo>
                      <a:pt x="0" y="91"/>
                    </a:lnTo>
                    <a:lnTo>
                      <a:pt x="0" y="54"/>
                    </a:lnTo>
                    <a:lnTo>
                      <a:pt x="0" y="40"/>
                    </a:lnTo>
                    <a:lnTo>
                      <a:pt x="2" y="26"/>
                    </a:lnTo>
                    <a:lnTo>
                      <a:pt x="2" y="14"/>
                    </a:lnTo>
                    <a:lnTo>
                      <a:pt x="2" y="0"/>
                    </a:lnTo>
                    <a:lnTo>
                      <a:pt x="4" y="0"/>
                    </a:lnTo>
                    <a:lnTo>
                      <a:pt x="6" y="0"/>
                    </a:lnTo>
                    <a:lnTo>
                      <a:pt x="8" y="0"/>
                    </a:lnTo>
                    <a:lnTo>
                      <a:pt x="8" y="2"/>
                    </a:lnTo>
                    <a:lnTo>
                      <a:pt x="8" y="32"/>
                    </a:lnTo>
                    <a:lnTo>
                      <a:pt x="10" y="64"/>
                    </a:lnTo>
                    <a:lnTo>
                      <a:pt x="10" y="94"/>
                    </a:lnTo>
                    <a:lnTo>
                      <a:pt x="10" y="12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0" name="Freeform 643"/>
              <p:cNvSpPr>
                <a:spLocks/>
              </p:cNvSpPr>
              <p:nvPr/>
            </p:nvSpPr>
            <p:spPr bwMode="auto">
              <a:xfrm>
                <a:off x="1340" y="1840"/>
                <a:ext cx="13" cy="208"/>
              </a:xfrm>
              <a:custGeom>
                <a:avLst/>
                <a:gdLst>
                  <a:gd name="T0" fmla="*/ 13 w 13"/>
                  <a:gd name="T1" fmla="*/ 181 h 208"/>
                  <a:gd name="T2" fmla="*/ 13 w 13"/>
                  <a:gd name="T3" fmla="*/ 188 h 208"/>
                  <a:gd name="T4" fmla="*/ 13 w 13"/>
                  <a:gd name="T5" fmla="*/ 195 h 208"/>
                  <a:gd name="T6" fmla="*/ 13 w 13"/>
                  <a:gd name="T7" fmla="*/ 202 h 208"/>
                  <a:gd name="T8" fmla="*/ 13 w 13"/>
                  <a:gd name="T9" fmla="*/ 208 h 208"/>
                  <a:gd name="T10" fmla="*/ 11 w 13"/>
                  <a:gd name="T11" fmla="*/ 208 h 208"/>
                  <a:gd name="T12" fmla="*/ 6 w 13"/>
                  <a:gd name="T13" fmla="*/ 208 h 208"/>
                  <a:gd name="T14" fmla="*/ 4 w 13"/>
                  <a:gd name="T15" fmla="*/ 208 h 208"/>
                  <a:gd name="T16" fmla="*/ 2 w 13"/>
                  <a:gd name="T17" fmla="*/ 208 h 208"/>
                  <a:gd name="T18" fmla="*/ 0 w 13"/>
                  <a:gd name="T19" fmla="*/ 106 h 208"/>
                  <a:gd name="T20" fmla="*/ 0 w 13"/>
                  <a:gd name="T21" fmla="*/ 51 h 208"/>
                  <a:gd name="T22" fmla="*/ 0 w 13"/>
                  <a:gd name="T23" fmla="*/ 24 h 208"/>
                  <a:gd name="T24" fmla="*/ 2 w 13"/>
                  <a:gd name="T25" fmla="*/ 7 h 208"/>
                  <a:gd name="T26" fmla="*/ 2 w 13"/>
                  <a:gd name="T27" fmla="*/ 4 h 208"/>
                  <a:gd name="T28" fmla="*/ 4 w 13"/>
                  <a:gd name="T29" fmla="*/ 3 h 208"/>
                  <a:gd name="T30" fmla="*/ 4 w 13"/>
                  <a:gd name="T31" fmla="*/ 2 h 208"/>
                  <a:gd name="T32" fmla="*/ 6 w 13"/>
                  <a:gd name="T33" fmla="*/ 0 h 208"/>
                  <a:gd name="T34" fmla="*/ 6 w 13"/>
                  <a:gd name="T35" fmla="*/ 2 h 208"/>
                  <a:gd name="T36" fmla="*/ 9 w 13"/>
                  <a:gd name="T37" fmla="*/ 3 h 208"/>
                  <a:gd name="T38" fmla="*/ 11 w 13"/>
                  <a:gd name="T39" fmla="*/ 4 h 208"/>
                  <a:gd name="T40" fmla="*/ 13 w 13"/>
                  <a:gd name="T41" fmla="*/ 6 h 208"/>
                  <a:gd name="T42" fmla="*/ 13 w 13"/>
                  <a:gd name="T43" fmla="*/ 50 h 208"/>
                  <a:gd name="T44" fmla="*/ 13 w 13"/>
                  <a:gd name="T45" fmla="*/ 94 h 208"/>
                  <a:gd name="T46" fmla="*/ 13 w 13"/>
                  <a:gd name="T47" fmla="*/ 137 h 208"/>
                  <a:gd name="T48" fmla="*/ 13 w 13"/>
                  <a:gd name="T49" fmla="*/ 181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08"/>
                  <a:gd name="T77" fmla="*/ 13 w 13"/>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08">
                    <a:moveTo>
                      <a:pt x="13" y="181"/>
                    </a:moveTo>
                    <a:lnTo>
                      <a:pt x="13" y="188"/>
                    </a:lnTo>
                    <a:lnTo>
                      <a:pt x="13" y="195"/>
                    </a:lnTo>
                    <a:lnTo>
                      <a:pt x="13" y="202"/>
                    </a:lnTo>
                    <a:lnTo>
                      <a:pt x="13" y="208"/>
                    </a:lnTo>
                    <a:lnTo>
                      <a:pt x="11" y="208"/>
                    </a:lnTo>
                    <a:lnTo>
                      <a:pt x="6" y="208"/>
                    </a:lnTo>
                    <a:lnTo>
                      <a:pt x="4" y="208"/>
                    </a:lnTo>
                    <a:lnTo>
                      <a:pt x="2" y="208"/>
                    </a:lnTo>
                    <a:lnTo>
                      <a:pt x="0" y="106"/>
                    </a:lnTo>
                    <a:lnTo>
                      <a:pt x="0" y="51"/>
                    </a:lnTo>
                    <a:lnTo>
                      <a:pt x="0" y="24"/>
                    </a:lnTo>
                    <a:lnTo>
                      <a:pt x="2" y="7"/>
                    </a:lnTo>
                    <a:lnTo>
                      <a:pt x="2" y="4"/>
                    </a:lnTo>
                    <a:lnTo>
                      <a:pt x="4" y="3"/>
                    </a:lnTo>
                    <a:lnTo>
                      <a:pt x="4" y="2"/>
                    </a:lnTo>
                    <a:lnTo>
                      <a:pt x="6" y="0"/>
                    </a:lnTo>
                    <a:lnTo>
                      <a:pt x="6" y="2"/>
                    </a:lnTo>
                    <a:lnTo>
                      <a:pt x="9" y="3"/>
                    </a:lnTo>
                    <a:lnTo>
                      <a:pt x="11" y="4"/>
                    </a:lnTo>
                    <a:lnTo>
                      <a:pt x="13" y="6"/>
                    </a:lnTo>
                    <a:lnTo>
                      <a:pt x="13" y="50"/>
                    </a:lnTo>
                    <a:lnTo>
                      <a:pt x="13" y="94"/>
                    </a:lnTo>
                    <a:lnTo>
                      <a:pt x="13" y="137"/>
                    </a:lnTo>
                    <a:lnTo>
                      <a:pt x="13" y="181"/>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1" name="Freeform 644"/>
              <p:cNvSpPr>
                <a:spLocks/>
              </p:cNvSpPr>
              <p:nvPr/>
            </p:nvSpPr>
            <p:spPr bwMode="auto">
              <a:xfrm>
                <a:off x="1315" y="1833"/>
                <a:ext cx="19" cy="215"/>
              </a:xfrm>
              <a:custGeom>
                <a:avLst/>
                <a:gdLst>
                  <a:gd name="T0" fmla="*/ 19 w 19"/>
                  <a:gd name="T1" fmla="*/ 116 h 215"/>
                  <a:gd name="T2" fmla="*/ 19 w 19"/>
                  <a:gd name="T3" fmla="*/ 140 h 215"/>
                  <a:gd name="T4" fmla="*/ 19 w 19"/>
                  <a:gd name="T5" fmla="*/ 164 h 215"/>
                  <a:gd name="T6" fmla="*/ 19 w 19"/>
                  <a:gd name="T7" fmla="*/ 189 h 215"/>
                  <a:gd name="T8" fmla="*/ 19 w 19"/>
                  <a:gd name="T9" fmla="*/ 213 h 215"/>
                  <a:gd name="T10" fmla="*/ 15 w 19"/>
                  <a:gd name="T11" fmla="*/ 214 h 215"/>
                  <a:gd name="T12" fmla="*/ 11 w 19"/>
                  <a:gd name="T13" fmla="*/ 214 h 215"/>
                  <a:gd name="T14" fmla="*/ 4 w 19"/>
                  <a:gd name="T15" fmla="*/ 214 h 215"/>
                  <a:gd name="T16" fmla="*/ 0 w 19"/>
                  <a:gd name="T17" fmla="*/ 215 h 215"/>
                  <a:gd name="T18" fmla="*/ 0 w 19"/>
                  <a:gd name="T19" fmla="*/ 162 h 215"/>
                  <a:gd name="T20" fmla="*/ 0 w 19"/>
                  <a:gd name="T21" fmla="*/ 108 h 215"/>
                  <a:gd name="T22" fmla="*/ 0 w 19"/>
                  <a:gd name="T23" fmla="*/ 54 h 215"/>
                  <a:gd name="T24" fmla="*/ 0 w 19"/>
                  <a:gd name="T25" fmla="*/ 0 h 215"/>
                  <a:gd name="T26" fmla="*/ 4 w 19"/>
                  <a:gd name="T27" fmla="*/ 2 h 215"/>
                  <a:gd name="T28" fmla="*/ 7 w 19"/>
                  <a:gd name="T29" fmla="*/ 2 h 215"/>
                  <a:gd name="T30" fmla="*/ 11 w 19"/>
                  <a:gd name="T31" fmla="*/ 5 h 215"/>
                  <a:gd name="T32" fmla="*/ 15 w 19"/>
                  <a:gd name="T33" fmla="*/ 7 h 215"/>
                  <a:gd name="T34" fmla="*/ 17 w 19"/>
                  <a:gd name="T35" fmla="*/ 11 h 215"/>
                  <a:gd name="T36" fmla="*/ 17 w 19"/>
                  <a:gd name="T37" fmla="*/ 16 h 215"/>
                  <a:gd name="T38" fmla="*/ 17 w 19"/>
                  <a:gd name="T39" fmla="*/ 21 h 215"/>
                  <a:gd name="T40" fmla="*/ 19 w 19"/>
                  <a:gd name="T41" fmla="*/ 25 h 215"/>
                  <a:gd name="T42" fmla="*/ 19 w 19"/>
                  <a:gd name="T43" fmla="*/ 49 h 215"/>
                  <a:gd name="T44" fmla="*/ 19 w 19"/>
                  <a:gd name="T45" fmla="*/ 71 h 215"/>
                  <a:gd name="T46" fmla="*/ 19 w 19"/>
                  <a:gd name="T47" fmla="*/ 94 h 215"/>
                  <a:gd name="T48" fmla="*/ 19 w 19"/>
                  <a:gd name="T49" fmla="*/ 116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15"/>
                  <a:gd name="T77" fmla="*/ 19 w 19"/>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15">
                    <a:moveTo>
                      <a:pt x="19" y="116"/>
                    </a:moveTo>
                    <a:lnTo>
                      <a:pt x="19" y="140"/>
                    </a:lnTo>
                    <a:lnTo>
                      <a:pt x="19" y="164"/>
                    </a:lnTo>
                    <a:lnTo>
                      <a:pt x="19" y="189"/>
                    </a:lnTo>
                    <a:lnTo>
                      <a:pt x="19" y="213"/>
                    </a:lnTo>
                    <a:lnTo>
                      <a:pt x="15" y="214"/>
                    </a:lnTo>
                    <a:lnTo>
                      <a:pt x="11" y="214"/>
                    </a:lnTo>
                    <a:lnTo>
                      <a:pt x="4" y="214"/>
                    </a:lnTo>
                    <a:lnTo>
                      <a:pt x="0" y="215"/>
                    </a:lnTo>
                    <a:lnTo>
                      <a:pt x="0" y="162"/>
                    </a:lnTo>
                    <a:lnTo>
                      <a:pt x="0" y="108"/>
                    </a:lnTo>
                    <a:lnTo>
                      <a:pt x="0" y="54"/>
                    </a:lnTo>
                    <a:lnTo>
                      <a:pt x="0" y="0"/>
                    </a:lnTo>
                    <a:lnTo>
                      <a:pt x="4" y="2"/>
                    </a:lnTo>
                    <a:lnTo>
                      <a:pt x="7" y="2"/>
                    </a:lnTo>
                    <a:lnTo>
                      <a:pt x="11" y="5"/>
                    </a:lnTo>
                    <a:lnTo>
                      <a:pt x="15" y="7"/>
                    </a:lnTo>
                    <a:lnTo>
                      <a:pt x="17" y="11"/>
                    </a:lnTo>
                    <a:lnTo>
                      <a:pt x="17" y="16"/>
                    </a:lnTo>
                    <a:lnTo>
                      <a:pt x="17" y="21"/>
                    </a:lnTo>
                    <a:lnTo>
                      <a:pt x="19" y="25"/>
                    </a:lnTo>
                    <a:lnTo>
                      <a:pt x="19" y="49"/>
                    </a:lnTo>
                    <a:lnTo>
                      <a:pt x="19" y="71"/>
                    </a:lnTo>
                    <a:lnTo>
                      <a:pt x="19" y="94"/>
                    </a:lnTo>
                    <a:lnTo>
                      <a:pt x="19" y="11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2" name="Freeform 645"/>
              <p:cNvSpPr>
                <a:spLocks/>
              </p:cNvSpPr>
              <p:nvPr/>
            </p:nvSpPr>
            <p:spPr bwMode="auto">
              <a:xfrm>
                <a:off x="1288" y="1810"/>
                <a:ext cx="21" cy="236"/>
              </a:xfrm>
              <a:custGeom>
                <a:avLst/>
                <a:gdLst>
                  <a:gd name="T0" fmla="*/ 21 w 21"/>
                  <a:gd name="T1" fmla="*/ 138 h 236"/>
                  <a:gd name="T2" fmla="*/ 19 w 21"/>
                  <a:gd name="T3" fmla="*/ 161 h 236"/>
                  <a:gd name="T4" fmla="*/ 19 w 21"/>
                  <a:gd name="T5" fmla="*/ 186 h 236"/>
                  <a:gd name="T6" fmla="*/ 19 w 21"/>
                  <a:gd name="T7" fmla="*/ 211 h 236"/>
                  <a:gd name="T8" fmla="*/ 17 w 21"/>
                  <a:gd name="T9" fmla="*/ 236 h 236"/>
                  <a:gd name="T10" fmla="*/ 13 w 21"/>
                  <a:gd name="T11" fmla="*/ 236 h 236"/>
                  <a:gd name="T12" fmla="*/ 9 w 21"/>
                  <a:gd name="T13" fmla="*/ 236 h 236"/>
                  <a:gd name="T14" fmla="*/ 7 w 21"/>
                  <a:gd name="T15" fmla="*/ 236 h 236"/>
                  <a:gd name="T16" fmla="*/ 2 w 21"/>
                  <a:gd name="T17" fmla="*/ 236 h 236"/>
                  <a:gd name="T18" fmla="*/ 0 w 21"/>
                  <a:gd name="T19" fmla="*/ 150 h 236"/>
                  <a:gd name="T20" fmla="*/ 0 w 21"/>
                  <a:gd name="T21" fmla="*/ 99 h 236"/>
                  <a:gd name="T22" fmla="*/ 0 w 21"/>
                  <a:gd name="T23" fmla="*/ 62 h 236"/>
                  <a:gd name="T24" fmla="*/ 2 w 21"/>
                  <a:gd name="T25" fmla="*/ 19 h 236"/>
                  <a:gd name="T26" fmla="*/ 4 w 21"/>
                  <a:gd name="T27" fmla="*/ 15 h 236"/>
                  <a:gd name="T28" fmla="*/ 7 w 21"/>
                  <a:gd name="T29" fmla="*/ 10 h 236"/>
                  <a:gd name="T30" fmla="*/ 7 w 21"/>
                  <a:gd name="T31" fmla="*/ 6 h 236"/>
                  <a:gd name="T32" fmla="*/ 9 w 21"/>
                  <a:gd name="T33" fmla="*/ 0 h 236"/>
                  <a:gd name="T34" fmla="*/ 13 w 21"/>
                  <a:gd name="T35" fmla="*/ 4 h 236"/>
                  <a:gd name="T36" fmla="*/ 15 w 21"/>
                  <a:gd name="T37" fmla="*/ 8 h 236"/>
                  <a:gd name="T38" fmla="*/ 17 w 21"/>
                  <a:gd name="T39" fmla="*/ 12 h 236"/>
                  <a:gd name="T40" fmla="*/ 19 w 21"/>
                  <a:gd name="T41" fmla="*/ 15 h 236"/>
                  <a:gd name="T42" fmla="*/ 19 w 21"/>
                  <a:gd name="T43" fmla="*/ 45 h 236"/>
                  <a:gd name="T44" fmla="*/ 21 w 21"/>
                  <a:gd name="T45" fmla="*/ 76 h 236"/>
                  <a:gd name="T46" fmla="*/ 21 w 21"/>
                  <a:gd name="T47" fmla="*/ 108 h 236"/>
                  <a:gd name="T48" fmla="*/ 21 w 21"/>
                  <a:gd name="T49" fmla="*/ 138 h 2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36"/>
                  <a:gd name="T77" fmla="*/ 21 w 21"/>
                  <a:gd name="T78" fmla="*/ 236 h 2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36">
                    <a:moveTo>
                      <a:pt x="21" y="138"/>
                    </a:moveTo>
                    <a:lnTo>
                      <a:pt x="19" y="161"/>
                    </a:lnTo>
                    <a:lnTo>
                      <a:pt x="19" y="186"/>
                    </a:lnTo>
                    <a:lnTo>
                      <a:pt x="19" y="211"/>
                    </a:lnTo>
                    <a:lnTo>
                      <a:pt x="17" y="236"/>
                    </a:lnTo>
                    <a:lnTo>
                      <a:pt x="13" y="236"/>
                    </a:lnTo>
                    <a:lnTo>
                      <a:pt x="9" y="236"/>
                    </a:lnTo>
                    <a:lnTo>
                      <a:pt x="7" y="236"/>
                    </a:lnTo>
                    <a:lnTo>
                      <a:pt x="2" y="236"/>
                    </a:lnTo>
                    <a:lnTo>
                      <a:pt x="0" y="150"/>
                    </a:lnTo>
                    <a:lnTo>
                      <a:pt x="0" y="99"/>
                    </a:lnTo>
                    <a:lnTo>
                      <a:pt x="0" y="62"/>
                    </a:lnTo>
                    <a:lnTo>
                      <a:pt x="2" y="19"/>
                    </a:lnTo>
                    <a:lnTo>
                      <a:pt x="4" y="15"/>
                    </a:lnTo>
                    <a:lnTo>
                      <a:pt x="7" y="10"/>
                    </a:lnTo>
                    <a:lnTo>
                      <a:pt x="7" y="6"/>
                    </a:lnTo>
                    <a:lnTo>
                      <a:pt x="9" y="0"/>
                    </a:lnTo>
                    <a:lnTo>
                      <a:pt x="13" y="4"/>
                    </a:lnTo>
                    <a:lnTo>
                      <a:pt x="15" y="8"/>
                    </a:lnTo>
                    <a:lnTo>
                      <a:pt x="17" y="12"/>
                    </a:lnTo>
                    <a:lnTo>
                      <a:pt x="19" y="15"/>
                    </a:lnTo>
                    <a:lnTo>
                      <a:pt x="19" y="45"/>
                    </a:lnTo>
                    <a:lnTo>
                      <a:pt x="21" y="76"/>
                    </a:lnTo>
                    <a:lnTo>
                      <a:pt x="21" y="108"/>
                    </a:lnTo>
                    <a:lnTo>
                      <a:pt x="21" y="13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3" name="Freeform 646"/>
              <p:cNvSpPr>
                <a:spLocks/>
              </p:cNvSpPr>
              <p:nvPr/>
            </p:nvSpPr>
            <p:spPr bwMode="auto">
              <a:xfrm>
                <a:off x="1282" y="1361"/>
                <a:ext cx="521" cy="289"/>
              </a:xfrm>
              <a:custGeom>
                <a:avLst/>
                <a:gdLst>
                  <a:gd name="T0" fmla="*/ 519 w 521"/>
                  <a:gd name="T1" fmla="*/ 92 h 289"/>
                  <a:gd name="T2" fmla="*/ 519 w 521"/>
                  <a:gd name="T3" fmla="*/ 182 h 289"/>
                  <a:gd name="T4" fmla="*/ 478 w 521"/>
                  <a:gd name="T5" fmla="*/ 279 h 289"/>
                  <a:gd name="T6" fmla="*/ 399 w 521"/>
                  <a:gd name="T7" fmla="*/ 281 h 289"/>
                  <a:gd name="T8" fmla="*/ 330 w 521"/>
                  <a:gd name="T9" fmla="*/ 284 h 289"/>
                  <a:gd name="T10" fmla="*/ 274 w 521"/>
                  <a:gd name="T11" fmla="*/ 285 h 289"/>
                  <a:gd name="T12" fmla="*/ 224 w 521"/>
                  <a:gd name="T13" fmla="*/ 286 h 289"/>
                  <a:gd name="T14" fmla="*/ 179 w 521"/>
                  <a:gd name="T15" fmla="*/ 288 h 289"/>
                  <a:gd name="T16" fmla="*/ 127 w 521"/>
                  <a:gd name="T17" fmla="*/ 289 h 289"/>
                  <a:gd name="T18" fmla="*/ 52 w 521"/>
                  <a:gd name="T19" fmla="*/ 289 h 289"/>
                  <a:gd name="T20" fmla="*/ 2 w 521"/>
                  <a:gd name="T21" fmla="*/ 233 h 289"/>
                  <a:gd name="T22" fmla="*/ 2 w 521"/>
                  <a:gd name="T23" fmla="*/ 132 h 289"/>
                  <a:gd name="T24" fmla="*/ 8 w 521"/>
                  <a:gd name="T25" fmla="*/ 36 h 289"/>
                  <a:gd name="T26" fmla="*/ 19 w 521"/>
                  <a:gd name="T27" fmla="*/ 33 h 289"/>
                  <a:gd name="T28" fmla="*/ 27 w 521"/>
                  <a:gd name="T29" fmla="*/ 37 h 289"/>
                  <a:gd name="T30" fmla="*/ 33 w 521"/>
                  <a:gd name="T31" fmla="*/ 47 h 289"/>
                  <a:gd name="T32" fmla="*/ 40 w 521"/>
                  <a:gd name="T33" fmla="*/ 60 h 289"/>
                  <a:gd name="T34" fmla="*/ 46 w 521"/>
                  <a:gd name="T35" fmla="*/ 64 h 289"/>
                  <a:gd name="T36" fmla="*/ 58 w 521"/>
                  <a:gd name="T37" fmla="*/ 67 h 289"/>
                  <a:gd name="T38" fmla="*/ 69 w 521"/>
                  <a:gd name="T39" fmla="*/ 67 h 289"/>
                  <a:gd name="T40" fmla="*/ 73 w 521"/>
                  <a:gd name="T41" fmla="*/ 64 h 289"/>
                  <a:gd name="T42" fmla="*/ 73 w 521"/>
                  <a:gd name="T43" fmla="*/ 60 h 289"/>
                  <a:gd name="T44" fmla="*/ 79 w 521"/>
                  <a:gd name="T45" fmla="*/ 59 h 289"/>
                  <a:gd name="T46" fmla="*/ 91 w 521"/>
                  <a:gd name="T47" fmla="*/ 59 h 289"/>
                  <a:gd name="T48" fmla="*/ 104 w 521"/>
                  <a:gd name="T49" fmla="*/ 59 h 289"/>
                  <a:gd name="T50" fmla="*/ 110 w 521"/>
                  <a:gd name="T51" fmla="*/ 56 h 289"/>
                  <a:gd name="T52" fmla="*/ 116 w 521"/>
                  <a:gd name="T53" fmla="*/ 52 h 289"/>
                  <a:gd name="T54" fmla="*/ 118 w 521"/>
                  <a:gd name="T55" fmla="*/ 48 h 289"/>
                  <a:gd name="T56" fmla="*/ 121 w 521"/>
                  <a:gd name="T57" fmla="*/ 47 h 289"/>
                  <a:gd name="T58" fmla="*/ 123 w 521"/>
                  <a:gd name="T59" fmla="*/ 47 h 289"/>
                  <a:gd name="T60" fmla="*/ 125 w 521"/>
                  <a:gd name="T61" fmla="*/ 45 h 289"/>
                  <a:gd name="T62" fmla="*/ 125 w 521"/>
                  <a:gd name="T63" fmla="*/ 42 h 289"/>
                  <a:gd name="T64" fmla="*/ 129 w 521"/>
                  <a:gd name="T65" fmla="*/ 41 h 289"/>
                  <a:gd name="T66" fmla="*/ 135 w 521"/>
                  <a:gd name="T67" fmla="*/ 41 h 289"/>
                  <a:gd name="T68" fmla="*/ 139 w 521"/>
                  <a:gd name="T69" fmla="*/ 44 h 289"/>
                  <a:gd name="T70" fmla="*/ 139 w 521"/>
                  <a:gd name="T71" fmla="*/ 48 h 289"/>
                  <a:gd name="T72" fmla="*/ 145 w 521"/>
                  <a:gd name="T73" fmla="*/ 52 h 289"/>
                  <a:gd name="T74" fmla="*/ 152 w 521"/>
                  <a:gd name="T75" fmla="*/ 55 h 289"/>
                  <a:gd name="T76" fmla="*/ 156 w 521"/>
                  <a:gd name="T77" fmla="*/ 60 h 289"/>
                  <a:gd name="T78" fmla="*/ 158 w 521"/>
                  <a:gd name="T79" fmla="*/ 64 h 289"/>
                  <a:gd name="T80" fmla="*/ 164 w 521"/>
                  <a:gd name="T81" fmla="*/ 69 h 289"/>
                  <a:gd name="T82" fmla="*/ 177 w 521"/>
                  <a:gd name="T83" fmla="*/ 71 h 289"/>
                  <a:gd name="T84" fmla="*/ 189 w 521"/>
                  <a:gd name="T85" fmla="*/ 78 h 289"/>
                  <a:gd name="T86" fmla="*/ 202 w 521"/>
                  <a:gd name="T87" fmla="*/ 85 h 289"/>
                  <a:gd name="T88" fmla="*/ 206 w 521"/>
                  <a:gd name="T89" fmla="*/ 93 h 289"/>
                  <a:gd name="T90" fmla="*/ 208 w 521"/>
                  <a:gd name="T91" fmla="*/ 104 h 289"/>
                  <a:gd name="T92" fmla="*/ 218 w 521"/>
                  <a:gd name="T93" fmla="*/ 117 h 289"/>
                  <a:gd name="T94" fmla="*/ 224 w 521"/>
                  <a:gd name="T95" fmla="*/ 122 h 289"/>
                  <a:gd name="T96" fmla="*/ 229 w 521"/>
                  <a:gd name="T97" fmla="*/ 92 h 289"/>
                  <a:gd name="T98" fmla="*/ 233 w 521"/>
                  <a:gd name="T99" fmla="*/ 30 h 289"/>
                  <a:gd name="T100" fmla="*/ 303 w 521"/>
                  <a:gd name="T101" fmla="*/ 1 h 289"/>
                  <a:gd name="T102" fmla="*/ 397 w 521"/>
                  <a:gd name="T103" fmla="*/ 1 h 289"/>
                  <a:gd name="T104" fmla="*/ 442 w 521"/>
                  <a:gd name="T105" fmla="*/ 2 h 289"/>
                  <a:gd name="T106" fmla="*/ 461 w 521"/>
                  <a:gd name="T107" fmla="*/ 1 h 289"/>
                  <a:gd name="T108" fmla="*/ 482 w 521"/>
                  <a:gd name="T109" fmla="*/ 0 h 289"/>
                  <a:gd name="T110" fmla="*/ 507 w 521"/>
                  <a:gd name="T111" fmla="*/ 0 h 289"/>
                  <a:gd name="T112" fmla="*/ 519 w 521"/>
                  <a:gd name="T113" fmla="*/ 1 h 289"/>
                  <a:gd name="T114" fmla="*/ 519 w 521"/>
                  <a:gd name="T115" fmla="*/ 4 h 289"/>
                  <a:gd name="T116" fmla="*/ 521 w 521"/>
                  <a:gd name="T117" fmla="*/ 19 h 289"/>
                  <a:gd name="T118" fmla="*/ 521 w 521"/>
                  <a:gd name="T119" fmla="*/ 45 h 28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1"/>
                  <a:gd name="T181" fmla="*/ 0 h 289"/>
                  <a:gd name="T182" fmla="*/ 521 w 521"/>
                  <a:gd name="T183" fmla="*/ 289 h 28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1" h="289">
                    <a:moveTo>
                      <a:pt x="521" y="59"/>
                    </a:moveTo>
                    <a:lnTo>
                      <a:pt x="519" y="92"/>
                    </a:lnTo>
                    <a:lnTo>
                      <a:pt x="519" y="127"/>
                    </a:lnTo>
                    <a:lnTo>
                      <a:pt x="519" y="182"/>
                    </a:lnTo>
                    <a:lnTo>
                      <a:pt x="521" y="278"/>
                    </a:lnTo>
                    <a:lnTo>
                      <a:pt x="478" y="279"/>
                    </a:lnTo>
                    <a:lnTo>
                      <a:pt x="436" y="281"/>
                    </a:lnTo>
                    <a:lnTo>
                      <a:pt x="399" y="281"/>
                    </a:lnTo>
                    <a:lnTo>
                      <a:pt x="364" y="282"/>
                    </a:lnTo>
                    <a:lnTo>
                      <a:pt x="330" y="284"/>
                    </a:lnTo>
                    <a:lnTo>
                      <a:pt x="301" y="284"/>
                    </a:lnTo>
                    <a:lnTo>
                      <a:pt x="274" y="285"/>
                    </a:lnTo>
                    <a:lnTo>
                      <a:pt x="251" y="286"/>
                    </a:lnTo>
                    <a:lnTo>
                      <a:pt x="224" y="286"/>
                    </a:lnTo>
                    <a:lnTo>
                      <a:pt x="199" y="288"/>
                    </a:lnTo>
                    <a:lnTo>
                      <a:pt x="179" y="288"/>
                    </a:lnTo>
                    <a:lnTo>
                      <a:pt x="154" y="288"/>
                    </a:lnTo>
                    <a:lnTo>
                      <a:pt x="127" y="289"/>
                    </a:lnTo>
                    <a:lnTo>
                      <a:pt x="94" y="289"/>
                    </a:lnTo>
                    <a:lnTo>
                      <a:pt x="52" y="289"/>
                    </a:lnTo>
                    <a:lnTo>
                      <a:pt x="0" y="289"/>
                    </a:lnTo>
                    <a:lnTo>
                      <a:pt x="2" y="233"/>
                    </a:lnTo>
                    <a:lnTo>
                      <a:pt x="2" y="189"/>
                    </a:lnTo>
                    <a:lnTo>
                      <a:pt x="2" y="132"/>
                    </a:lnTo>
                    <a:lnTo>
                      <a:pt x="0" y="38"/>
                    </a:lnTo>
                    <a:lnTo>
                      <a:pt x="8" y="36"/>
                    </a:lnTo>
                    <a:lnTo>
                      <a:pt x="15" y="33"/>
                    </a:lnTo>
                    <a:lnTo>
                      <a:pt x="19" y="33"/>
                    </a:lnTo>
                    <a:lnTo>
                      <a:pt x="25" y="33"/>
                    </a:lnTo>
                    <a:lnTo>
                      <a:pt x="27" y="37"/>
                    </a:lnTo>
                    <a:lnTo>
                      <a:pt x="29" y="40"/>
                    </a:lnTo>
                    <a:lnTo>
                      <a:pt x="33" y="47"/>
                    </a:lnTo>
                    <a:lnTo>
                      <a:pt x="37" y="59"/>
                    </a:lnTo>
                    <a:lnTo>
                      <a:pt x="40" y="60"/>
                    </a:lnTo>
                    <a:lnTo>
                      <a:pt x="44" y="62"/>
                    </a:lnTo>
                    <a:lnTo>
                      <a:pt x="46" y="64"/>
                    </a:lnTo>
                    <a:lnTo>
                      <a:pt x="48" y="66"/>
                    </a:lnTo>
                    <a:lnTo>
                      <a:pt x="58" y="67"/>
                    </a:lnTo>
                    <a:lnTo>
                      <a:pt x="64" y="67"/>
                    </a:lnTo>
                    <a:lnTo>
                      <a:pt x="69" y="67"/>
                    </a:lnTo>
                    <a:lnTo>
                      <a:pt x="73" y="66"/>
                    </a:lnTo>
                    <a:lnTo>
                      <a:pt x="73" y="64"/>
                    </a:lnTo>
                    <a:lnTo>
                      <a:pt x="73" y="62"/>
                    </a:lnTo>
                    <a:lnTo>
                      <a:pt x="73" y="60"/>
                    </a:lnTo>
                    <a:lnTo>
                      <a:pt x="73" y="59"/>
                    </a:lnTo>
                    <a:lnTo>
                      <a:pt x="79" y="59"/>
                    </a:lnTo>
                    <a:lnTo>
                      <a:pt x="85" y="59"/>
                    </a:lnTo>
                    <a:lnTo>
                      <a:pt x="91" y="59"/>
                    </a:lnTo>
                    <a:lnTo>
                      <a:pt x="100" y="59"/>
                    </a:lnTo>
                    <a:lnTo>
                      <a:pt x="104" y="59"/>
                    </a:lnTo>
                    <a:lnTo>
                      <a:pt x="108" y="58"/>
                    </a:lnTo>
                    <a:lnTo>
                      <a:pt x="110" y="56"/>
                    </a:lnTo>
                    <a:lnTo>
                      <a:pt x="114" y="55"/>
                    </a:lnTo>
                    <a:lnTo>
                      <a:pt x="116" y="52"/>
                    </a:lnTo>
                    <a:lnTo>
                      <a:pt x="116" y="51"/>
                    </a:lnTo>
                    <a:lnTo>
                      <a:pt x="118" y="48"/>
                    </a:lnTo>
                    <a:lnTo>
                      <a:pt x="121" y="47"/>
                    </a:lnTo>
                    <a:lnTo>
                      <a:pt x="123" y="47"/>
                    </a:lnTo>
                    <a:lnTo>
                      <a:pt x="125" y="47"/>
                    </a:lnTo>
                    <a:lnTo>
                      <a:pt x="125" y="45"/>
                    </a:lnTo>
                    <a:lnTo>
                      <a:pt x="125" y="44"/>
                    </a:lnTo>
                    <a:lnTo>
                      <a:pt x="125" y="42"/>
                    </a:lnTo>
                    <a:lnTo>
                      <a:pt x="125" y="41"/>
                    </a:lnTo>
                    <a:lnTo>
                      <a:pt x="129" y="41"/>
                    </a:lnTo>
                    <a:lnTo>
                      <a:pt x="133" y="41"/>
                    </a:lnTo>
                    <a:lnTo>
                      <a:pt x="135" y="41"/>
                    </a:lnTo>
                    <a:lnTo>
                      <a:pt x="139" y="41"/>
                    </a:lnTo>
                    <a:lnTo>
                      <a:pt x="139" y="44"/>
                    </a:lnTo>
                    <a:lnTo>
                      <a:pt x="139" y="45"/>
                    </a:lnTo>
                    <a:lnTo>
                      <a:pt x="139" y="48"/>
                    </a:lnTo>
                    <a:lnTo>
                      <a:pt x="139" y="51"/>
                    </a:lnTo>
                    <a:lnTo>
                      <a:pt x="145" y="52"/>
                    </a:lnTo>
                    <a:lnTo>
                      <a:pt x="150" y="52"/>
                    </a:lnTo>
                    <a:lnTo>
                      <a:pt x="152" y="55"/>
                    </a:lnTo>
                    <a:lnTo>
                      <a:pt x="154" y="58"/>
                    </a:lnTo>
                    <a:lnTo>
                      <a:pt x="156" y="60"/>
                    </a:lnTo>
                    <a:lnTo>
                      <a:pt x="158" y="62"/>
                    </a:lnTo>
                    <a:lnTo>
                      <a:pt x="158" y="64"/>
                    </a:lnTo>
                    <a:lnTo>
                      <a:pt x="158" y="67"/>
                    </a:lnTo>
                    <a:lnTo>
                      <a:pt x="164" y="69"/>
                    </a:lnTo>
                    <a:lnTo>
                      <a:pt x="170" y="70"/>
                    </a:lnTo>
                    <a:lnTo>
                      <a:pt x="177" y="71"/>
                    </a:lnTo>
                    <a:lnTo>
                      <a:pt x="183" y="73"/>
                    </a:lnTo>
                    <a:lnTo>
                      <a:pt x="189" y="78"/>
                    </a:lnTo>
                    <a:lnTo>
                      <a:pt x="195" y="82"/>
                    </a:lnTo>
                    <a:lnTo>
                      <a:pt x="202" y="85"/>
                    </a:lnTo>
                    <a:lnTo>
                      <a:pt x="204" y="88"/>
                    </a:lnTo>
                    <a:lnTo>
                      <a:pt x="206" y="93"/>
                    </a:lnTo>
                    <a:lnTo>
                      <a:pt x="208" y="99"/>
                    </a:lnTo>
                    <a:lnTo>
                      <a:pt x="208" y="104"/>
                    </a:lnTo>
                    <a:lnTo>
                      <a:pt x="210" y="110"/>
                    </a:lnTo>
                    <a:lnTo>
                      <a:pt x="218" y="117"/>
                    </a:lnTo>
                    <a:lnTo>
                      <a:pt x="222" y="121"/>
                    </a:lnTo>
                    <a:lnTo>
                      <a:pt x="224" y="122"/>
                    </a:lnTo>
                    <a:lnTo>
                      <a:pt x="229" y="124"/>
                    </a:lnTo>
                    <a:lnTo>
                      <a:pt x="229" y="92"/>
                    </a:lnTo>
                    <a:lnTo>
                      <a:pt x="231" y="62"/>
                    </a:lnTo>
                    <a:lnTo>
                      <a:pt x="233" y="30"/>
                    </a:lnTo>
                    <a:lnTo>
                      <a:pt x="233" y="0"/>
                    </a:lnTo>
                    <a:lnTo>
                      <a:pt x="303" y="1"/>
                    </a:lnTo>
                    <a:lnTo>
                      <a:pt x="357" y="1"/>
                    </a:lnTo>
                    <a:lnTo>
                      <a:pt x="397" y="1"/>
                    </a:lnTo>
                    <a:lnTo>
                      <a:pt x="424" y="2"/>
                    </a:lnTo>
                    <a:lnTo>
                      <a:pt x="442" y="2"/>
                    </a:lnTo>
                    <a:lnTo>
                      <a:pt x="455" y="2"/>
                    </a:lnTo>
                    <a:lnTo>
                      <a:pt x="461" y="1"/>
                    </a:lnTo>
                    <a:lnTo>
                      <a:pt x="469" y="1"/>
                    </a:lnTo>
                    <a:lnTo>
                      <a:pt x="482" y="0"/>
                    </a:lnTo>
                    <a:lnTo>
                      <a:pt x="494" y="0"/>
                    </a:lnTo>
                    <a:lnTo>
                      <a:pt x="507" y="0"/>
                    </a:lnTo>
                    <a:lnTo>
                      <a:pt x="519" y="0"/>
                    </a:lnTo>
                    <a:lnTo>
                      <a:pt x="519" y="1"/>
                    </a:lnTo>
                    <a:lnTo>
                      <a:pt x="519" y="2"/>
                    </a:lnTo>
                    <a:lnTo>
                      <a:pt x="519" y="4"/>
                    </a:lnTo>
                    <a:lnTo>
                      <a:pt x="521" y="5"/>
                    </a:lnTo>
                    <a:lnTo>
                      <a:pt x="521" y="19"/>
                    </a:lnTo>
                    <a:lnTo>
                      <a:pt x="521" y="31"/>
                    </a:lnTo>
                    <a:lnTo>
                      <a:pt x="521" y="45"/>
                    </a:lnTo>
                    <a:lnTo>
                      <a:pt x="521"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4" name="Freeform 647"/>
              <p:cNvSpPr>
                <a:spLocks/>
              </p:cNvSpPr>
              <p:nvPr/>
            </p:nvSpPr>
            <p:spPr bwMode="auto">
              <a:xfrm>
                <a:off x="1660" y="1370"/>
                <a:ext cx="137" cy="269"/>
              </a:xfrm>
              <a:custGeom>
                <a:avLst/>
                <a:gdLst>
                  <a:gd name="T0" fmla="*/ 137 w 137"/>
                  <a:gd name="T1" fmla="*/ 105 h 269"/>
                  <a:gd name="T2" fmla="*/ 135 w 137"/>
                  <a:gd name="T3" fmla="*/ 206 h 269"/>
                  <a:gd name="T4" fmla="*/ 133 w 137"/>
                  <a:gd name="T5" fmla="*/ 258 h 269"/>
                  <a:gd name="T6" fmla="*/ 127 w 137"/>
                  <a:gd name="T7" fmla="*/ 261 h 269"/>
                  <a:gd name="T8" fmla="*/ 110 w 137"/>
                  <a:gd name="T9" fmla="*/ 262 h 269"/>
                  <a:gd name="T10" fmla="*/ 79 w 137"/>
                  <a:gd name="T11" fmla="*/ 264 h 269"/>
                  <a:gd name="T12" fmla="*/ 48 w 137"/>
                  <a:gd name="T13" fmla="*/ 265 h 269"/>
                  <a:gd name="T14" fmla="*/ 17 w 137"/>
                  <a:gd name="T15" fmla="*/ 268 h 269"/>
                  <a:gd name="T16" fmla="*/ 4 w 137"/>
                  <a:gd name="T17" fmla="*/ 257 h 269"/>
                  <a:gd name="T18" fmla="*/ 6 w 137"/>
                  <a:gd name="T19" fmla="*/ 149 h 269"/>
                  <a:gd name="T20" fmla="*/ 13 w 137"/>
                  <a:gd name="T21" fmla="*/ 6 h 269"/>
                  <a:gd name="T22" fmla="*/ 17 w 137"/>
                  <a:gd name="T23" fmla="*/ 10 h 269"/>
                  <a:gd name="T24" fmla="*/ 19 w 137"/>
                  <a:gd name="T25" fmla="*/ 32 h 269"/>
                  <a:gd name="T26" fmla="*/ 19 w 137"/>
                  <a:gd name="T27" fmla="*/ 67 h 269"/>
                  <a:gd name="T28" fmla="*/ 19 w 137"/>
                  <a:gd name="T29" fmla="*/ 84 h 269"/>
                  <a:gd name="T30" fmla="*/ 15 w 137"/>
                  <a:gd name="T31" fmla="*/ 84 h 269"/>
                  <a:gd name="T32" fmla="*/ 15 w 137"/>
                  <a:gd name="T33" fmla="*/ 122 h 269"/>
                  <a:gd name="T34" fmla="*/ 15 w 137"/>
                  <a:gd name="T35" fmla="*/ 197 h 269"/>
                  <a:gd name="T36" fmla="*/ 19 w 137"/>
                  <a:gd name="T37" fmla="*/ 224 h 269"/>
                  <a:gd name="T38" fmla="*/ 19 w 137"/>
                  <a:gd name="T39" fmla="*/ 224 h 269"/>
                  <a:gd name="T40" fmla="*/ 21 w 137"/>
                  <a:gd name="T41" fmla="*/ 186 h 269"/>
                  <a:gd name="T42" fmla="*/ 21 w 137"/>
                  <a:gd name="T43" fmla="*/ 105 h 269"/>
                  <a:gd name="T44" fmla="*/ 23 w 137"/>
                  <a:gd name="T45" fmla="*/ 65 h 269"/>
                  <a:gd name="T46" fmla="*/ 25 w 137"/>
                  <a:gd name="T47" fmla="*/ 22 h 269"/>
                  <a:gd name="T48" fmla="*/ 31 w 137"/>
                  <a:gd name="T49" fmla="*/ 0 h 269"/>
                  <a:gd name="T50" fmla="*/ 40 w 137"/>
                  <a:gd name="T51" fmla="*/ 2 h 269"/>
                  <a:gd name="T52" fmla="*/ 48 w 137"/>
                  <a:gd name="T53" fmla="*/ 42 h 269"/>
                  <a:gd name="T54" fmla="*/ 46 w 137"/>
                  <a:gd name="T55" fmla="*/ 134 h 269"/>
                  <a:gd name="T56" fmla="*/ 46 w 137"/>
                  <a:gd name="T57" fmla="*/ 214 h 269"/>
                  <a:gd name="T58" fmla="*/ 46 w 137"/>
                  <a:gd name="T59" fmla="*/ 225 h 269"/>
                  <a:gd name="T60" fmla="*/ 50 w 137"/>
                  <a:gd name="T61" fmla="*/ 231 h 269"/>
                  <a:gd name="T62" fmla="*/ 52 w 137"/>
                  <a:gd name="T63" fmla="*/ 115 h 269"/>
                  <a:gd name="T64" fmla="*/ 58 w 137"/>
                  <a:gd name="T65" fmla="*/ 5 h 269"/>
                  <a:gd name="T66" fmla="*/ 67 w 137"/>
                  <a:gd name="T67" fmla="*/ 5 h 269"/>
                  <a:gd name="T68" fmla="*/ 75 w 137"/>
                  <a:gd name="T69" fmla="*/ 6 h 269"/>
                  <a:gd name="T70" fmla="*/ 75 w 137"/>
                  <a:gd name="T71" fmla="*/ 62 h 269"/>
                  <a:gd name="T72" fmla="*/ 75 w 137"/>
                  <a:gd name="T73" fmla="*/ 120 h 269"/>
                  <a:gd name="T74" fmla="*/ 77 w 137"/>
                  <a:gd name="T75" fmla="*/ 120 h 269"/>
                  <a:gd name="T76" fmla="*/ 81 w 137"/>
                  <a:gd name="T77" fmla="*/ 120 h 269"/>
                  <a:gd name="T78" fmla="*/ 83 w 137"/>
                  <a:gd name="T79" fmla="*/ 60 h 269"/>
                  <a:gd name="T80" fmla="*/ 83 w 137"/>
                  <a:gd name="T81" fmla="*/ 0 h 269"/>
                  <a:gd name="T82" fmla="*/ 91 w 137"/>
                  <a:gd name="T83" fmla="*/ 0 h 269"/>
                  <a:gd name="T84" fmla="*/ 98 w 137"/>
                  <a:gd name="T85" fmla="*/ 2 h 269"/>
                  <a:gd name="T86" fmla="*/ 100 w 137"/>
                  <a:gd name="T87" fmla="*/ 20 h 269"/>
                  <a:gd name="T88" fmla="*/ 98 w 137"/>
                  <a:gd name="T89" fmla="*/ 116 h 269"/>
                  <a:gd name="T90" fmla="*/ 102 w 137"/>
                  <a:gd name="T91" fmla="*/ 116 h 269"/>
                  <a:gd name="T92" fmla="*/ 104 w 137"/>
                  <a:gd name="T93" fmla="*/ 116 h 269"/>
                  <a:gd name="T94" fmla="*/ 108 w 137"/>
                  <a:gd name="T95" fmla="*/ 58 h 269"/>
                  <a:gd name="T96" fmla="*/ 110 w 137"/>
                  <a:gd name="T97" fmla="*/ 0 h 269"/>
                  <a:gd name="T98" fmla="*/ 114 w 137"/>
                  <a:gd name="T99" fmla="*/ 0 h 269"/>
                  <a:gd name="T100" fmla="*/ 118 w 137"/>
                  <a:gd name="T101" fmla="*/ 2 h 269"/>
                  <a:gd name="T102" fmla="*/ 118 w 137"/>
                  <a:gd name="T103" fmla="*/ 49 h 269"/>
                  <a:gd name="T104" fmla="*/ 118 w 137"/>
                  <a:gd name="T105" fmla="*/ 93 h 269"/>
                  <a:gd name="T106" fmla="*/ 121 w 137"/>
                  <a:gd name="T107" fmla="*/ 91 h 269"/>
                  <a:gd name="T108" fmla="*/ 123 w 137"/>
                  <a:gd name="T109" fmla="*/ 91 h 269"/>
                  <a:gd name="T110" fmla="*/ 125 w 137"/>
                  <a:gd name="T111" fmla="*/ 49 h 269"/>
                  <a:gd name="T112" fmla="*/ 125 w 137"/>
                  <a:gd name="T113" fmla="*/ 7 h 269"/>
                  <a:gd name="T114" fmla="*/ 131 w 137"/>
                  <a:gd name="T115" fmla="*/ 9 h 269"/>
                  <a:gd name="T116" fmla="*/ 135 w 137"/>
                  <a:gd name="T117" fmla="*/ 10 h 269"/>
                  <a:gd name="T118" fmla="*/ 135 w 137"/>
                  <a:gd name="T119" fmla="*/ 32 h 269"/>
                  <a:gd name="T120" fmla="*/ 137 w 137"/>
                  <a:gd name="T121" fmla="*/ 54 h 2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7"/>
                  <a:gd name="T184" fmla="*/ 0 h 269"/>
                  <a:gd name="T185" fmla="*/ 137 w 137"/>
                  <a:gd name="T186" fmla="*/ 269 h 2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7" h="269">
                    <a:moveTo>
                      <a:pt x="137" y="54"/>
                    </a:moveTo>
                    <a:lnTo>
                      <a:pt x="137" y="105"/>
                    </a:lnTo>
                    <a:lnTo>
                      <a:pt x="137" y="155"/>
                    </a:lnTo>
                    <a:lnTo>
                      <a:pt x="135" y="206"/>
                    </a:lnTo>
                    <a:lnTo>
                      <a:pt x="135" y="257"/>
                    </a:lnTo>
                    <a:lnTo>
                      <a:pt x="133" y="258"/>
                    </a:lnTo>
                    <a:lnTo>
                      <a:pt x="131" y="259"/>
                    </a:lnTo>
                    <a:lnTo>
                      <a:pt x="127" y="261"/>
                    </a:lnTo>
                    <a:lnTo>
                      <a:pt x="125" y="262"/>
                    </a:lnTo>
                    <a:lnTo>
                      <a:pt x="110" y="262"/>
                    </a:lnTo>
                    <a:lnTo>
                      <a:pt x="96" y="264"/>
                    </a:lnTo>
                    <a:lnTo>
                      <a:pt x="79" y="264"/>
                    </a:lnTo>
                    <a:lnTo>
                      <a:pt x="64" y="265"/>
                    </a:lnTo>
                    <a:lnTo>
                      <a:pt x="48" y="265"/>
                    </a:lnTo>
                    <a:lnTo>
                      <a:pt x="33" y="266"/>
                    </a:lnTo>
                    <a:lnTo>
                      <a:pt x="17" y="268"/>
                    </a:lnTo>
                    <a:lnTo>
                      <a:pt x="0" y="269"/>
                    </a:lnTo>
                    <a:lnTo>
                      <a:pt x="4" y="257"/>
                    </a:lnTo>
                    <a:lnTo>
                      <a:pt x="6" y="225"/>
                    </a:lnTo>
                    <a:lnTo>
                      <a:pt x="6" y="149"/>
                    </a:lnTo>
                    <a:lnTo>
                      <a:pt x="8" y="5"/>
                    </a:lnTo>
                    <a:lnTo>
                      <a:pt x="13" y="6"/>
                    </a:lnTo>
                    <a:lnTo>
                      <a:pt x="17" y="7"/>
                    </a:lnTo>
                    <a:lnTo>
                      <a:pt x="17" y="10"/>
                    </a:lnTo>
                    <a:lnTo>
                      <a:pt x="19" y="14"/>
                    </a:lnTo>
                    <a:lnTo>
                      <a:pt x="19" y="32"/>
                    </a:lnTo>
                    <a:lnTo>
                      <a:pt x="19" y="49"/>
                    </a:lnTo>
                    <a:lnTo>
                      <a:pt x="19" y="67"/>
                    </a:lnTo>
                    <a:lnTo>
                      <a:pt x="19" y="84"/>
                    </a:lnTo>
                    <a:lnTo>
                      <a:pt x="17" y="84"/>
                    </a:lnTo>
                    <a:lnTo>
                      <a:pt x="15" y="84"/>
                    </a:lnTo>
                    <a:lnTo>
                      <a:pt x="13" y="84"/>
                    </a:lnTo>
                    <a:lnTo>
                      <a:pt x="15" y="122"/>
                    </a:lnTo>
                    <a:lnTo>
                      <a:pt x="15" y="162"/>
                    </a:lnTo>
                    <a:lnTo>
                      <a:pt x="15" y="197"/>
                    </a:lnTo>
                    <a:lnTo>
                      <a:pt x="17" y="224"/>
                    </a:lnTo>
                    <a:lnTo>
                      <a:pt x="19" y="224"/>
                    </a:lnTo>
                    <a:lnTo>
                      <a:pt x="21" y="224"/>
                    </a:lnTo>
                    <a:lnTo>
                      <a:pt x="21" y="186"/>
                    </a:lnTo>
                    <a:lnTo>
                      <a:pt x="21" y="142"/>
                    </a:lnTo>
                    <a:lnTo>
                      <a:pt x="21" y="105"/>
                    </a:lnTo>
                    <a:lnTo>
                      <a:pt x="23" y="87"/>
                    </a:lnTo>
                    <a:lnTo>
                      <a:pt x="23" y="65"/>
                    </a:lnTo>
                    <a:lnTo>
                      <a:pt x="25" y="44"/>
                    </a:lnTo>
                    <a:lnTo>
                      <a:pt x="25" y="22"/>
                    </a:lnTo>
                    <a:lnTo>
                      <a:pt x="25" y="0"/>
                    </a:lnTo>
                    <a:lnTo>
                      <a:pt x="31" y="0"/>
                    </a:lnTo>
                    <a:lnTo>
                      <a:pt x="35" y="0"/>
                    </a:lnTo>
                    <a:lnTo>
                      <a:pt x="40" y="2"/>
                    </a:lnTo>
                    <a:lnTo>
                      <a:pt x="48" y="5"/>
                    </a:lnTo>
                    <a:lnTo>
                      <a:pt x="48" y="42"/>
                    </a:lnTo>
                    <a:lnTo>
                      <a:pt x="48" y="82"/>
                    </a:lnTo>
                    <a:lnTo>
                      <a:pt x="46" y="134"/>
                    </a:lnTo>
                    <a:lnTo>
                      <a:pt x="46" y="208"/>
                    </a:lnTo>
                    <a:lnTo>
                      <a:pt x="46" y="214"/>
                    </a:lnTo>
                    <a:lnTo>
                      <a:pt x="46" y="219"/>
                    </a:lnTo>
                    <a:lnTo>
                      <a:pt x="46" y="225"/>
                    </a:lnTo>
                    <a:lnTo>
                      <a:pt x="48" y="231"/>
                    </a:lnTo>
                    <a:lnTo>
                      <a:pt x="50" y="231"/>
                    </a:lnTo>
                    <a:lnTo>
                      <a:pt x="50" y="181"/>
                    </a:lnTo>
                    <a:lnTo>
                      <a:pt x="52" y="115"/>
                    </a:lnTo>
                    <a:lnTo>
                      <a:pt x="56" y="51"/>
                    </a:lnTo>
                    <a:lnTo>
                      <a:pt x="58" y="5"/>
                    </a:lnTo>
                    <a:lnTo>
                      <a:pt x="62" y="5"/>
                    </a:lnTo>
                    <a:lnTo>
                      <a:pt x="67" y="5"/>
                    </a:lnTo>
                    <a:lnTo>
                      <a:pt x="71" y="6"/>
                    </a:lnTo>
                    <a:lnTo>
                      <a:pt x="75" y="6"/>
                    </a:lnTo>
                    <a:lnTo>
                      <a:pt x="75" y="33"/>
                    </a:lnTo>
                    <a:lnTo>
                      <a:pt x="75" y="62"/>
                    </a:lnTo>
                    <a:lnTo>
                      <a:pt x="75" y="91"/>
                    </a:lnTo>
                    <a:lnTo>
                      <a:pt x="75" y="120"/>
                    </a:lnTo>
                    <a:lnTo>
                      <a:pt x="77" y="120"/>
                    </a:lnTo>
                    <a:lnTo>
                      <a:pt x="79" y="120"/>
                    </a:lnTo>
                    <a:lnTo>
                      <a:pt x="81" y="120"/>
                    </a:lnTo>
                    <a:lnTo>
                      <a:pt x="81" y="90"/>
                    </a:lnTo>
                    <a:lnTo>
                      <a:pt x="83" y="60"/>
                    </a:lnTo>
                    <a:lnTo>
                      <a:pt x="83" y="31"/>
                    </a:lnTo>
                    <a:lnTo>
                      <a:pt x="83" y="0"/>
                    </a:lnTo>
                    <a:lnTo>
                      <a:pt x="87" y="0"/>
                    </a:lnTo>
                    <a:lnTo>
                      <a:pt x="91" y="0"/>
                    </a:lnTo>
                    <a:lnTo>
                      <a:pt x="94" y="2"/>
                    </a:lnTo>
                    <a:lnTo>
                      <a:pt x="98" y="2"/>
                    </a:lnTo>
                    <a:lnTo>
                      <a:pt x="100" y="7"/>
                    </a:lnTo>
                    <a:lnTo>
                      <a:pt x="100" y="20"/>
                    </a:lnTo>
                    <a:lnTo>
                      <a:pt x="100" y="53"/>
                    </a:lnTo>
                    <a:lnTo>
                      <a:pt x="98" y="116"/>
                    </a:lnTo>
                    <a:lnTo>
                      <a:pt x="100" y="116"/>
                    </a:lnTo>
                    <a:lnTo>
                      <a:pt x="102" y="116"/>
                    </a:lnTo>
                    <a:lnTo>
                      <a:pt x="104" y="116"/>
                    </a:lnTo>
                    <a:lnTo>
                      <a:pt x="106" y="87"/>
                    </a:lnTo>
                    <a:lnTo>
                      <a:pt x="108" y="58"/>
                    </a:lnTo>
                    <a:lnTo>
                      <a:pt x="108" y="29"/>
                    </a:lnTo>
                    <a:lnTo>
                      <a:pt x="110" y="0"/>
                    </a:lnTo>
                    <a:lnTo>
                      <a:pt x="112" y="0"/>
                    </a:lnTo>
                    <a:lnTo>
                      <a:pt x="114" y="0"/>
                    </a:lnTo>
                    <a:lnTo>
                      <a:pt x="116" y="2"/>
                    </a:lnTo>
                    <a:lnTo>
                      <a:pt x="118" y="2"/>
                    </a:lnTo>
                    <a:lnTo>
                      <a:pt x="118" y="25"/>
                    </a:lnTo>
                    <a:lnTo>
                      <a:pt x="118" y="49"/>
                    </a:lnTo>
                    <a:lnTo>
                      <a:pt x="118" y="71"/>
                    </a:lnTo>
                    <a:lnTo>
                      <a:pt x="118" y="93"/>
                    </a:lnTo>
                    <a:lnTo>
                      <a:pt x="121" y="93"/>
                    </a:lnTo>
                    <a:lnTo>
                      <a:pt x="121" y="91"/>
                    </a:lnTo>
                    <a:lnTo>
                      <a:pt x="123" y="91"/>
                    </a:lnTo>
                    <a:lnTo>
                      <a:pt x="125" y="71"/>
                    </a:lnTo>
                    <a:lnTo>
                      <a:pt x="125" y="49"/>
                    </a:lnTo>
                    <a:lnTo>
                      <a:pt x="125" y="28"/>
                    </a:lnTo>
                    <a:lnTo>
                      <a:pt x="125" y="7"/>
                    </a:lnTo>
                    <a:lnTo>
                      <a:pt x="127" y="9"/>
                    </a:lnTo>
                    <a:lnTo>
                      <a:pt x="131" y="9"/>
                    </a:lnTo>
                    <a:lnTo>
                      <a:pt x="133" y="9"/>
                    </a:lnTo>
                    <a:lnTo>
                      <a:pt x="135" y="10"/>
                    </a:lnTo>
                    <a:lnTo>
                      <a:pt x="135" y="21"/>
                    </a:lnTo>
                    <a:lnTo>
                      <a:pt x="135" y="32"/>
                    </a:lnTo>
                    <a:lnTo>
                      <a:pt x="135" y="43"/>
                    </a:lnTo>
                    <a:lnTo>
                      <a:pt x="137" y="5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5" name="Freeform 648"/>
              <p:cNvSpPr>
                <a:spLocks/>
              </p:cNvSpPr>
              <p:nvPr/>
            </p:nvSpPr>
            <p:spPr bwMode="auto">
              <a:xfrm>
                <a:off x="1778" y="1478"/>
                <a:ext cx="5" cy="22"/>
              </a:xfrm>
              <a:custGeom>
                <a:avLst/>
                <a:gdLst>
                  <a:gd name="T0" fmla="*/ 5 w 5"/>
                  <a:gd name="T1" fmla="*/ 22 h 22"/>
                  <a:gd name="T2" fmla="*/ 3 w 5"/>
                  <a:gd name="T3" fmla="*/ 22 h 22"/>
                  <a:gd name="T4" fmla="*/ 3 w 5"/>
                  <a:gd name="T5" fmla="*/ 22 h 22"/>
                  <a:gd name="T6" fmla="*/ 3 w 5"/>
                  <a:gd name="T7" fmla="*/ 22 h 22"/>
                  <a:gd name="T8" fmla="*/ 0 w 5"/>
                  <a:gd name="T9" fmla="*/ 22 h 22"/>
                  <a:gd name="T10" fmla="*/ 0 w 5"/>
                  <a:gd name="T11" fmla="*/ 16 h 22"/>
                  <a:gd name="T12" fmla="*/ 0 w 5"/>
                  <a:gd name="T13" fmla="*/ 11 h 22"/>
                  <a:gd name="T14" fmla="*/ 0 w 5"/>
                  <a:gd name="T15" fmla="*/ 5 h 22"/>
                  <a:gd name="T16" fmla="*/ 0 w 5"/>
                  <a:gd name="T17" fmla="*/ 0 h 22"/>
                  <a:gd name="T18" fmla="*/ 0 w 5"/>
                  <a:gd name="T19" fmla="*/ 0 h 22"/>
                  <a:gd name="T20" fmla="*/ 3 w 5"/>
                  <a:gd name="T21" fmla="*/ 0 h 22"/>
                  <a:gd name="T22" fmla="*/ 3 w 5"/>
                  <a:gd name="T23" fmla="*/ 0 h 22"/>
                  <a:gd name="T24" fmla="*/ 5 w 5"/>
                  <a:gd name="T25" fmla="*/ 0 h 22"/>
                  <a:gd name="T26" fmla="*/ 5 w 5"/>
                  <a:gd name="T27" fmla="*/ 5 h 22"/>
                  <a:gd name="T28" fmla="*/ 5 w 5"/>
                  <a:gd name="T29" fmla="*/ 11 h 22"/>
                  <a:gd name="T30" fmla="*/ 5 w 5"/>
                  <a:gd name="T31" fmla="*/ 16 h 22"/>
                  <a:gd name="T32" fmla="*/ 5 w 5"/>
                  <a:gd name="T33" fmla="*/ 22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22"/>
                  <a:gd name="T53" fmla="*/ 5 w 5"/>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22">
                    <a:moveTo>
                      <a:pt x="5" y="22"/>
                    </a:moveTo>
                    <a:lnTo>
                      <a:pt x="3" y="22"/>
                    </a:lnTo>
                    <a:lnTo>
                      <a:pt x="0" y="22"/>
                    </a:lnTo>
                    <a:lnTo>
                      <a:pt x="0" y="16"/>
                    </a:lnTo>
                    <a:lnTo>
                      <a:pt x="0" y="11"/>
                    </a:lnTo>
                    <a:lnTo>
                      <a:pt x="0" y="5"/>
                    </a:lnTo>
                    <a:lnTo>
                      <a:pt x="0" y="0"/>
                    </a:lnTo>
                    <a:lnTo>
                      <a:pt x="3" y="0"/>
                    </a:lnTo>
                    <a:lnTo>
                      <a:pt x="5" y="0"/>
                    </a:lnTo>
                    <a:lnTo>
                      <a:pt x="5" y="5"/>
                    </a:lnTo>
                    <a:lnTo>
                      <a:pt x="5" y="11"/>
                    </a:lnTo>
                    <a:lnTo>
                      <a:pt x="5" y="16"/>
                    </a:lnTo>
                    <a:lnTo>
                      <a:pt x="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6" name="Freeform 649"/>
              <p:cNvSpPr>
                <a:spLocks/>
              </p:cNvSpPr>
              <p:nvPr/>
            </p:nvSpPr>
            <p:spPr bwMode="auto">
              <a:xfrm>
                <a:off x="1776" y="1552"/>
                <a:ext cx="5" cy="68"/>
              </a:xfrm>
              <a:custGeom>
                <a:avLst/>
                <a:gdLst>
                  <a:gd name="T0" fmla="*/ 5 w 5"/>
                  <a:gd name="T1" fmla="*/ 68 h 68"/>
                  <a:gd name="T2" fmla="*/ 5 w 5"/>
                  <a:gd name="T3" fmla="*/ 68 h 68"/>
                  <a:gd name="T4" fmla="*/ 2 w 5"/>
                  <a:gd name="T5" fmla="*/ 68 h 68"/>
                  <a:gd name="T6" fmla="*/ 2 w 5"/>
                  <a:gd name="T7" fmla="*/ 68 h 68"/>
                  <a:gd name="T8" fmla="*/ 0 w 5"/>
                  <a:gd name="T9" fmla="*/ 68 h 68"/>
                  <a:gd name="T10" fmla="*/ 0 w 5"/>
                  <a:gd name="T11" fmla="*/ 51 h 68"/>
                  <a:gd name="T12" fmla="*/ 0 w 5"/>
                  <a:gd name="T13" fmla="*/ 35 h 68"/>
                  <a:gd name="T14" fmla="*/ 0 w 5"/>
                  <a:gd name="T15" fmla="*/ 18 h 68"/>
                  <a:gd name="T16" fmla="*/ 0 w 5"/>
                  <a:gd name="T17" fmla="*/ 0 h 68"/>
                  <a:gd name="T18" fmla="*/ 2 w 5"/>
                  <a:gd name="T19" fmla="*/ 0 h 68"/>
                  <a:gd name="T20" fmla="*/ 2 w 5"/>
                  <a:gd name="T21" fmla="*/ 0 h 68"/>
                  <a:gd name="T22" fmla="*/ 5 w 5"/>
                  <a:gd name="T23" fmla="*/ 0 h 68"/>
                  <a:gd name="T24" fmla="*/ 5 w 5"/>
                  <a:gd name="T25" fmla="*/ 0 h 68"/>
                  <a:gd name="T26" fmla="*/ 5 w 5"/>
                  <a:gd name="T27" fmla="*/ 17 h 68"/>
                  <a:gd name="T28" fmla="*/ 5 w 5"/>
                  <a:gd name="T29" fmla="*/ 33 h 68"/>
                  <a:gd name="T30" fmla="*/ 5 w 5"/>
                  <a:gd name="T31" fmla="*/ 51 h 68"/>
                  <a:gd name="T32" fmla="*/ 5 w 5"/>
                  <a:gd name="T33" fmla="*/ 68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68"/>
                  <a:gd name="T53" fmla="*/ 5 w 5"/>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68">
                    <a:moveTo>
                      <a:pt x="5" y="68"/>
                    </a:moveTo>
                    <a:lnTo>
                      <a:pt x="5" y="68"/>
                    </a:lnTo>
                    <a:lnTo>
                      <a:pt x="2" y="68"/>
                    </a:lnTo>
                    <a:lnTo>
                      <a:pt x="0" y="68"/>
                    </a:lnTo>
                    <a:lnTo>
                      <a:pt x="0" y="51"/>
                    </a:lnTo>
                    <a:lnTo>
                      <a:pt x="0" y="35"/>
                    </a:lnTo>
                    <a:lnTo>
                      <a:pt x="0" y="18"/>
                    </a:lnTo>
                    <a:lnTo>
                      <a:pt x="0" y="0"/>
                    </a:lnTo>
                    <a:lnTo>
                      <a:pt x="2" y="0"/>
                    </a:lnTo>
                    <a:lnTo>
                      <a:pt x="5" y="0"/>
                    </a:lnTo>
                    <a:lnTo>
                      <a:pt x="5" y="17"/>
                    </a:lnTo>
                    <a:lnTo>
                      <a:pt x="5" y="33"/>
                    </a:lnTo>
                    <a:lnTo>
                      <a:pt x="5" y="51"/>
                    </a:lnTo>
                    <a:lnTo>
                      <a:pt x="5"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7" name="Freeform 650"/>
              <p:cNvSpPr>
                <a:spLocks/>
              </p:cNvSpPr>
              <p:nvPr/>
            </p:nvSpPr>
            <p:spPr bwMode="auto">
              <a:xfrm>
                <a:off x="1776" y="1507"/>
                <a:ext cx="5" cy="14"/>
              </a:xfrm>
              <a:custGeom>
                <a:avLst/>
                <a:gdLst>
                  <a:gd name="T0" fmla="*/ 5 w 5"/>
                  <a:gd name="T1" fmla="*/ 14 h 14"/>
                  <a:gd name="T2" fmla="*/ 2 w 5"/>
                  <a:gd name="T3" fmla="*/ 14 h 14"/>
                  <a:gd name="T4" fmla="*/ 2 w 5"/>
                  <a:gd name="T5" fmla="*/ 14 h 14"/>
                  <a:gd name="T6" fmla="*/ 2 w 5"/>
                  <a:gd name="T7" fmla="*/ 14 h 14"/>
                  <a:gd name="T8" fmla="*/ 0 w 5"/>
                  <a:gd name="T9" fmla="*/ 14 h 14"/>
                  <a:gd name="T10" fmla="*/ 0 w 5"/>
                  <a:gd name="T11" fmla="*/ 11 h 14"/>
                  <a:gd name="T12" fmla="*/ 0 w 5"/>
                  <a:gd name="T13" fmla="*/ 8 h 14"/>
                  <a:gd name="T14" fmla="*/ 0 w 5"/>
                  <a:gd name="T15" fmla="*/ 4 h 14"/>
                  <a:gd name="T16" fmla="*/ 0 w 5"/>
                  <a:gd name="T17" fmla="*/ 0 h 14"/>
                  <a:gd name="T18" fmla="*/ 2 w 5"/>
                  <a:gd name="T19" fmla="*/ 0 h 14"/>
                  <a:gd name="T20" fmla="*/ 2 w 5"/>
                  <a:gd name="T21" fmla="*/ 0 h 14"/>
                  <a:gd name="T22" fmla="*/ 2 w 5"/>
                  <a:gd name="T23" fmla="*/ 0 h 14"/>
                  <a:gd name="T24" fmla="*/ 5 w 5"/>
                  <a:gd name="T25" fmla="*/ 0 h 14"/>
                  <a:gd name="T26" fmla="*/ 5 w 5"/>
                  <a:gd name="T27" fmla="*/ 3 h 14"/>
                  <a:gd name="T28" fmla="*/ 5 w 5"/>
                  <a:gd name="T29" fmla="*/ 7 h 14"/>
                  <a:gd name="T30" fmla="*/ 5 w 5"/>
                  <a:gd name="T31" fmla="*/ 11 h 14"/>
                  <a:gd name="T32" fmla="*/ 5 w 5"/>
                  <a:gd name="T33" fmla="*/ 14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14"/>
                  <a:gd name="T53" fmla="*/ 5 w 5"/>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14">
                    <a:moveTo>
                      <a:pt x="5" y="14"/>
                    </a:moveTo>
                    <a:lnTo>
                      <a:pt x="2" y="14"/>
                    </a:lnTo>
                    <a:lnTo>
                      <a:pt x="0" y="14"/>
                    </a:lnTo>
                    <a:lnTo>
                      <a:pt x="0" y="11"/>
                    </a:lnTo>
                    <a:lnTo>
                      <a:pt x="0" y="8"/>
                    </a:lnTo>
                    <a:lnTo>
                      <a:pt x="0" y="4"/>
                    </a:lnTo>
                    <a:lnTo>
                      <a:pt x="0" y="0"/>
                    </a:lnTo>
                    <a:lnTo>
                      <a:pt x="2" y="0"/>
                    </a:lnTo>
                    <a:lnTo>
                      <a:pt x="5" y="0"/>
                    </a:lnTo>
                    <a:lnTo>
                      <a:pt x="5" y="3"/>
                    </a:lnTo>
                    <a:lnTo>
                      <a:pt x="5" y="7"/>
                    </a:lnTo>
                    <a:lnTo>
                      <a:pt x="5" y="11"/>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8" name="Freeform 651"/>
              <p:cNvSpPr>
                <a:spLocks/>
              </p:cNvSpPr>
              <p:nvPr/>
            </p:nvSpPr>
            <p:spPr bwMode="auto">
              <a:xfrm>
                <a:off x="1758" y="1494"/>
                <a:ext cx="10" cy="35"/>
              </a:xfrm>
              <a:custGeom>
                <a:avLst/>
                <a:gdLst>
                  <a:gd name="T0" fmla="*/ 10 w 10"/>
                  <a:gd name="T1" fmla="*/ 21 h 35"/>
                  <a:gd name="T2" fmla="*/ 8 w 10"/>
                  <a:gd name="T3" fmla="*/ 24 h 35"/>
                  <a:gd name="T4" fmla="*/ 8 w 10"/>
                  <a:gd name="T5" fmla="*/ 28 h 35"/>
                  <a:gd name="T6" fmla="*/ 8 w 10"/>
                  <a:gd name="T7" fmla="*/ 32 h 35"/>
                  <a:gd name="T8" fmla="*/ 6 w 10"/>
                  <a:gd name="T9" fmla="*/ 35 h 35"/>
                  <a:gd name="T10" fmla="*/ 6 w 10"/>
                  <a:gd name="T11" fmla="*/ 35 h 35"/>
                  <a:gd name="T12" fmla="*/ 4 w 10"/>
                  <a:gd name="T13" fmla="*/ 35 h 35"/>
                  <a:gd name="T14" fmla="*/ 2 w 10"/>
                  <a:gd name="T15" fmla="*/ 35 h 35"/>
                  <a:gd name="T16" fmla="*/ 0 w 10"/>
                  <a:gd name="T17" fmla="*/ 35 h 35"/>
                  <a:gd name="T18" fmla="*/ 0 w 10"/>
                  <a:gd name="T19" fmla="*/ 27 h 35"/>
                  <a:gd name="T20" fmla="*/ 0 w 10"/>
                  <a:gd name="T21" fmla="*/ 18 h 35"/>
                  <a:gd name="T22" fmla="*/ 0 w 10"/>
                  <a:gd name="T23" fmla="*/ 10 h 35"/>
                  <a:gd name="T24" fmla="*/ 0 w 10"/>
                  <a:gd name="T25" fmla="*/ 0 h 35"/>
                  <a:gd name="T26" fmla="*/ 2 w 10"/>
                  <a:gd name="T27" fmla="*/ 0 h 35"/>
                  <a:gd name="T28" fmla="*/ 4 w 10"/>
                  <a:gd name="T29" fmla="*/ 0 h 35"/>
                  <a:gd name="T30" fmla="*/ 6 w 10"/>
                  <a:gd name="T31" fmla="*/ 0 h 35"/>
                  <a:gd name="T32" fmla="*/ 6 w 10"/>
                  <a:gd name="T33" fmla="*/ 0 h 35"/>
                  <a:gd name="T34" fmla="*/ 8 w 10"/>
                  <a:gd name="T35" fmla="*/ 6 h 35"/>
                  <a:gd name="T36" fmla="*/ 10 w 10"/>
                  <a:gd name="T37" fmla="*/ 10 h 35"/>
                  <a:gd name="T38" fmla="*/ 10 w 10"/>
                  <a:gd name="T39" fmla="*/ 14 h 35"/>
                  <a:gd name="T40" fmla="*/ 10 w 10"/>
                  <a:gd name="T41" fmla="*/ 21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35"/>
                  <a:gd name="T65" fmla="*/ 10 w 10"/>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35">
                    <a:moveTo>
                      <a:pt x="10" y="21"/>
                    </a:moveTo>
                    <a:lnTo>
                      <a:pt x="8" y="24"/>
                    </a:lnTo>
                    <a:lnTo>
                      <a:pt x="8" y="28"/>
                    </a:lnTo>
                    <a:lnTo>
                      <a:pt x="8" y="32"/>
                    </a:lnTo>
                    <a:lnTo>
                      <a:pt x="6" y="35"/>
                    </a:lnTo>
                    <a:lnTo>
                      <a:pt x="4" y="35"/>
                    </a:lnTo>
                    <a:lnTo>
                      <a:pt x="2" y="35"/>
                    </a:lnTo>
                    <a:lnTo>
                      <a:pt x="0" y="35"/>
                    </a:lnTo>
                    <a:lnTo>
                      <a:pt x="0" y="27"/>
                    </a:lnTo>
                    <a:lnTo>
                      <a:pt x="0" y="18"/>
                    </a:lnTo>
                    <a:lnTo>
                      <a:pt x="0" y="10"/>
                    </a:lnTo>
                    <a:lnTo>
                      <a:pt x="0" y="0"/>
                    </a:lnTo>
                    <a:lnTo>
                      <a:pt x="2" y="0"/>
                    </a:lnTo>
                    <a:lnTo>
                      <a:pt x="4" y="0"/>
                    </a:lnTo>
                    <a:lnTo>
                      <a:pt x="6" y="0"/>
                    </a:lnTo>
                    <a:lnTo>
                      <a:pt x="8" y="6"/>
                    </a:lnTo>
                    <a:lnTo>
                      <a:pt x="10" y="10"/>
                    </a:lnTo>
                    <a:lnTo>
                      <a:pt x="10" y="14"/>
                    </a:ln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39" name="Freeform 652"/>
              <p:cNvSpPr>
                <a:spLocks/>
              </p:cNvSpPr>
              <p:nvPr/>
            </p:nvSpPr>
            <p:spPr bwMode="auto">
              <a:xfrm>
                <a:off x="1733" y="1496"/>
                <a:ext cx="6" cy="122"/>
              </a:xfrm>
              <a:custGeom>
                <a:avLst/>
                <a:gdLst>
                  <a:gd name="T0" fmla="*/ 6 w 6"/>
                  <a:gd name="T1" fmla="*/ 47 h 122"/>
                  <a:gd name="T2" fmla="*/ 6 w 6"/>
                  <a:gd name="T3" fmla="*/ 77 h 122"/>
                  <a:gd name="T4" fmla="*/ 6 w 6"/>
                  <a:gd name="T5" fmla="*/ 95 h 122"/>
                  <a:gd name="T6" fmla="*/ 6 w 6"/>
                  <a:gd name="T7" fmla="*/ 109 h 122"/>
                  <a:gd name="T8" fmla="*/ 6 w 6"/>
                  <a:gd name="T9" fmla="*/ 122 h 122"/>
                  <a:gd name="T10" fmla="*/ 4 w 6"/>
                  <a:gd name="T11" fmla="*/ 122 h 122"/>
                  <a:gd name="T12" fmla="*/ 2 w 6"/>
                  <a:gd name="T13" fmla="*/ 122 h 122"/>
                  <a:gd name="T14" fmla="*/ 2 w 6"/>
                  <a:gd name="T15" fmla="*/ 122 h 122"/>
                  <a:gd name="T16" fmla="*/ 0 w 6"/>
                  <a:gd name="T17" fmla="*/ 122 h 122"/>
                  <a:gd name="T18" fmla="*/ 0 w 6"/>
                  <a:gd name="T19" fmla="*/ 92 h 122"/>
                  <a:gd name="T20" fmla="*/ 0 w 6"/>
                  <a:gd name="T21" fmla="*/ 60 h 122"/>
                  <a:gd name="T22" fmla="*/ 0 w 6"/>
                  <a:gd name="T23" fmla="*/ 30 h 122"/>
                  <a:gd name="T24" fmla="*/ 0 w 6"/>
                  <a:gd name="T25" fmla="*/ 0 h 122"/>
                  <a:gd name="T26" fmla="*/ 0 w 6"/>
                  <a:gd name="T27" fmla="*/ 0 h 122"/>
                  <a:gd name="T28" fmla="*/ 2 w 6"/>
                  <a:gd name="T29" fmla="*/ 0 h 122"/>
                  <a:gd name="T30" fmla="*/ 4 w 6"/>
                  <a:gd name="T31" fmla="*/ 0 h 122"/>
                  <a:gd name="T32" fmla="*/ 6 w 6"/>
                  <a:gd name="T33" fmla="*/ 0 h 122"/>
                  <a:gd name="T34" fmla="*/ 6 w 6"/>
                  <a:gd name="T35" fmla="*/ 12 h 122"/>
                  <a:gd name="T36" fmla="*/ 6 w 6"/>
                  <a:gd name="T37" fmla="*/ 23 h 122"/>
                  <a:gd name="T38" fmla="*/ 6 w 6"/>
                  <a:gd name="T39" fmla="*/ 36 h 122"/>
                  <a:gd name="T40" fmla="*/ 6 w 6"/>
                  <a:gd name="T41" fmla="*/ 47 h 1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122"/>
                  <a:gd name="T65" fmla="*/ 6 w 6"/>
                  <a:gd name="T66" fmla="*/ 122 h 1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122">
                    <a:moveTo>
                      <a:pt x="6" y="47"/>
                    </a:moveTo>
                    <a:lnTo>
                      <a:pt x="6" y="77"/>
                    </a:lnTo>
                    <a:lnTo>
                      <a:pt x="6" y="95"/>
                    </a:lnTo>
                    <a:lnTo>
                      <a:pt x="6" y="109"/>
                    </a:lnTo>
                    <a:lnTo>
                      <a:pt x="6" y="122"/>
                    </a:lnTo>
                    <a:lnTo>
                      <a:pt x="4" y="122"/>
                    </a:lnTo>
                    <a:lnTo>
                      <a:pt x="2" y="122"/>
                    </a:lnTo>
                    <a:lnTo>
                      <a:pt x="0" y="122"/>
                    </a:lnTo>
                    <a:lnTo>
                      <a:pt x="0" y="92"/>
                    </a:lnTo>
                    <a:lnTo>
                      <a:pt x="0" y="60"/>
                    </a:lnTo>
                    <a:lnTo>
                      <a:pt x="0" y="30"/>
                    </a:lnTo>
                    <a:lnTo>
                      <a:pt x="0" y="0"/>
                    </a:lnTo>
                    <a:lnTo>
                      <a:pt x="2" y="0"/>
                    </a:lnTo>
                    <a:lnTo>
                      <a:pt x="4" y="0"/>
                    </a:lnTo>
                    <a:lnTo>
                      <a:pt x="6" y="0"/>
                    </a:lnTo>
                    <a:lnTo>
                      <a:pt x="6" y="12"/>
                    </a:lnTo>
                    <a:lnTo>
                      <a:pt x="6" y="23"/>
                    </a:lnTo>
                    <a:lnTo>
                      <a:pt x="6" y="36"/>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0" name="Freeform 653"/>
              <p:cNvSpPr>
                <a:spLocks/>
              </p:cNvSpPr>
              <p:nvPr/>
            </p:nvSpPr>
            <p:spPr bwMode="auto">
              <a:xfrm>
                <a:off x="1633" y="1370"/>
                <a:ext cx="31" cy="270"/>
              </a:xfrm>
              <a:custGeom>
                <a:avLst/>
                <a:gdLst>
                  <a:gd name="T0" fmla="*/ 31 w 31"/>
                  <a:gd name="T1" fmla="*/ 13 h 270"/>
                  <a:gd name="T2" fmla="*/ 29 w 31"/>
                  <a:gd name="T3" fmla="*/ 76 h 270"/>
                  <a:gd name="T4" fmla="*/ 27 w 31"/>
                  <a:gd name="T5" fmla="*/ 140 h 270"/>
                  <a:gd name="T6" fmla="*/ 25 w 31"/>
                  <a:gd name="T7" fmla="*/ 204 h 270"/>
                  <a:gd name="T8" fmla="*/ 25 w 31"/>
                  <a:gd name="T9" fmla="*/ 269 h 270"/>
                  <a:gd name="T10" fmla="*/ 19 w 31"/>
                  <a:gd name="T11" fmla="*/ 269 h 270"/>
                  <a:gd name="T12" fmla="*/ 13 w 31"/>
                  <a:gd name="T13" fmla="*/ 269 h 270"/>
                  <a:gd name="T14" fmla="*/ 6 w 31"/>
                  <a:gd name="T15" fmla="*/ 270 h 270"/>
                  <a:gd name="T16" fmla="*/ 0 w 31"/>
                  <a:gd name="T17" fmla="*/ 270 h 270"/>
                  <a:gd name="T18" fmla="*/ 0 w 31"/>
                  <a:gd name="T19" fmla="*/ 133 h 270"/>
                  <a:gd name="T20" fmla="*/ 0 w 31"/>
                  <a:gd name="T21" fmla="*/ 58 h 270"/>
                  <a:gd name="T22" fmla="*/ 2 w 31"/>
                  <a:gd name="T23" fmla="*/ 22 h 270"/>
                  <a:gd name="T24" fmla="*/ 6 w 31"/>
                  <a:gd name="T25" fmla="*/ 0 h 270"/>
                  <a:gd name="T26" fmla="*/ 10 w 31"/>
                  <a:gd name="T27" fmla="*/ 0 h 270"/>
                  <a:gd name="T28" fmla="*/ 17 w 31"/>
                  <a:gd name="T29" fmla="*/ 0 h 270"/>
                  <a:gd name="T30" fmla="*/ 23 w 31"/>
                  <a:gd name="T31" fmla="*/ 2 h 270"/>
                  <a:gd name="T32" fmla="*/ 27 w 31"/>
                  <a:gd name="T33" fmla="*/ 2 h 270"/>
                  <a:gd name="T34" fmla="*/ 27 w 31"/>
                  <a:gd name="T35" fmla="*/ 5 h 270"/>
                  <a:gd name="T36" fmla="*/ 29 w 31"/>
                  <a:gd name="T37" fmla="*/ 7 h 270"/>
                  <a:gd name="T38" fmla="*/ 31 w 31"/>
                  <a:gd name="T39" fmla="*/ 10 h 270"/>
                  <a:gd name="T40" fmla="*/ 31 w 31"/>
                  <a:gd name="T41" fmla="*/ 13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70"/>
                  <a:gd name="T65" fmla="*/ 31 w 31"/>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70">
                    <a:moveTo>
                      <a:pt x="31" y="13"/>
                    </a:moveTo>
                    <a:lnTo>
                      <a:pt x="29" y="76"/>
                    </a:lnTo>
                    <a:lnTo>
                      <a:pt x="27" y="140"/>
                    </a:lnTo>
                    <a:lnTo>
                      <a:pt x="25" y="204"/>
                    </a:lnTo>
                    <a:lnTo>
                      <a:pt x="25" y="269"/>
                    </a:lnTo>
                    <a:lnTo>
                      <a:pt x="19" y="269"/>
                    </a:lnTo>
                    <a:lnTo>
                      <a:pt x="13" y="269"/>
                    </a:lnTo>
                    <a:lnTo>
                      <a:pt x="6" y="270"/>
                    </a:lnTo>
                    <a:lnTo>
                      <a:pt x="0" y="270"/>
                    </a:lnTo>
                    <a:lnTo>
                      <a:pt x="0" y="133"/>
                    </a:lnTo>
                    <a:lnTo>
                      <a:pt x="0" y="58"/>
                    </a:lnTo>
                    <a:lnTo>
                      <a:pt x="2" y="22"/>
                    </a:lnTo>
                    <a:lnTo>
                      <a:pt x="6" y="0"/>
                    </a:lnTo>
                    <a:lnTo>
                      <a:pt x="10" y="0"/>
                    </a:lnTo>
                    <a:lnTo>
                      <a:pt x="17" y="0"/>
                    </a:lnTo>
                    <a:lnTo>
                      <a:pt x="23" y="2"/>
                    </a:lnTo>
                    <a:lnTo>
                      <a:pt x="27" y="2"/>
                    </a:lnTo>
                    <a:lnTo>
                      <a:pt x="27" y="5"/>
                    </a:lnTo>
                    <a:lnTo>
                      <a:pt x="29" y="7"/>
                    </a:lnTo>
                    <a:lnTo>
                      <a:pt x="31" y="10"/>
                    </a:lnTo>
                    <a:lnTo>
                      <a:pt x="31"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1" name="Freeform 654"/>
              <p:cNvSpPr>
                <a:spLocks/>
              </p:cNvSpPr>
              <p:nvPr/>
            </p:nvSpPr>
            <p:spPr bwMode="auto">
              <a:xfrm>
                <a:off x="1608" y="1372"/>
                <a:ext cx="21" cy="264"/>
              </a:xfrm>
              <a:custGeom>
                <a:avLst/>
                <a:gdLst>
                  <a:gd name="T0" fmla="*/ 21 w 21"/>
                  <a:gd name="T1" fmla="*/ 77 h 264"/>
                  <a:gd name="T2" fmla="*/ 21 w 21"/>
                  <a:gd name="T3" fmla="*/ 124 h 264"/>
                  <a:gd name="T4" fmla="*/ 21 w 21"/>
                  <a:gd name="T5" fmla="*/ 171 h 264"/>
                  <a:gd name="T6" fmla="*/ 19 w 21"/>
                  <a:gd name="T7" fmla="*/ 217 h 264"/>
                  <a:gd name="T8" fmla="*/ 19 w 21"/>
                  <a:gd name="T9" fmla="*/ 264 h 264"/>
                  <a:gd name="T10" fmla="*/ 15 w 21"/>
                  <a:gd name="T11" fmla="*/ 264 h 264"/>
                  <a:gd name="T12" fmla="*/ 11 w 21"/>
                  <a:gd name="T13" fmla="*/ 264 h 264"/>
                  <a:gd name="T14" fmla="*/ 6 w 21"/>
                  <a:gd name="T15" fmla="*/ 264 h 264"/>
                  <a:gd name="T16" fmla="*/ 0 w 21"/>
                  <a:gd name="T17" fmla="*/ 264 h 264"/>
                  <a:gd name="T18" fmla="*/ 2 w 21"/>
                  <a:gd name="T19" fmla="*/ 201 h 264"/>
                  <a:gd name="T20" fmla="*/ 4 w 21"/>
                  <a:gd name="T21" fmla="*/ 139 h 264"/>
                  <a:gd name="T22" fmla="*/ 6 w 21"/>
                  <a:gd name="T23" fmla="*/ 76 h 264"/>
                  <a:gd name="T24" fmla="*/ 8 w 21"/>
                  <a:gd name="T25" fmla="*/ 12 h 264"/>
                  <a:gd name="T26" fmla="*/ 8 w 21"/>
                  <a:gd name="T27" fmla="*/ 9 h 264"/>
                  <a:gd name="T28" fmla="*/ 11 w 21"/>
                  <a:gd name="T29" fmla="*/ 7 h 264"/>
                  <a:gd name="T30" fmla="*/ 11 w 21"/>
                  <a:gd name="T31" fmla="*/ 4 h 264"/>
                  <a:gd name="T32" fmla="*/ 11 w 21"/>
                  <a:gd name="T33" fmla="*/ 0 h 264"/>
                  <a:gd name="T34" fmla="*/ 13 w 21"/>
                  <a:gd name="T35" fmla="*/ 1 h 264"/>
                  <a:gd name="T36" fmla="*/ 15 w 21"/>
                  <a:gd name="T37" fmla="*/ 3 h 264"/>
                  <a:gd name="T38" fmla="*/ 17 w 21"/>
                  <a:gd name="T39" fmla="*/ 3 h 264"/>
                  <a:gd name="T40" fmla="*/ 21 w 21"/>
                  <a:gd name="T41" fmla="*/ 3 h 264"/>
                  <a:gd name="T42" fmla="*/ 21 w 21"/>
                  <a:gd name="T43" fmla="*/ 20 h 264"/>
                  <a:gd name="T44" fmla="*/ 21 w 21"/>
                  <a:gd name="T45" fmla="*/ 40 h 264"/>
                  <a:gd name="T46" fmla="*/ 21 w 21"/>
                  <a:gd name="T47" fmla="*/ 58 h 264"/>
                  <a:gd name="T48" fmla="*/ 21 w 21"/>
                  <a:gd name="T49" fmla="*/ 77 h 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64"/>
                  <a:gd name="T77" fmla="*/ 21 w 21"/>
                  <a:gd name="T78" fmla="*/ 264 h 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64">
                    <a:moveTo>
                      <a:pt x="21" y="77"/>
                    </a:moveTo>
                    <a:lnTo>
                      <a:pt x="21" y="124"/>
                    </a:lnTo>
                    <a:lnTo>
                      <a:pt x="21" y="171"/>
                    </a:lnTo>
                    <a:lnTo>
                      <a:pt x="19" y="217"/>
                    </a:lnTo>
                    <a:lnTo>
                      <a:pt x="19" y="264"/>
                    </a:lnTo>
                    <a:lnTo>
                      <a:pt x="15" y="264"/>
                    </a:lnTo>
                    <a:lnTo>
                      <a:pt x="11" y="264"/>
                    </a:lnTo>
                    <a:lnTo>
                      <a:pt x="6" y="264"/>
                    </a:lnTo>
                    <a:lnTo>
                      <a:pt x="0" y="264"/>
                    </a:lnTo>
                    <a:lnTo>
                      <a:pt x="2" y="201"/>
                    </a:lnTo>
                    <a:lnTo>
                      <a:pt x="4" y="139"/>
                    </a:lnTo>
                    <a:lnTo>
                      <a:pt x="6" y="76"/>
                    </a:lnTo>
                    <a:lnTo>
                      <a:pt x="8" y="12"/>
                    </a:lnTo>
                    <a:lnTo>
                      <a:pt x="8" y="9"/>
                    </a:lnTo>
                    <a:lnTo>
                      <a:pt x="11" y="7"/>
                    </a:lnTo>
                    <a:lnTo>
                      <a:pt x="11" y="4"/>
                    </a:lnTo>
                    <a:lnTo>
                      <a:pt x="11" y="0"/>
                    </a:lnTo>
                    <a:lnTo>
                      <a:pt x="13" y="1"/>
                    </a:lnTo>
                    <a:lnTo>
                      <a:pt x="15" y="3"/>
                    </a:lnTo>
                    <a:lnTo>
                      <a:pt x="17" y="3"/>
                    </a:lnTo>
                    <a:lnTo>
                      <a:pt x="21" y="3"/>
                    </a:lnTo>
                    <a:lnTo>
                      <a:pt x="21" y="20"/>
                    </a:lnTo>
                    <a:lnTo>
                      <a:pt x="21" y="40"/>
                    </a:lnTo>
                    <a:lnTo>
                      <a:pt x="21" y="58"/>
                    </a:lnTo>
                    <a:lnTo>
                      <a:pt x="21" y="77"/>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2" name="Freeform 655"/>
              <p:cNvSpPr>
                <a:spLocks/>
              </p:cNvSpPr>
              <p:nvPr/>
            </p:nvSpPr>
            <p:spPr bwMode="auto">
              <a:xfrm>
                <a:off x="1592" y="1372"/>
                <a:ext cx="16" cy="264"/>
              </a:xfrm>
              <a:custGeom>
                <a:avLst/>
                <a:gdLst>
                  <a:gd name="T0" fmla="*/ 16 w 16"/>
                  <a:gd name="T1" fmla="*/ 45 h 264"/>
                  <a:gd name="T2" fmla="*/ 16 w 16"/>
                  <a:gd name="T3" fmla="*/ 100 h 264"/>
                  <a:gd name="T4" fmla="*/ 14 w 16"/>
                  <a:gd name="T5" fmla="*/ 155 h 264"/>
                  <a:gd name="T6" fmla="*/ 14 w 16"/>
                  <a:gd name="T7" fmla="*/ 211 h 264"/>
                  <a:gd name="T8" fmla="*/ 12 w 16"/>
                  <a:gd name="T9" fmla="*/ 264 h 264"/>
                  <a:gd name="T10" fmla="*/ 10 w 16"/>
                  <a:gd name="T11" fmla="*/ 264 h 264"/>
                  <a:gd name="T12" fmla="*/ 6 w 16"/>
                  <a:gd name="T13" fmla="*/ 264 h 264"/>
                  <a:gd name="T14" fmla="*/ 4 w 16"/>
                  <a:gd name="T15" fmla="*/ 264 h 264"/>
                  <a:gd name="T16" fmla="*/ 0 w 16"/>
                  <a:gd name="T17" fmla="*/ 264 h 264"/>
                  <a:gd name="T18" fmla="*/ 2 w 16"/>
                  <a:gd name="T19" fmla="*/ 182 h 264"/>
                  <a:gd name="T20" fmla="*/ 2 w 16"/>
                  <a:gd name="T21" fmla="*/ 125 h 264"/>
                  <a:gd name="T22" fmla="*/ 2 w 16"/>
                  <a:gd name="T23" fmla="*/ 74 h 264"/>
                  <a:gd name="T24" fmla="*/ 4 w 16"/>
                  <a:gd name="T25" fmla="*/ 0 h 264"/>
                  <a:gd name="T26" fmla="*/ 8 w 16"/>
                  <a:gd name="T27" fmla="*/ 1 h 264"/>
                  <a:gd name="T28" fmla="*/ 12 w 16"/>
                  <a:gd name="T29" fmla="*/ 3 h 264"/>
                  <a:gd name="T30" fmla="*/ 14 w 16"/>
                  <a:gd name="T31" fmla="*/ 4 h 264"/>
                  <a:gd name="T32" fmla="*/ 16 w 16"/>
                  <a:gd name="T33" fmla="*/ 5 h 264"/>
                  <a:gd name="T34" fmla="*/ 16 w 16"/>
                  <a:gd name="T35" fmla="*/ 15 h 264"/>
                  <a:gd name="T36" fmla="*/ 16 w 16"/>
                  <a:gd name="T37" fmla="*/ 25 h 264"/>
                  <a:gd name="T38" fmla="*/ 16 w 16"/>
                  <a:gd name="T39" fmla="*/ 36 h 264"/>
                  <a:gd name="T40" fmla="*/ 16 w 16"/>
                  <a:gd name="T41" fmla="*/ 45 h 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
                  <a:gd name="T64" fmla="*/ 0 h 264"/>
                  <a:gd name="T65" fmla="*/ 16 w 16"/>
                  <a:gd name="T66" fmla="*/ 264 h 2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 h="264">
                    <a:moveTo>
                      <a:pt x="16" y="45"/>
                    </a:moveTo>
                    <a:lnTo>
                      <a:pt x="16" y="100"/>
                    </a:lnTo>
                    <a:lnTo>
                      <a:pt x="14" y="155"/>
                    </a:lnTo>
                    <a:lnTo>
                      <a:pt x="14" y="211"/>
                    </a:lnTo>
                    <a:lnTo>
                      <a:pt x="12" y="264"/>
                    </a:lnTo>
                    <a:lnTo>
                      <a:pt x="10" y="264"/>
                    </a:lnTo>
                    <a:lnTo>
                      <a:pt x="6" y="264"/>
                    </a:lnTo>
                    <a:lnTo>
                      <a:pt x="4" y="264"/>
                    </a:lnTo>
                    <a:lnTo>
                      <a:pt x="0" y="264"/>
                    </a:lnTo>
                    <a:lnTo>
                      <a:pt x="2" y="182"/>
                    </a:lnTo>
                    <a:lnTo>
                      <a:pt x="2" y="125"/>
                    </a:lnTo>
                    <a:lnTo>
                      <a:pt x="2" y="74"/>
                    </a:lnTo>
                    <a:lnTo>
                      <a:pt x="4" y="0"/>
                    </a:lnTo>
                    <a:lnTo>
                      <a:pt x="8" y="1"/>
                    </a:lnTo>
                    <a:lnTo>
                      <a:pt x="12" y="3"/>
                    </a:lnTo>
                    <a:lnTo>
                      <a:pt x="14" y="4"/>
                    </a:lnTo>
                    <a:lnTo>
                      <a:pt x="16" y="5"/>
                    </a:lnTo>
                    <a:lnTo>
                      <a:pt x="16" y="15"/>
                    </a:lnTo>
                    <a:lnTo>
                      <a:pt x="16" y="25"/>
                    </a:lnTo>
                    <a:lnTo>
                      <a:pt x="16" y="36"/>
                    </a:lnTo>
                    <a:lnTo>
                      <a:pt x="16" y="45"/>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3" name="Freeform 656"/>
              <p:cNvSpPr>
                <a:spLocks/>
              </p:cNvSpPr>
              <p:nvPr/>
            </p:nvSpPr>
            <p:spPr bwMode="auto">
              <a:xfrm>
                <a:off x="1567" y="1370"/>
                <a:ext cx="22" cy="270"/>
              </a:xfrm>
              <a:custGeom>
                <a:avLst/>
                <a:gdLst>
                  <a:gd name="T0" fmla="*/ 22 w 22"/>
                  <a:gd name="T1" fmla="*/ 65 h 270"/>
                  <a:gd name="T2" fmla="*/ 22 w 22"/>
                  <a:gd name="T3" fmla="*/ 116 h 270"/>
                  <a:gd name="T4" fmla="*/ 20 w 22"/>
                  <a:gd name="T5" fmla="*/ 166 h 270"/>
                  <a:gd name="T6" fmla="*/ 18 w 22"/>
                  <a:gd name="T7" fmla="*/ 215 h 270"/>
                  <a:gd name="T8" fmla="*/ 18 w 22"/>
                  <a:gd name="T9" fmla="*/ 266 h 270"/>
                  <a:gd name="T10" fmla="*/ 14 w 22"/>
                  <a:gd name="T11" fmla="*/ 268 h 270"/>
                  <a:gd name="T12" fmla="*/ 10 w 22"/>
                  <a:gd name="T13" fmla="*/ 269 h 270"/>
                  <a:gd name="T14" fmla="*/ 6 w 22"/>
                  <a:gd name="T15" fmla="*/ 269 h 270"/>
                  <a:gd name="T16" fmla="*/ 2 w 22"/>
                  <a:gd name="T17" fmla="*/ 270 h 270"/>
                  <a:gd name="T18" fmla="*/ 0 w 22"/>
                  <a:gd name="T19" fmla="*/ 247 h 270"/>
                  <a:gd name="T20" fmla="*/ 2 w 22"/>
                  <a:gd name="T21" fmla="*/ 211 h 270"/>
                  <a:gd name="T22" fmla="*/ 2 w 22"/>
                  <a:gd name="T23" fmla="*/ 138 h 270"/>
                  <a:gd name="T24" fmla="*/ 6 w 22"/>
                  <a:gd name="T25" fmla="*/ 0 h 270"/>
                  <a:gd name="T26" fmla="*/ 10 w 22"/>
                  <a:gd name="T27" fmla="*/ 0 h 270"/>
                  <a:gd name="T28" fmla="*/ 14 w 22"/>
                  <a:gd name="T29" fmla="*/ 0 h 270"/>
                  <a:gd name="T30" fmla="*/ 18 w 22"/>
                  <a:gd name="T31" fmla="*/ 2 h 270"/>
                  <a:gd name="T32" fmla="*/ 22 w 22"/>
                  <a:gd name="T33" fmla="*/ 2 h 270"/>
                  <a:gd name="T34" fmla="*/ 22 w 22"/>
                  <a:gd name="T35" fmla="*/ 17 h 270"/>
                  <a:gd name="T36" fmla="*/ 22 w 22"/>
                  <a:gd name="T37" fmla="*/ 33 h 270"/>
                  <a:gd name="T38" fmla="*/ 22 w 22"/>
                  <a:gd name="T39" fmla="*/ 49 h 270"/>
                  <a:gd name="T40" fmla="*/ 22 w 22"/>
                  <a:gd name="T41" fmla="*/ 65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270"/>
                  <a:gd name="T65" fmla="*/ 22 w 22"/>
                  <a:gd name="T66" fmla="*/ 270 h 2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270">
                    <a:moveTo>
                      <a:pt x="22" y="65"/>
                    </a:moveTo>
                    <a:lnTo>
                      <a:pt x="22" y="116"/>
                    </a:lnTo>
                    <a:lnTo>
                      <a:pt x="20" y="166"/>
                    </a:lnTo>
                    <a:lnTo>
                      <a:pt x="18" y="215"/>
                    </a:lnTo>
                    <a:lnTo>
                      <a:pt x="18" y="266"/>
                    </a:lnTo>
                    <a:lnTo>
                      <a:pt x="14" y="268"/>
                    </a:lnTo>
                    <a:lnTo>
                      <a:pt x="10" y="269"/>
                    </a:lnTo>
                    <a:lnTo>
                      <a:pt x="6" y="269"/>
                    </a:lnTo>
                    <a:lnTo>
                      <a:pt x="2" y="270"/>
                    </a:lnTo>
                    <a:lnTo>
                      <a:pt x="0" y="247"/>
                    </a:lnTo>
                    <a:lnTo>
                      <a:pt x="2" y="211"/>
                    </a:lnTo>
                    <a:lnTo>
                      <a:pt x="2" y="138"/>
                    </a:lnTo>
                    <a:lnTo>
                      <a:pt x="6" y="0"/>
                    </a:lnTo>
                    <a:lnTo>
                      <a:pt x="10" y="0"/>
                    </a:lnTo>
                    <a:lnTo>
                      <a:pt x="14" y="0"/>
                    </a:lnTo>
                    <a:lnTo>
                      <a:pt x="18" y="2"/>
                    </a:lnTo>
                    <a:lnTo>
                      <a:pt x="22" y="2"/>
                    </a:lnTo>
                    <a:lnTo>
                      <a:pt x="22" y="17"/>
                    </a:lnTo>
                    <a:lnTo>
                      <a:pt x="22" y="33"/>
                    </a:lnTo>
                    <a:lnTo>
                      <a:pt x="22" y="49"/>
                    </a:lnTo>
                    <a:lnTo>
                      <a:pt x="22" y="65"/>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4" name="Freeform 657"/>
              <p:cNvSpPr>
                <a:spLocks/>
              </p:cNvSpPr>
              <p:nvPr/>
            </p:nvSpPr>
            <p:spPr bwMode="auto">
              <a:xfrm>
                <a:off x="1540" y="1372"/>
                <a:ext cx="27" cy="271"/>
              </a:xfrm>
              <a:custGeom>
                <a:avLst/>
                <a:gdLst>
                  <a:gd name="T0" fmla="*/ 27 w 27"/>
                  <a:gd name="T1" fmla="*/ 14 h 271"/>
                  <a:gd name="T2" fmla="*/ 25 w 27"/>
                  <a:gd name="T3" fmla="*/ 77 h 271"/>
                  <a:gd name="T4" fmla="*/ 22 w 27"/>
                  <a:gd name="T5" fmla="*/ 140 h 271"/>
                  <a:gd name="T6" fmla="*/ 20 w 27"/>
                  <a:gd name="T7" fmla="*/ 204 h 271"/>
                  <a:gd name="T8" fmla="*/ 18 w 27"/>
                  <a:gd name="T9" fmla="*/ 268 h 271"/>
                  <a:gd name="T10" fmla="*/ 14 w 27"/>
                  <a:gd name="T11" fmla="*/ 270 h 271"/>
                  <a:gd name="T12" fmla="*/ 10 w 27"/>
                  <a:gd name="T13" fmla="*/ 270 h 271"/>
                  <a:gd name="T14" fmla="*/ 4 w 27"/>
                  <a:gd name="T15" fmla="*/ 270 h 271"/>
                  <a:gd name="T16" fmla="*/ 0 w 27"/>
                  <a:gd name="T17" fmla="*/ 271 h 271"/>
                  <a:gd name="T18" fmla="*/ 2 w 27"/>
                  <a:gd name="T19" fmla="*/ 205 h 271"/>
                  <a:gd name="T20" fmla="*/ 4 w 27"/>
                  <a:gd name="T21" fmla="*/ 138 h 271"/>
                  <a:gd name="T22" fmla="*/ 6 w 27"/>
                  <a:gd name="T23" fmla="*/ 71 h 271"/>
                  <a:gd name="T24" fmla="*/ 8 w 27"/>
                  <a:gd name="T25" fmla="*/ 5 h 271"/>
                  <a:gd name="T26" fmla="*/ 8 w 27"/>
                  <a:gd name="T27" fmla="*/ 4 h 271"/>
                  <a:gd name="T28" fmla="*/ 10 w 27"/>
                  <a:gd name="T29" fmla="*/ 3 h 271"/>
                  <a:gd name="T30" fmla="*/ 12 w 27"/>
                  <a:gd name="T31" fmla="*/ 1 h 271"/>
                  <a:gd name="T32" fmla="*/ 12 w 27"/>
                  <a:gd name="T33" fmla="*/ 0 h 271"/>
                  <a:gd name="T34" fmla="*/ 14 w 27"/>
                  <a:gd name="T35" fmla="*/ 0 h 271"/>
                  <a:gd name="T36" fmla="*/ 16 w 27"/>
                  <a:gd name="T37" fmla="*/ 0 h 271"/>
                  <a:gd name="T38" fmla="*/ 18 w 27"/>
                  <a:gd name="T39" fmla="*/ 0 h 271"/>
                  <a:gd name="T40" fmla="*/ 20 w 27"/>
                  <a:gd name="T41" fmla="*/ 0 h 271"/>
                  <a:gd name="T42" fmla="*/ 22 w 27"/>
                  <a:gd name="T43" fmla="*/ 3 h 271"/>
                  <a:gd name="T44" fmla="*/ 25 w 27"/>
                  <a:gd name="T45" fmla="*/ 7 h 271"/>
                  <a:gd name="T46" fmla="*/ 25 w 27"/>
                  <a:gd name="T47" fmla="*/ 9 h 271"/>
                  <a:gd name="T48" fmla="*/ 27 w 27"/>
                  <a:gd name="T49" fmla="*/ 14 h 2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
                  <a:gd name="T76" fmla="*/ 0 h 271"/>
                  <a:gd name="T77" fmla="*/ 27 w 27"/>
                  <a:gd name="T78" fmla="*/ 271 h 2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 h="271">
                    <a:moveTo>
                      <a:pt x="27" y="14"/>
                    </a:moveTo>
                    <a:lnTo>
                      <a:pt x="25" y="77"/>
                    </a:lnTo>
                    <a:lnTo>
                      <a:pt x="22" y="140"/>
                    </a:lnTo>
                    <a:lnTo>
                      <a:pt x="20" y="204"/>
                    </a:lnTo>
                    <a:lnTo>
                      <a:pt x="18" y="268"/>
                    </a:lnTo>
                    <a:lnTo>
                      <a:pt x="14" y="270"/>
                    </a:lnTo>
                    <a:lnTo>
                      <a:pt x="10" y="270"/>
                    </a:lnTo>
                    <a:lnTo>
                      <a:pt x="4" y="270"/>
                    </a:lnTo>
                    <a:lnTo>
                      <a:pt x="0" y="271"/>
                    </a:lnTo>
                    <a:lnTo>
                      <a:pt x="2" y="205"/>
                    </a:lnTo>
                    <a:lnTo>
                      <a:pt x="4" y="138"/>
                    </a:lnTo>
                    <a:lnTo>
                      <a:pt x="6" y="71"/>
                    </a:lnTo>
                    <a:lnTo>
                      <a:pt x="8" y="5"/>
                    </a:lnTo>
                    <a:lnTo>
                      <a:pt x="8" y="4"/>
                    </a:lnTo>
                    <a:lnTo>
                      <a:pt x="10" y="3"/>
                    </a:lnTo>
                    <a:lnTo>
                      <a:pt x="12" y="1"/>
                    </a:lnTo>
                    <a:lnTo>
                      <a:pt x="12" y="0"/>
                    </a:lnTo>
                    <a:lnTo>
                      <a:pt x="14" y="0"/>
                    </a:lnTo>
                    <a:lnTo>
                      <a:pt x="16" y="0"/>
                    </a:lnTo>
                    <a:lnTo>
                      <a:pt x="18" y="0"/>
                    </a:lnTo>
                    <a:lnTo>
                      <a:pt x="20" y="0"/>
                    </a:lnTo>
                    <a:lnTo>
                      <a:pt x="22" y="3"/>
                    </a:lnTo>
                    <a:lnTo>
                      <a:pt x="25" y="7"/>
                    </a:lnTo>
                    <a:lnTo>
                      <a:pt x="25" y="9"/>
                    </a:lnTo>
                    <a:lnTo>
                      <a:pt x="27" y="1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5" name="Freeform 658"/>
              <p:cNvSpPr>
                <a:spLocks/>
              </p:cNvSpPr>
              <p:nvPr/>
            </p:nvSpPr>
            <p:spPr bwMode="auto">
              <a:xfrm>
                <a:off x="1519" y="1369"/>
                <a:ext cx="23" cy="271"/>
              </a:xfrm>
              <a:custGeom>
                <a:avLst/>
                <a:gdLst>
                  <a:gd name="T0" fmla="*/ 23 w 23"/>
                  <a:gd name="T1" fmla="*/ 39 h 271"/>
                  <a:gd name="T2" fmla="*/ 21 w 23"/>
                  <a:gd name="T3" fmla="*/ 96 h 271"/>
                  <a:gd name="T4" fmla="*/ 19 w 23"/>
                  <a:gd name="T5" fmla="*/ 154 h 271"/>
                  <a:gd name="T6" fmla="*/ 14 w 23"/>
                  <a:gd name="T7" fmla="*/ 212 h 271"/>
                  <a:gd name="T8" fmla="*/ 12 w 23"/>
                  <a:gd name="T9" fmla="*/ 271 h 271"/>
                  <a:gd name="T10" fmla="*/ 10 w 23"/>
                  <a:gd name="T11" fmla="*/ 271 h 271"/>
                  <a:gd name="T12" fmla="*/ 6 w 23"/>
                  <a:gd name="T13" fmla="*/ 270 h 271"/>
                  <a:gd name="T14" fmla="*/ 4 w 23"/>
                  <a:gd name="T15" fmla="*/ 270 h 271"/>
                  <a:gd name="T16" fmla="*/ 0 w 23"/>
                  <a:gd name="T17" fmla="*/ 270 h 271"/>
                  <a:gd name="T18" fmla="*/ 0 w 23"/>
                  <a:gd name="T19" fmla="*/ 153 h 271"/>
                  <a:gd name="T20" fmla="*/ 0 w 23"/>
                  <a:gd name="T21" fmla="*/ 85 h 271"/>
                  <a:gd name="T22" fmla="*/ 0 w 23"/>
                  <a:gd name="T23" fmla="*/ 44 h 271"/>
                  <a:gd name="T24" fmla="*/ 2 w 23"/>
                  <a:gd name="T25" fmla="*/ 3 h 271"/>
                  <a:gd name="T26" fmla="*/ 6 w 23"/>
                  <a:gd name="T27" fmla="*/ 1 h 271"/>
                  <a:gd name="T28" fmla="*/ 10 w 23"/>
                  <a:gd name="T29" fmla="*/ 0 h 271"/>
                  <a:gd name="T30" fmla="*/ 14 w 23"/>
                  <a:gd name="T31" fmla="*/ 0 h 271"/>
                  <a:gd name="T32" fmla="*/ 23 w 23"/>
                  <a:gd name="T33" fmla="*/ 1 h 271"/>
                  <a:gd name="T34" fmla="*/ 23 w 23"/>
                  <a:gd name="T35" fmla="*/ 11 h 271"/>
                  <a:gd name="T36" fmla="*/ 23 w 23"/>
                  <a:gd name="T37" fmla="*/ 19 h 271"/>
                  <a:gd name="T38" fmla="*/ 23 w 23"/>
                  <a:gd name="T39" fmla="*/ 29 h 271"/>
                  <a:gd name="T40" fmla="*/ 23 w 23"/>
                  <a:gd name="T41" fmla="*/ 39 h 2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
                  <a:gd name="T64" fmla="*/ 0 h 271"/>
                  <a:gd name="T65" fmla="*/ 23 w 23"/>
                  <a:gd name="T66" fmla="*/ 271 h 2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 h="271">
                    <a:moveTo>
                      <a:pt x="23" y="39"/>
                    </a:moveTo>
                    <a:lnTo>
                      <a:pt x="21" y="96"/>
                    </a:lnTo>
                    <a:lnTo>
                      <a:pt x="19" y="154"/>
                    </a:lnTo>
                    <a:lnTo>
                      <a:pt x="14" y="212"/>
                    </a:lnTo>
                    <a:lnTo>
                      <a:pt x="12" y="271"/>
                    </a:lnTo>
                    <a:lnTo>
                      <a:pt x="10" y="271"/>
                    </a:lnTo>
                    <a:lnTo>
                      <a:pt x="6" y="270"/>
                    </a:lnTo>
                    <a:lnTo>
                      <a:pt x="4" y="270"/>
                    </a:lnTo>
                    <a:lnTo>
                      <a:pt x="0" y="270"/>
                    </a:lnTo>
                    <a:lnTo>
                      <a:pt x="0" y="153"/>
                    </a:lnTo>
                    <a:lnTo>
                      <a:pt x="0" y="85"/>
                    </a:lnTo>
                    <a:lnTo>
                      <a:pt x="0" y="44"/>
                    </a:lnTo>
                    <a:lnTo>
                      <a:pt x="2" y="3"/>
                    </a:lnTo>
                    <a:lnTo>
                      <a:pt x="6" y="1"/>
                    </a:lnTo>
                    <a:lnTo>
                      <a:pt x="10" y="0"/>
                    </a:lnTo>
                    <a:lnTo>
                      <a:pt x="14" y="0"/>
                    </a:lnTo>
                    <a:lnTo>
                      <a:pt x="23" y="1"/>
                    </a:lnTo>
                    <a:lnTo>
                      <a:pt x="23" y="11"/>
                    </a:lnTo>
                    <a:lnTo>
                      <a:pt x="23" y="19"/>
                    </a:lnTo>
                    <a:lnTo>
                      <a:pt x="23" y="29"/>
                    </a:lnTo>
                    <a:lnTo>
                      <a:pt x="23" y="39"/>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6" name="Freeform 659"/>
              <p:cNvSpPr>
                <a:spLocks/>
              </p:cNvSpPr>
              <p:nvPr/>
            </p:nvSpPr>
            <p:spPr bwMode="auto">
              <a:xfrm>
                <a:off x="1490" y="1486"/>
                <a:ext cx="16" cy="154"/>
              </a:xfrm>
              <a:custGeom>
                <a:avLst/>
                <a:gdLst>
                  <a:gd name="T0" fmla="*/ 16 w 16"/>
                  <a:gd name="T1" fmla="*/ 58 h 154"/>
                  <a:gd name="T2" fmla="*/ 16 w 16"/>
                  <a:gd name="T3" fmla="*/ 83 h 154"/>
                  <a:gd name="T4" fmla="*/ 16 w 16"/>
                  <a:gd name="T5" fmla="*/ 106 h 154"/>
                  <a:gd name="T6" fmla="*/ 14 w 16"/>
                  <a:gd name="T7" fmla="*/ 131 h 154"/>
                  <a:gd name="T8" fmla="*/ 14 w 16"/>
                  <a:gd name="T9" fmla="*/ 154 h 154"/>
                  <a:gd name="T10" fmla="*/ 10 w 16"/>
                  <a:gd name="T11" fmla="*/ 154 h 154"/>
                  <a:gd name="T12" fmla="*/ 6 w 16"/>
                  <a:gd name="T13" fmla="*/ 154 h 154"/>
                  <a:gd name="T14" fmla="*/ 4 w 16"/>
                  <a:gd name="T15" fmla="*/ 154 h 154"/>
                  <a:gd name="T16" fmla="*/ 0 w 16"/>
                  <a:gd name="T17" fmla="*/ 154 h 154"/>
                  <a:gd name="T18" fmla="*/ 0 w 16"/>
                  <a:gd name="T19" fmla="*/ 120 h 154"/>
                  <a:gd name="T20" fmla="*/ 0 w 16"/>
                  <a:gd name="T21" fmla="*/ 87 h 154"/>
                  <a:gd name="T22" fmla="*/ 0 w 16"/>
                  <a:gd name="T23" fmla="*/ 54 h 154"/>
                  <a:gd name="T24" fmla="*/ 0 w 16"/>
                  <a:gd name="T25" fmla="*/ 21 h 154"/>
                  <a:gd name="T26" fmla="*/ 0 w 16"/>
                  <a:gd name="T27" fmla="*/ 21 h 154"/>
                  <a:gd name="T28" fmla="*/ 2 w 16"/>
                  <a:gd name="T29" fmla="*/ 21 h 154"/>
                  <a:gd name="T30" fmla="*/ 2 w 16"/>
                  <a:gd name="T31" fmla="*/ 21 h 154"/>
                  <a:gd name="T32" fmla="*/ 4 w 16"/>
                  <a:gd name="T33" fmla="*/ 21 h 154"/>
                  <a:gd name="T34" fmla="*/ 4 w 16"/>
                  <a:gd name="T35" fmla="*/ 15 h 154"/>
                  <a:gd name="T36" fmla="*/ 4 w 16"/>
                  <a:gd name="T37" fmla="*/ 10 h 154"/>
                  <a:gd name="T38" fmla="*/ 4 w 16"/>
                  <a:gd name="T39" fmla="*/ 6 h 154"/>
                  <a:gd name="T40" fmla="*/ 4 w 16"/>
                  <a:gd name="T41" fmla="*/ 0 h 154"/>
                  <a:gd name="T42" fmla="*/ 8 w 16"/>
                  <a:gd name="T43" fmla="*/ 3 h 154"/>
                  <a:gd name="T44" fmla="*/ 12 w 16"/>
                  <a:gd name="T45" fmla="*/ 4 h 154"/>
                  <a:gd name="T46" fmla="*/ 12 w 16"/>
                  <a:gd name="T47" fmla="*/ 7 h 154"/>
                  <a:gd name="T48" fmla="*/ 14 w 16"/>
                  <a:gd name="T49" fmla="*/ 10 h 154"/>
                  <a:gd name="T50" fmla="*/ 14 w 16"/>
                  <a:gd name="T51" fmla="*/ 22 h 154"/>
                  <a:gd name="T52" fmla="*/ 16 w 16"/>
                  <a:gd name="T53" fmla="*/ 33 h 154"/>
                  <a:gd name="T54" fmla="*/ 16 w 16"/>
                  <a:gd name="T55" fmla="*/ 46 h 154"/>
                  <a:gd name="T56" fmla="*/ 16 w 16"/>
                  <a:gd name="T57" fmla="*/ 58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154"/>
                  <a:gd name="T89" fmla="*/ 16 w 16"/>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154">
                    <a:moveTo>
                      <a:pt x="16" y="58"/>
                    </a:moveTo>
                    <a:lnTo>
                      <a:pt x="16" y="83"/>
                    </a:lnTo>
                    <a:lnTo>
                      <a:pt x="16" y="106"/>
                    </a:lnTo>
                    <a:lnTo>
                      <a:pt x="14" y="131"/>
                    </a:lnTo>
                    <a:lnTo>
                      <a:pt x="14" y="154"/>
                    </a:lnTo>
                    <a:lnTo>
                      <a:pt x="10" y="154"/>
                    </a:lnTo>
                    <a:lnTo>
                      <a:pt x="6" y="154"/>
                    </a:lnTo>
                    <a:lnTo>
                      <a:pt x="4" y="154"/>
                    </a:lnTo>
                    <a:lnTo>
                      <a:pt x="0" y="154"/>
                    </a:lnTo>
                    <a:lnTo>
                      <a:pt x="0" y="120"/>
                    </a:lnTo>
                    <a:lnTo>
                      <a:pt x="0" y="87"/>
                    </a:lnTo>
                    <a:lnTo>
                      <a:pt x="0" y="54"/>
                    </a:lnTo>
                    <a:lnTo>
                      <a:pt x="0" y="21"/>
                    </a:lnTo>
                    <a:lnTo>
                      <a:pt x="2" y="21"/>
                    </a:lnTo>
                    <a:lnTo>
                      <a:pt x="4" y="21"/>
                    </a:lnTo>
                    <a:lnTo>
                      <a:pt x="4" y="15"/>
                    </a:lnTo>
                    <a:lnTo>
                      <a:pt x="4" y="10"/>
                    </a:lnTo>
                    <a:lnTo>
                      <a:pt x="4" y="6"/>
                    </a:lnTo>
                    <a:lnTo>
                      <a:pt x="4" y="0"/>
                    </a:lnTo>
                    <a:lnTo>
                      <a:pt x="8" y="3"/>
                    </a:lnTo>
                    <a:lnTo>
                      <a:pt x="12" y="4"/>
                    </a:lnTo>
                    <a:lnTo>
                      <a:pt x="12" y="7"/>
                    </a:lnTo>
                    <a:lnTo>
                      <a:pt x="14" y="10"/>
                    </a:lnTo>
                    <a:lnTo>
                      <a:pt x="14" y="22"/>
                    </a:lnTo>
                    <a:lnTo>
                      <a:pt x="16" y="33"/>
                    </a:lnTo>
                    <a:lnTo>
                      <a:pt x="16" y="46"/>
                    </a:lnTo>
                    <a:lnTo>
                      <a:pt x="16" y="58"/>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7" name="Freeform 660"/>
              <p:cNvSpPr>
                <a:spLocks/>
              </p:cNvSpPr>
              <p:nvPr/>
            </p:nvSpPr>
            <p:spPr bwMode="auto">
              <a:xfrm>
                <a:off x="1440" y="1441"/>
                <a:ext cx="44" cy="201"/>
              </a:xfrm>
              <a:custGeom>
                <a:avLst/>
                <a:gdLst>
                  <a:gd name="T0" fmla="*/ 44 w 44"/>
                  <a:gd name="T1" fmla="*/ 63 h 201"/>
                  <a:gd name="T2" fmla="*/ 44 w 44"/>
                  <a:gd name="T3" fmla="*/ 115 h 201"/>
                  <a:gd name="T4" fmla="*/ 44 w 44"/>
                  <a:gd name="T5" fmla="*/ 147 h 201"/>
                  <a:gd name="T6" fmla="*/ 44 w 44"/>
                  <a:gd name="T7" fmla="*/ 171 h 201"/>
                  <a:gd name="T8" fmla="*/ 44 w 44"/>
                  <a:gd name="T9" fmla="*/ 199 h 201"/>
                  <a:gd name="T10" fmla="*/ 33 w 44"/>
                  <a:gd name="T11" fmla="*/ 201 h 201"/>
                  <a:gd name="T12" fmla="*/ 23 w 44"/>
                  <a:gd name="T13" fmla="*/ 201 h 201"/>
                  <a:gd name="T14" fmla="*/ 12 w 44"/>
                  <a:gd name="T15" fmla="*/ 201 h 201"/>
                  <a:gd name="T16" fmla="*/ 0 w 44"/>
                  <a:gd name="T17" fmla="*/ 201 h 201"/>
                  <a:gd name="T18" fmla="*/ 2 w 44"/>
                  <a:gd name="T19" fmla="*/ 115 h 201"/>
                  <a:gd name="T20" fmla="*/ 2 w 44"/>
                  <a:gd name="T21" fmla="*/ 64 h 201"/>
                  <a:gd name="T22" fmla="*/ 2 w 44"/>
                  <a:gd name="T23" fmla="*/ 33 h 201"/>
                  <a:gd name="T24" fmla="*/ 4 w 44"/>
                  <a:gd name="T25" fmla="*/ 0 h 201"/>
                  <a:gd name="T26" fmla="*/ 10 w 44"/>
                  <a:gd name="T27" fmla="*/ 0 h 201"/>
                  <a:gd name="T28" fmla="*/ 14 w 44"/>
                  <a:gd name="T29" fmla="*/ 0 h 201"/>
                  <a:gd name="T30" fmla="*/ 17 w 44"/>
                  <a:gd name="T31" fmla="*/ 1 h 201"/>
                  <a:gd name="T32" fmla="*/ 19 w 44"/>
                  <a:gd name="T33" fmla="*/ 2 h 201"/>
                  <a:gd name="T34" fmla="*/ 19 w 44"/>
                  <a:gd name="T35" fmla="*/ 9 h 201"/>
                  <a:gd name="T36" fmla="*/ 21 w 44"/>
                  <a:gd name="T37" fmla="*/ 16 h 201"/>
                  <a:gd name="T38" fmla="*/ 23 w 44"/>
                  <a:gd name="T39" fmla="*/ 23 h 201"/>
                  <a:gd name="T40" fmla="*/ 25 w 44"/>
                  <a:gd name="T41" fmla="*/ 30 h 201"/>
                  <a:gd name="T42" fmla="*/ 27 w 44"/>
                  <a:gd name="T43" fmla="*/ 40 h 201"/>
                  <a:gd name="T44" fmla="*/ 27 w 44"/>
                  <a:gd name="T45" fmla="*/ 48 h 201"/>
                  <a:gd name="T46" fmla="*/ 27 w 44"/>
                  <a:gd name="T47" fmla="*/ 56 h 201"/>
                  <a:gd name="T48" fmla="*/ 27 w 44"/>
                  <a:gd name="T49" fmla="*/ 63 h 201"/>
                  <a:gd name="T50" fmla="*/ 29 w 44"/>
                  <a:gd name="T51" fmla="*/ 63 h 201"/>
                  <a:gd name="T52" fmla="*/ 29 w 44"/>
                  <a:gd name="T53" fmla="*/ 63 h 201"/>
                  <a:gd name="T54" fmla="*/ 29 w 44"/>
                  <a:gd name="T55" fmla="*/ 63 h 201"/>
                  <a:gd name="T56" fmla="*/ 29 w 44"/>
                  <a:gd name="T57" fmla="*/ 63 h 201"/>
                  <a:gd name="T58" fmla="*/ 29 w 44"/>
                  <a:gd name="T59" fmla="*/ 49 h 201"/>
                  <a:gd name="T60" fmla="*/ 29 w 44"/>
                  <a:gd name="T61" fmla="*/ 37 h 201"/>
                  <a:gd name="T62" fmla="*/ 29 w 44"/>
                  <a:gd name="T63" fmla="*/ 24 h 201"/>
                  <a:gd name="T64" fmla="*/ 29 w 44"/>
                  <a:gd name="T65" fmla="*/ 11 h 201"/>
                  <a:gd name="T66" fmla="*/ 31 w 44"/>
                  <a:gd name="T67" fmla="*/ 11 h 201"/>
                  <a:gd name="T68" fmla="*/ 35 w 44"/>
                  <a:gd name="T69" fmla="*/ 11 h 201"/>
                  <a:gd name="T70" fmla="*/ 37 w 44"/>
                  <a:gd name="T71" fmla="*/ 12 h 201"/>
                  <a:gd name="T72" fmla="*/ 39 w 44"/>
                  <a:gd name="T73" fmla="*/ 12 h 201"/>
                  <a:gd name="T74" fmla="*/ 41 w 44"/>
                  <a:gd name="T75" fmla="*/ 26 h 201"/>
                  <a:gd name="T76" fmla="*/ 41 w 44"/>
                  <a:gd name="T77" fmla="*/ 38 h 201"/>
                  <a:gd name="T78" fmla="*/ 44 w 44"/>
                  <a:gd name="T79" fmla="*/ 51 h 201"/>
                  <a:gd name="T80" fmla="*/ 44 w 44"/>
                  <a:gd name="T81" fmla="*/ 63 h 2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4"/>
                  <a:gd name="T124" fmla="*/ 0 h 201"/>
                  <a:gd name="T125" fmla="*/ 44 w 44"/>
                  <a:gd name="T126" fmla="*/ 201 h 2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4" h="201">
                    <a:moveTo>
                      <a:pt x="44" y="63"/>
                    </a:moveTo>
                    <a:lnTo>
                      <a:pt x="44" y="115"/>
                    </a:lnTo>
                    <a:lnTo>
                      <a:pt x="44" y="147"/>
                    </a:lnTo>
                    <a:lnTo>
                      <a:pt x="44" y="171"/>
                    </a:lnTo>
                    <a:lnTo>
                      <a:pt x="44" y="199"/>
                    </a:lnTo>
                    <a:lnTo>
                      <a:pt x="33" y="201"/>
                    </a:lnTo>
                    <a:lnTo>
                      <a:pt x="23" y="201"/>
                    </a:lnTo>
                    <a:lnTo>
                      <a:pt x="12" y="201"/>
                    </a:lnTo>
                    <a:lnTo>
                      <a:pt x="0" y="201"/>
                    </a:lnTo>
                    <a:lnTo>
                      <a:pt x="2" y="115"/>
                    </a:lnTo>
                    <a:lnTo>
                      <a:pt x="2" y="64"/>
                    </a:lnTo>
                    <a:lnTo>
                      <a:pt x="2" y="33"/>
                    </a:lnTo>
                    <a:lnTo>
                      <a:pt x="4" y="0"/>
                    </a:lnTo>
                    <a:lnTo>
                      <a:pt x="10" y="0"/>
                    </a:lnTo>
                    <a:lnTo>
                      <a:pt x="14" y="0"/>
                    </a:lnTo>
                    <a:lnTo>
                      <a:pt x="17" y="1"/>
                    </a:lnTo>
                    <a:lnTo>
                      <a:pt x="19" y="2"/>
                    </a:lnTo>
                    <a:lnTo>
                      <a:pt x="19" y="9"/>
                    </a:lnTo>
                    <a:lnTo>
                      <a:pt x="21" y="16"/>
                    </a:lnTo>
                    <a:lnTo>
                      <a:pt x="23" y="23"/>
                    </a:lnTo>
                    <a:lnTo>
                      <a:pt x="25" y="30"/>
                    </a:lnTo>
                    <a:lnTo>
                      <a:pt x="27" y="40"/>
                    </a:lnTo>
                    <a:lnTo>
                      <a:pt x="27" y="48"/>
                    </a:lnTo>
                    <a:lnTo>
                      <a:pt x="27" y="56"/>
                    </a:lnTo>
                    <a:lnTo>
                      <a:pt x="27" y="63"/>
                    </a:lnTo>
                    <a:lnTo>
                      <a:pt x="29" y="63"/>
                    </a:lnTo>
                    <a:lnTo>
                      <a:pt x="29" y="49"/>
                    </a:lnTo>
                    <a:lnTo>
                      <a:pt x="29" y="37"/>
                    </a:lnTo>
                    <a:lnTo>
                      <a:pt x="29" y="24"/>
                    </a:lnTo>
                    <a:lnTo>
                      <a:pt x="29" y="11"/>
                    </a:lnTo>
                    <a:lnTo>
                      <a:pt x="31" y="11"/>
                    </a:lnTo>
                    <a:lnTo>
                      <a:pt x="35" y="11"/>
                    </a:lnTo>
                    <a:lnTo>
                      <a:pt x="37" y="12"/>
                    </a:lnTo>
                    <a:lnTo>
                      <a:pt x="39" y="12"/>
                    </a:lnTo>
                    <a:lnTo>
                      <a:pt x="41" y="26"/>
                    </a:lnTo>
                    <a:lnTo>
                      <a:pt x="41" y="38"/>
                    </a:lnTo>
                    <a:lnTo>
                      <a:pt x="44" y="51"/>
                    </a:lnTo>
                    <a:lnTo>
                      <a:pt x="44" y="6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8" name="Freeform 661"/>
              <p:cNvSpPr>
                <a:spLocks/>
              </p:cNvSpPr>
              <p:nvPr/>
            </p:nvSpPr>
            <p:spPr bwMode="auto">
              <a:xfrm>
                <a:off x="1465" y="1515"/>
                <a:ext cx="4" cy="121"/>
              </a:xfrm>
              <a:custGeom>
                <a:avLst/>
                <a:gdLst>
                  <a:gd name="T0" fmla="*/ 4 w 4"/>
                  <a:gd name="T1" fmla="*/ 121 h 121"/>
                  <a:gd name="T2" fmla="*/ 4 w 4"/>
                  <a:gd name="T3" fmla="*/ 121 h 121"/>
                  <a:gd name="T4" fmla="*/ 2 w 4"/>
                  <a:gd name="T5" fmla="*/ 121 h 121"/>
                  <a:gd name="T6" fmla="*/ 2 w 4"/>
                  <a:gd name="T7" fmla="*/ 121 h 121"/>
                  <a:gd name="T8" fmla="*/ 0 w 4"/>
                  <a:gd name="T9" fmla="*/ 121 h 121"/>
                  <a:gd name="T10" fmla="*/ 0 w 4"/>
                  <a:gd name="T11" fmla="*/ 91 h 121"/>
                  <a:gd name="T12" fmla="*/ 0 w 4"/>
                  <a:gd name="T13" fmla="*/ 61 h 121"/>
                  <a:gd name="T14" fmla="*/ 0 w 4"/>
                  <a:gd name="T15" fmla="*/ 30 h 121"/>
                  <a:gd name="T16" fmla="*/ 0 w 4"/>
                  <a:gd name="T17" fmla="*/ 0 h 121"/>
                  <a:gd name="T18" fmla="*/ 2 w 4"/>
                  <a:gd name="T19" fmla="*/ 0 h 121"/>
                  <a:gd name="T20" fmla="*/ 2 w 4"/>
                  <a:gd name="T21" fmla="*/ 0 h 121"/>
                  <a:gd name="T22" fmla="*/ 2 w 4"/>
                  <a:gd name="T23" fmla="*/ 0 h 121"/>
                  <a:gd name="T24" fmla="*/ 4 w 4"/>
                  <a:gd name="T25" fmla="*/ 0 h 121"/>
                  <a:gd name="T26" fmla="*/ 4 w 4"/>
                  <a:gd name="T27" fmla="*/ 29 h 121"/>
                  <a:gd name="T28" fmla="*/ 4 w 4"/>
                  <a:gd name="T29" fmla="*/ 59 h 121"/>
                  <a:gd name="T30" fmla="*/ 4 w 4"/>
                  <a:gd name="T31" fmla="*/ 91 h 121"/>
                  <a:gd name="T32" fmla="*/ 4 w 4"/>
                  <a:gd name="T33" fmla="*/ 121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
                  <a:gd name="T52" fmla="*/ 0 h 121"/>
                  <a:gd name="T53" fmla="*/ 4 w 4"/>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 h="121">
                    <a:moveTo>
                      <a:pt x="4" y="121"/>
                    </a:moveTo>
                    <a:lnTo>
                      <a:pt x="4" y="121"/>
                    </a:lnTo>
                    <a:lnTo>
                      <a:pt x="2" y="121"/>
                    </a:lnTo>
                    <a:lnTo>
                      <a:pt x="0" y="121"/>
                    </a:lnTo>
                    <a:lnTo>
                      <a:pt x="0" y="91"/>
                    </a:lnTo>
                    <a:lnTo>
                      <a:pt x="0" y="61"/>
                    </a:lnTo>
                    <a:lnTo>
                      <a:pt x="0" y="30"/>
                    </a:lnTo>
                    <a:lnTo>
                      <a:pt x="0" y="0"/>
                    </a:lnTo>
                    <a:lnTo>
                      <a:pt x="2" y="0"/>
                    </a:lnTo>
                    <a:lnTo>
                      <a:pt x="4" y="0"/>
                    </a:lnTo>
                    <a:lnTo>
                      <a:pt x="4" y="29"/>
                    </a:lnTo>
                    <a:lnTo>
                      <a:pt x="4" y="59"/>
                    </a:lnTo>
                    <a:lnTo>
                      <a:pt x="4" y="91"/>
                    </a:lnTo>
                    <a:lnTo>
                      <a:pt x="4"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49" name="Freeform 662"/>
              <p:cNvSpPr>
                <a:spLocks/>
              </p:cNvSpPr>
              <p:nvPr/>
            </p:nvSpPr>
            <p:spPr bwMode="auto">
              <a:xfrm>
                <a:off x="1411" y="1420"/>
                <a:ext cx="25" cy="222"/>
              </a:xfrm>
              <a:custGeom>
                <a:avLst/>
                <a:gdLst>
                  <a:gd name="T0" fmla="*/ 25 w 25"/>
                  <a:gd name="T1" fmla="*/ 73 h 222"/>
                  <a:gd name="T2" fmla="*/ 25 w 25"/>
                  <a:gd name="T3" fmla="*/ 110 h 222"/>
                  <a:gd name="T4" fmla="*/ 23 w 25"/>
                  <a:gd name="T5" fmla="*/ 147 h 222"/>
                  <a:gd name="T6" fmla="*/ 23 w 25"/>
                  <a:gd name="T7" fmla="*/ 185 h 222"/>
                  <a:gd name="T8" fmla="*/ 21 w 25"/>
                  <a:gd name="T9" fmla="*/ 222 h 222"/>
                  <a:gd name="T10" fmla="*/ 16 w 25"/>
                  <a:gd name="T11" fmla="*/ 222 h 222"/>
                  <a:gd name="T12" fmla="*/ 12 w 25"/>
                  <a:gd name="T13" fmla="*/ 222 h 222"/>
                  <a:gd name="T14" fmla="*/ 8 w 25"/>
                  <a:gd name="T15" fmla="*/ 222 h 222"/>
                  <a:gd name="T16" fmla="*/ 4 w 25"/>
                  <a:gd name="T17" fmla="*/ 222 h 222"/>
                  <a:gd name="T18" fmla="*/ 2 w 25"/>
                  <a:gd name="T19" fmla="*/ 167 h 222"/>
                  <a:gd name="T20" fmla="*/ 0 w 25"/>
                  <a:gd name="T21" fmla="*/ 113 h 222"/>
                  <a:gd name="T22" fmla="*/ 0 w 25"/>
                  <a:gd name="T23" fmla="*/ 59 h 222"/>
                  <a:gd name="T24" fmla="*/ 0 w 25"/>
                  <a:gd name="T25" fmla="*/ 5 h 222"/>
                  <a:gd name="T26" fmla="*/ 4 w 25"/>
                  <a:gd name="T27" fmla="*/ 3 h 222"/>
                  <a:gd name="T28" fmla="*/ 8 w 25"/>
                  <a:gd name="T29" fmla="*/ 1 h 222"/>
                  <a:gd name="T30" fmla="*/ 12 w 25"/>
                  <a:gd name="T31" fmla="*/ 0 h 222"/>
                  <a:gd name="T32" fmla="*/ 21 w 25"/>
                  <a:gd name="T33" fmla="*/ 1 h 222"/>
                  <a:gd name="T34" fmla="*/ 23 w 25"/>
                  <a:gd name="T35" fmla="*/ 21 h 222"/>
                  <a:gd name="T36" fmla="*/ 25 w 25"/>
                  <a:gd name="T37" fmla="*/ 34 h 222"/>
                  <a:gd name="T38" fmla="*/ 25 w 25"/>
                  <a:gd name="T39" fmla="*/ 50 h 222"/>
                  <a:gd name="T40" fmla="*/ 25 w 25"/>
                  <a:gd name="T41" fmla="*/ 73 h 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22"/>
                  <a:gd name="T65" fmla="*/ 25 w 25"/>
                  <a:gd name="T66" fmla="*/ 222 h 2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22">
                    <a:moveTo>
                      <a:pt x="25" y="73"/>
                    </a:moveTo>
                    <a:lnTo>
                      <a:pt x="25" y="110"/>
                    </a:lnTo>
                    <a:lnTo>
                      <a:pt x="23" y="147"/>
                    </a:lnTo>
                    <a:lnTo>
                      <a:pt x="23" y="185"/>
                    </a:lnTo>
                    <a:lnTo>
                      <a:pt x="21" y="222"/>
                    </a:lnTo>
                    <a:lnTo>
                      <a:pt x="16" y="222"/>
                    </a:lnTo>
                    <a:lnTo>
                      <a:pt x="12" y="222"/>
                    </a:lnTo>
                    <a:lnTo>
                      <a:pt x="8" y="222"/>
                    </a:lnTo>
                    <a:lnTo>
                      <a:pt x="4" y="222"/>
                    </a:lnTo>
                    <a:lnTo>
                      <a:pt x="2" y="167"/>
                    </a:lnTo>
                    <a:lnTo>
                      <a:pt x="0" y="113"/>
                    </a:lnTo>
                    <a:lnTo>
                      <a:pt x="0" y="59"/>
                    </a:lnTo>
                    <a:lnTo>
                      <a:pt x="0" y="5"/>
                    </a:lnTo>
                    <a:lnTo>
                      <a:pt x="4" y="3"/>
                    </a:lnTo>
                    <a:lnTo>
                      <a:pt x="8" y="1"/>
                    </a:lnTo>
                    <a:lnTo>
                      <a:pt x="12" y="0"/>
                    </a:lnTo>
                    <a:lnTo>
                      <a:pt x="21" y="1"/>
                    </a:lnTo>
                    <a:lnTo>
                      <a:pt x="23" y="21"/>
                    </a:lnTo>
                    <a:lnTo>
                      <a:pt x="25" y="34"/>
                    </a:lnTo>
                    <a:lnTo>
                      <a:pt x="25" y="50"/>
                    </a:lnTo>
                    <a:lnTo>
                      <a:pt x="25" y="7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50" name="Freeform 663"/>
              <p:cNvSpPr>
                <a:spLocks/>
              </p:cNvSpPr>
              <p:nvPr/>
            </p:nvSpPr>
            <p:spPr bwMode="auto">
              <a:xfrm>
                <a:off x="1394" y="1425"/>
                <a:ext cx="13" cy="220"/>
              </a:xfrm>
              <a:custGeom>
                <a:avLst/>
                <a:gdLst>
                  <a:gd name="T0" fmla="*/ 13 w 13"/>
                  <a:gd name="T1" fmla="*/ 149 h 220"/>
                  <a:gd name="T2" fmla="*/ 13 w 13"/>
                  <a:gd name="T3" fmla="*/ 167 h 220"/>
                  <a:gd name="T4" fmla="*/ 13 w 13"/>
                  <a:gd name="T5" fmla="*/ 184 h 220"/>
                  <a:gd name="T6" fmla="*/ 11 w 13"/>
                  <a:gd name="T7" fmla="*/ 200 h 220"/>
                  <a:gd name="T8" fmla="*/ 11 w 13"/>
                  <a:gd name="T9" fmla="*/ 218 h 220"/>
                  <a:gd name="T10" fmla="*/ 9 w 13"/>
                  <a:gd name="T11" fmla="*/ 218 h 220"/>
                  <a:gd name="T12" fmla="*/ 6 w 13"/>
                  <a:gd name="T13" fmla="*/ 218 h 220"/>
                  <a:gd name="T14" fmla="*/ 4 w 13"/>
                  <a:gd name="T15" fmla="*/ 218 h 220"/>
                  <a:gd name="T16" fmla="*/ 2 w 13"/>
                  <a:gd name="T17" fmla="*/ 220 h 220"/>
                  <a:gd name="T18" fmla="*/ 0 w 13"/>
                  <a:gd name="T19" fmla="*/ 134 h 220"/>
                  <a:gd name="T20" fmla="*/ 0 w 13"/>
                  <a:gd name="T21" fmla="*/ 83 h 220"/>
                  <a:gd name="T22" fmla="*/ 0 w 13"/>
                  <a:gd name="T23" fmla="*/ 46 h 220"/>
                  <a:gd name="T24" fmla="*/ 2 w 13"/>
                  <a:gd name="T25" fmla="*/ 0 h 220"/>
                  <a:gd name="T26" fmla="*/ 4 w 13"/>
                  <a:gd name="T27" fmla="*/ 0 h 220"/>
                  <a:gd name="T28" fmla="*/ 6 w 13"/>
                  <a:gd name="T29" fmla="*/ 0 h 220"/>
                  <a:gd name="T30" fmla="*/ 9 w 13"/>
                  <a:gd name="T31" fmla="*/ 2 h 220"/>
                  <a:gd name="T32" fmla="*/ 11 w 13"/>
                  <a:gd name="T33" fmla="*/ 2 h 220"/>
                  <a:gd name="T34" fmla="*/ 11 w 13"/>
                  <a:gd name="T35" fmla="*/ 38 h 220"/>
                  <a:gd name="T36" fmla="*/ 13 w 13"/>
                  <a:gd name="T37" fmla="*/ 75 h 220"/>
                  <a:gd name="T38" fmla="*/ 13 w 13"/>
                  <a:gd name="T39" fmla="*/ 112 h 220"/>
                  <a:gd name="T40" fmla="*/ 13 w 13"/>
                  <a:gd name="T41" fmla="*/ 149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220"/>
                  <a:gd name="T65" fmla="*/ 13 w 13"/>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220">
                    <a:moveTo>
                      <a:pt x="13" y="149"/>
                    </a:moveTo>
                    <a:lnTo>
                      <a:pt x="13" y="167"/>
                    </a:lnTo>
                    <a:lnTo>
                      <a:pt x="13" y="184"/>
                    </a:lnTo>
                    <a:lnTo>
                      <a:pt x="11" y="200"/>
                    </a:lnTo>
                    <a:lnTo>
                      <a:pt x="11" y="218"/>
                    </a:lnTo>
                    <a:lnTo>
                      <a:pt x="9" y="218"/>
                    </a:lnTo>
                    <a:lnTo>
                      <a:pt x="6" y="218"/>
                    </a:lnTo>
                    <a:lnTo>
                      <a:pt x="4" y="218"/>
                    </a:lnTo>
                    <a:lnTo>
                      <a:pt x="2" y="220"/>
                    </a:lnTo>
                    <a:lnTo>
                      <a:pt x="0" y="134"/>
                    </a:lnTo>
                    <a:lnTo>
                      <a:pt x="0" y="83"/>
                    </a:lnTo>
                    <a:lnTo>
                      <a:pt x="0" y="46"/>
                    </a:lnTo>
                    <a:lnTo>
                      <a:pt x="2" y="0"/>
                    </a:lnTo>
                    <a:lnTo>
                      <a:pt x="4" y="0"/>
                    </a:lnTo>
                    <a:lnTo>
                      <a:pt x="6" y="0"/>
                    </a:lnTo>
                    <a:lnTo>
                      <a:pt x="9" y="2"/>
                    </a:lnTo>
                    <a:lnTo>
                      <a:pt x="11" y="2"/>
                    </a:lnTo>
                    <a:lnTo>
                      <a:pt x="11" y="38"/>
                    </a:lnTo>
                    <a:lnTo>
                      <a:pt x="13" y="75"/>
                    </a:lnTo>
                    <a:lnTo>
                      <a:pt x="13" y="112"/>
                    </a:lnTo>
                    <a:lnTo>
                      <a:pt x="13" y="149"/>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51" name="Freeform 664"/>
              <p:cNvSpPr>
                <a:spLocks/>
              </p:cNvSpPr>
              <p:nvPr/>
            </p:nvSpPr>
            <p:spPr bwMode="auto">
              <a:xfrm>
                <a:off x="1371" y="1432"/>
                <a:ext cx="19" cy="213"/>
              </a:xfrm>
              <a:custGeom>
                <a:avLst/>
                <a:gdLst>
                  <a:gd name="T0" fmla="*/ 19 w 19"/>
                  <a:gd name="T1" fmla="*/ 105 h 213"/>
                  <a:gd name="T2" fmla="*/ 19 w 19"/>
                  <a:gd name="T3" fmla="*/ 133 h 213"/>
                  <a:gd name="T4" fmla="*/ 19 w 19"/>
                  <a:gd name="T5" fmla="*/ 159 h 213"/>
                  <a:gd name="T6" fmla="*/ 19 w 19"/>
                  <a:gd name="T7" fmla="*/ 186 h 213"/>
                  <a:gd name="T8" fmla="*/ 19 w 19"/>
                  <a:gd name="T9" fmla="*/ 213 h 213"/>
                  <a:gd name="T10" fmla="*/ 15 w 19"/>
                  <a:gd name="T11" fmla="*/ 211 h 213"/>
                  <a:gd name="T12" fmla="*/ 11 w 19"/>
                  <a:gd name="T13" fmla="*/ 211 h 213"/>
                  <a:gd name="T14" fmla="*/ 9 w 19"/>
                  <a:gd name="T15" fmla="*/ 211 h 213"/>
                  <a:gd name="T16" fmla="*/ 7 w 19"/>
                  <a:gd name="T17" fmla="*/ 210 h 213"/>
                  <a:gd name="T18" fmla="*/ 2 w 19"/>
                  <a:gd name="T19" fmla="*/ 115 h 213"/>
                  <a:gd name="T20" fmla="*/ 2 w 19"/>
                  <a:gd name="T21" fmla="*/ 62 h 213"/>
                  <a:gd name="T22" fmla="*/ 0 w 19"/>
                  <a:gd name="T23" fmla="*/ 33 h 213"/>
                  <a:gd name="T24" fmla="*/ 2 w 19"/>
                  <a:gd name="T25" fmla="*/ 11 h 213"/>
                  <a:gd name="T26" fmla="*/ 5 w 19"/>
                  <a:gd name="T27" fmla="*/ 9 h 213"/>
                  <a:gd name="T28" fmla="*/ 7 w 19"/>
                  <a:gd name="T29" fmla="*/ 6 h 213"/>
                  <a:gd name="T30" fmla="*/ 7 w 19"/>
                  <a:gd name="T31" fmla="*/ 3 h 213"/>
                  <a:gd name="T32" fmla="*/ 9 w 19"/>
                  <a:gd name="T33" fmla="*/ 0 h 213"/>
                  <a:gd name="T34" fmla="*/ 11 w 19"/>
                  <a:gd name="T35" fmla="*/ 0 h 213"/>
                  <a:gd name="T36" fmla="*/ 11 w 19"/>
                  <a:gd name="T37" fmla="*/ 0 h 213"/>
                  <a:gd name="T38" fmla="*/ 11 w 19"/>
                  <a:gd name="T39" fmla="*/ 0 h 213"/>
                  <a:gd name="T40" fmla="*/ 13 w 19"/>
                  <a:gd name="T41" fmla="*/ 0 h 213"/>
                  <a:gd name="T42" fmla="*/ 17 w 19"/>
                  <a:gd name="T43" fmla="*/ 9 h 213"/>
                  <a:gd name="T44" fmla="*/ 19 w 19"/>
                  <a:gd name="T45" fmla="*/ 22 h 213"/>
                  <a:gd name="T46" fmla="*/ 19 w 19"/>
                  <a:gd name="T47" fmla="*/ 51 h 213"/>
                  <a:gd name="T48" fmla="*/ 19 w 19"/>
                  <a:gd name="T49" fmla="*/ 105 h 2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13"/>
                  <a:gd name="T77" fmla="*/ 19 w 19"/>
                  <a:gd name="T78" fmla="*/ 213 h 2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13">
                    <a:moveTo>
                      <a:pt x="19" y="105"/>
                    </a:moveTo>
                    <a:lnTo>
                      <a:pt x="19" y="133"/>
                    </a:lnTo>
                    <a:lnTo>
                      <a:pt x="19" y="159"/>
                    </a:lnTo>
                    <a:lnTo>
                      <a:pt x="19" y="186"/>
                    </a:lnTo>
                    <a:lnTo>
                      <a:pt x="19" y="213"/>
                    </a:lnTo>
                    <a:lnTo>
                      <a:pt x="15" y="211"/>
                    </a:lnTo>
                    <a:lnTo>
                      <a:pt x="11" y="211"/>
                    </a:lnTo>
                    <a:lnTo>
                      <a:pt x="9" y="211"/>
                    </a:lnTo>
                    <a:lnTo>
                      <a:pt x="7" y="210"/>
                    </a:lnTo>
                    <a:lnTo>
                      <a:pt x="2" y="115"/>
                    </a:lnTo>
                    <a:lnTo>
                      <a:pt x="2" y="62"/>
                    </a:lnTo>
                    <a:lnTo>
                      <a:pt x="0" y="33"/>
                    </a:lnTo>
                    <a:lnTo>
                      <a:pt x="2" y="11"/>
                    </a:lnTo>
                    <a:lnTo>
                      <a:pt x="5" y="9"/>
                    </a:lnTo>
                    <a:lnTo>
                      <a:pt x="7" y="6"/>
                    </a:lnTo>
                    <a:lnTo>
                      <a:pt x="7" y="3"/>
                    </a:lnTo>
                    <a:lnTo>
                      <a:pt x="9" y="0"/>
                    </a:lnTo>
                    <a:lnTo>
                      <a:pt x="11" y="0"/>
                    </a:lnTo>
                    <a:lnTo>
                      <a:pt x="13" y="0"/>
                    </a:lnTo>
                    <a:lnTo>
                      <a:pt x="17" y="9"/>
                    </a:lnTo>
                    <a:lnTo>
                      <a:pt x="19" y="22"/>
                    </a:lnTo>
                    <a:lnTo>
                      <a:pt x="19" y="51"/>
                    </a:lnTo>
                    <a:lnTo>
                      <a:pt x="19" y="10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52" name="Freeform 665"/>
              <p:cNvSpPr>
                <a:spLocks/>
              </p:cNvSpPr>
              <p:nvPr/>
            </p:nvSpPr>
            <p:spPr bwMode="auto">
              <a:xfrm>
                <a:off x="1357" y="1443"/>
                <a:ext cx="10" cy="202"/>
              </a:xfrm>
              <a:custGeom>
                <a:avLst/>
                <a:gdLst>
                  <a:gd name="T0" fmla="*/ 10 w 10"/>
                  <a:gd name="T1" fmla="*/ 126 h 202"/>
                  <a:gd name="T2" fmla="*/ 10 w 10"/>
                  <a:gd name="T3" fmla="*/ 145 h 202"/>
                  <a:gd name="T4" fmla="*/ 10 w 10"/>
                  <a:gd name="T5" fmla="*/ 163 h 202"/>
                  <a:gd name="T6" fmla="*/ 10 w 10"/>
                  <a:gd name="T7" fmla="*/ 182 h 202"/>
                  <a:gd name="T8" fmla="*/ 10 w 10"/>
                  <a:gd name="T9" fmla="*/ 202 h 202"/>
                  <a:gd name="T10" fmla="*/ 8 w 10"/>
                  <a:gd name="T11" fmla="*/ 202 h 202"/>
                  <a:gd name="T12" fmla="*/ 6 w 10"/>
                  <a:gd name="T13" fmla="*/ 202 h 202"/>
                  <a:gd name="T14" fmla="*/ 4 w 10"/>
                  <a:gd name="T15" fmla="*/ 202 h 202"/>
                  <a:gd name="T16" fmla="*/ 2 w 10"/>
                  <a:gd name="T17" fmla="*/ 202 h 202"/>
                  <a:gd name="T18" fmla="*/ 2 w 10"/>
                  <a:gd name="T19" fmla="*/ 164 h 202"/>
                  <a:gd name="T20" fmla="*/ 2 w 10"/>
                  <a:gd name="T21" fmla="*/ 129 h 202"/>
                  <a:gd name="T22" fmla="*/ 2 w 10"/>
                  <a:gd name="T23" fmla="*/ 93 h 202"/>
                  <a:gd name="T24" fmla="*/ 0 w 10"/>
                  <a:gd name="T25" fmla="*/ 56 h 202"/>
                  <a:gd name="T26" fmla="*/ 2 w 10"/>
                  <a:gd name="T27" fmla="*/ 42 h 202"/>
                  <a:gd name="T28" fmla="*/ 2 w 10"/>
                  <a:gd name="T29" fmla="*/ 28 h 202"/>
                  <a:gd name="T30" fmla="*/ 2 w 10"/>
                  <a:gd name="T31" fmla="*/ 14 h 202"/>
                  <a:gd name="T32" fmla="*/ 4 w 10"/>
                  <a:gd name="T33" fmla="*/ 0 h 202"/>
                  <a:gd name="T34" fmla="*/ 4 w 10"/>
                  <a:gd name="T35" fmla="*/ 0 h 202"/>
                  <a:gd name="T36" fmla="*/ 6 w 10"/>
                  <a:gd name="T37" fmla="*/ 0 h 202"/>
                  <a:gd name="T38" fmla="*/ 8 w 10"/>
                  <a:gd name="T39" fmla="*/ 2 h 202"/>
                  <a:gd name="T40" fmla="*/ 10 w 10"/>
                  <a:gd name="T41" fmla="*/ 2 h 202"/>
                  <a:gd name="T42" fmla="*/ 10 w 10"/>
                  <a:gd name="T43" fmla="*/ 32 h 202"/>
                  <a:gd name="T44" fmla="*/ 10 w 10"/>
                  <a:gd name="T45" fmla="*/ 64 h 202"/>
                  <a:gd name="T46" fmla="*/ 10 w 10"/>
                  <a:gd name="T47" fmla="*/ 94 h 202"/>
                  <a:gd name="T48" fmla="*/ 10 w 10"/>
                  <a:gd name="T49" fmla="*/ 126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202"/>
                  <a:gd name="T77" fmla="*/ 10 w 10"/>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202">
                    <a:moveTo>
                      <a:pt x="10" y="126"/>
                    </a:moveTo>
                    <a:lnTo>
                      <a:pt x="10" y="145"/>
                    </a:lnTo>
                    <a:lnTo>
                      <a:pt x="10" y="163"/>
                    </a:lnTo>
                    <a:lnTo>
                      <a:pt x="10" y="182"/>
                    </a:lnTo>
                    <a:lnTo>
                      <a:pt x="10" y="202"/>
                    </a:lnTo>
                    <a:lnTo>
                      <a:pt x="8" y="202"/>
                    </a:lnTo>
                    <a:lnTo>
                      <a:pt x="6" y="202"/>
                    </a:lnTo>
                    <a:lnTo>
                      <a:pt x="4" y="202"/>
                    </a:lnTo>
                    <a:lnTo>
                      <a:pt x="2" y="202"/>
                    </a:lnTo>
                    <a:lnTo>
                      <a:pt x="2" y="164"/>
                    </a:lnTo>
                    <a:lnTo>
                      <a:pt x="2" y="129"/>
                    </a:lnTo>
                    <a:lnTo>
                      <a:pt x="2" y="93"/>
                    </a:lnTo>
                    <a:lnTo>
                      <a:pt x="0" y="56"/>
                    </a:lnTo>
                    <a:lnTo>
                      <a:pt x="2" y="42"/>
                    </a:lnTo>
                    <a:lnTo>
                      <a:pt x="2" y="28"/>
                    </a:lnTo>
                    <a:lnTo>
                      <a:pt x="2" y="14"/>
                    </a:lnTo>
                    <a:lnTo>
                      <a:pt x="4" y="0"/>
                    </a:lnTo>
                    <a:lnTo>
                      <a:pt x="6" y="0"/>
                    </a:lnTo>
                    <a:lnTo>
                      <a:pt x="8" y="2"/>
                    </a:lnTo>
                    <a:lnTo>
                      <a:pt x="10" y="2"/>
                    </a:lnTo>
                    <a:lnTo>
                      <a:pt x="10" y="32"/>
                    </a:lnTo>
                    <a:lnTo>
                      <a:pt x="10" y="64"/>
                    </a:lnTo>
                    <a:lnTo>
                      <a:pt x="10" y="94"/>
                    </a:lnTo>
                    <a:lnTo>
                      <a:pt x="10" y="126"/>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53" name="Freeform 666"/>
              <p:cNvSpPr>
                <a:spLocks/>
              </p:cNvSpPr>
              <p:nvPr/>
            </p:nvSpPr>
            <p:spPr bwMode="auto">
              <a:xfrm>
                <a:off x="1342" y="1437"/>
                <a:ext cx="13" cy="208"/>
              </a:xfrm>
              <a:custGeom>
                <a:avLst/>
                <a:gdLst>
                  <a:gd name="T0" fmla="*/ 13 w 13"/>
                  <a:gd name="T1" fmla="*/ 180 h 208"/>
                  <a:gd name="T2" fmla="*/ 13 w 13"/>
                  <a:gd name="T3" fmla="*/ 187 h 208"/>
                  <a:gd name="T4" fmla="*/ 13 w 13"/>
                  <a:gd name="T5" fmla="*/ 194 h 208"/>
                  <a:gd name="T6" fmla="*/ 13 w 13"/>
                  <a:gd name="T7" fmla="*/ 201 h 208"/>
                  <a:gd name="T8" fmla="*/ 13 w 13"/>
                  <a:gd name="T9" fmla="*/ 208 h 208"/>
                  <a:gd name="T10" fmla="*/ 9 w 13"/>
                  <a:gd name="T11" fmla="*/ 208 h 208"/>
                  <a:gd name="T12" fmla="*/ 7 w 13"/>
                  <a:gd name="T13" fmla="*/ 208 h 208"/>
                  <a:gd name="T14" fmla="*/ 4 w 13"/>
                  <a:gd name="T15" fmla="*/ 208 h 208"/>
                  <a:gd name="T16" fmla="*/ 2 w 13"/>
                  <a:gd name="T17" fmla="*/ 208 h 208"/>
                  <a:gd name="T18" fmla="*/ 0 w 13"/>
                  <a:gd name="T19" fmla="*/ 106 h 208"/>
                  <a:gd name="T20" fmla="*/ 0 w 13"/>
                  <a:gd name="T21" fmla="*/ 51 h 208"/>
                  <a:gd name="T22" fmla="*/ 0 w 13"/>
                  <a:gd name="T23" fmla="*/ 23 h 208"/>
                  <a:gd name="T24" fmla="*/ 0 w 13"/>
                  <a:gd name="T25" fmla="*/ 6 h 208"/>
                  <a:gd name="T26" fmla="*/ 2 w 13"/>
                  <a:gd name="T27" fmla="*/ 5 h 208"/>
                  <a:gd name="T28" fmla="*/ 2 w 13"/>
                  <a:gd name="T29" fmla="*/ 4 h 208"/>
                  <a:gd name="T30" fmla="*/ 4 w 13"/>
                  <a:gd name="T31" fmla="*/ 2 h 208"/>
                  <a:gd name="T32" fmla="*/ 4 w 13"/>
                  <a:gd name="T33" fmla="*/ 0 h 208"/>
                  <a:gd name="T34" fmla="*/ 7 w 13"/>
                  <a:gd name="T35" fmla="*/ 2 h 208"/>
                  <a:gd name="T36" fmla="*/ 9 w 13"/>
                  <a:gd name="T37" fmla="*/ 4 h 208"/>
                  <a:gd name="T38" fmla="*/ 11 w 13"/>
                  <a:gd name="T39" fmla="*/ 5 h 208"/>
                  <a:gd name="T40" fmla="*/ 11 w 13"/>
                  <a:gd name="T41" fmla="*/ 6 h 208"/>
                  <a:gd name="T42" fmla="*/ 13 w 13"/>
                  <a:gd name="T43" fmla="*/ 49 h 208"/>
                  <a:gd name="T44" fmla="*/ 13 w 13"/>
                  <a:gd name="T45" fmla="*/ 93 h 208"/>
                  <a:gd name="T46" fmla="*/ 13 w 13"/>
                  <a:gd name="T47" fmla="*/ 136 h 208"/>
                  <a:gd name="T48" fmla="*/ 13 w 13"/>
                  <a:gd name="T49" fmla="*/ 180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08"/>
                  <a:gd name="T77" fmla="*/ 13 w 13"/>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08">
                    <a:moveTo>
                      <a:pt x="13" y="180"/>
                    </a:moveTo>
                    <a:lnTo>
                      <a:pt x="13" y="187"/>
                    </a:lnTo>
                    <a:lnTo>
                      <a:pt x="13" y="194"/>
                    </a:lnTo>
                    <a:lnTo>
                      <a:pt x="13" y="201"/>
                    </a:lnTo>
                    <a:lnTo>
                      <a:pt x="13" y="208"/>
                    </a:lnTo>
                    <a:lnTo>
                      <a:pt x="9" y="208"/>
                    </a:lnTo>
                    <a:lnTo>
                      <a:pt x="7" y="208"/>
                    </a:lnTo>
                    <a:lnTo>
                      <a:pt x="4" y="208"/>
                    </a:lnTo>
                    <a:lnTo>
                      <a:pt x="2" y="208"/>
                    </a:lnTo>
                    <a:lnTo>
                      <a:pt x="0" y="106"/>
                    </a:lnTo>
                    <a:lnTo>
                      <a:pt x="0" y="51"/>
                    </a:lnTo>
                    <a:lnTo>
                      <a:pt x="0" y="23"/>
                    </a:lnTo>
                    <a:lnTo>
                      <a:pt x="0" y="6"/>
                    </a:lnTo>
                    <a:lnTo>
                      <a:pt x="2" y="5"/>
                    </a:lnTo>
                    <a:lnTo>
                      <a:pt x="2" y="4"/>
                    </a:lnTo>
                    <a:lnTo>
                      <a:pt x="4" y="2"/>
                    </a:lnTo>
                    <a:lnTo>
                      <a:pt x="4" y="0"/>
                    </a:lnTo>
                    <a:lnTo>
                      <a:pt x="7" y="2"/>
                    </a:lnTo>
                    <a:lnTo>
                      <a:pt x="9" y="4"/>
                    </a:lnTo>
                    <a:lnTo>
                      <a:pt x="11" y="5"/>
                    </a:lnTo>
                    <a:lnTo>
                      <a:pt x="11" y="6"/>
                    </a:lnTo>
                    <a:lnTo>
                      <a:pt x="13" y="49"/>
                    </a:lnTo>
                    <a:lnTo>
                      <a:pt x="13" y="93"/>
                    </a:lnTo>
                    <a:lnTo>
                      <a:pt x="13" y="136"/>
                    </a:lnTo>
                    <a:lnTo>
                      <a:pt x="13" y="180"/>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54" name="Freeform 667"/>
              <p:cNvSpPr>
                <a:spLocks/>
              </p:cNvSpPr>
              <p:nvPr/>
            </p:nvSpPr>
            <p:spPr bwMode="auto">
              <a:xfrm>
                <a:off x="1315" y="1430"/>
                <a:ext cx="21" cy="215"/>
              </a:xfrm>
              <a:custGeom>
                <a:avLst/>
                <a:gdLst>
                  <a:gd name="T0" fmla="*/ 21 w 21"/>
                  <a:gd name="T1" fmla="*/ 115 h 215"/>
                  <a:gd name="T2" fmla="*/ 21 w 21"/>
                  <a:gd name="T3" fmla="*/ 140 h 215"/>
                  <a:gd name="T4" fmla="*/ 21 w 21"/>
                  <a:gd name="T5" fmla="*/ 164 h 215"/>
                  <a:gd name="T6" fmla="*/ 21 w 21"/>
                  <a:gd name="T7" fmla="*/ 188 h 215"/>
                  <a:gd name="T8" fmla="*/ 21 w 21"/>
                  <a:gd name="T9" fmla="*/ 212 h 215"/>
                  <a:gd name="T10" fmla="*/ 17 w 21"/>
                  <a:gd name="T11" fmla="*/ 213 h 215"/>
                  <a:gd name="T12" fmla="*/ 13 w 21"/>
                  <a:gd name="T13" fmla="*/ 213 h 215"/>
                  <a:gd name="T14" fmla="*/ 7 w 21"/>
                  <a:gd name="T15" fmla="*/ 213 h 215"/>
                  <a:gd name="T16" fmla="*/ 2 w 21"/>
                  <a:gd name="T17" fmla="*/ 215 h 215"/>
                  <a:gd name="T18" fmla="*/ 2 w 21"/>
                  <a:gd name="T19" fmla="*/ 161 h 215"/>
                  <a:gd name="T20" fmla="*/ 2 w 21"/>
                  <a:gd name="T21" fmla="*/ 107 h 215"/>
                  <a:gd name="T22" fmla="*/ 2 w 21"/>
                  <a:gd name="T23" fmla="*/ 53 h 215"/>
                  <a:gd name="T24" fmla="*/ 0 w 21"/>
                  <a:gd name="T25" fmla="*/ 0 h 215"/>
                  <a:gd name="T26" fmla="*/ 4 w 21"/>
                  <a:gd name="T27" fmla="*/ 1 h 215"/>
                  <a:gd name="T28" fmla="*/ 9 w 21"/>
                  <a:gd name="T29" fmla="*/ 2 h 215"/>
                  <a:gd name="T30" fmla="*/ 13 w 21"/>
                  <a:gd name="T31" fmla="*/ 4 h 215"/>
                  <a:gd name="T32" fmla="*/ 17 w 21"/>
                  <a:gd name="T33" fmla="*/ 7 h 215"/>
                  <a:gd name="T34" fmla="*/ 19 w 21"/>
                  <a:gd name="T35" fmla="*/ 12 h 215"/>
                  <a:gd name="T36" fmla="*/ 19 w 21"/>
                  <a:gd name="T37" fmla="*/ 16 h 215"/>
                  <a:gd name="T38" fmla="*/ 19 w 21"/>
                  <a:gd name="T39" fmla="*/ 20 h 215"/>
                  <a:gd name="T40" fmla="*/ 21 w 21"/>
                  <a:gd name="T41" fmla="*/ 24 h 215"/>
                  <a:gd name="T42" fmla="*/ 21 w 21"/>
                  <a:gd name="T43" fmla="*/ 48 h 215"/>
                  <a:gd name="T44" fmla="*/ 21 w 21"/>
                  <a:gd name="T45" fmla="*/ 70 h 215"/>
                  <a:gd name="T46" fmla="*/ 21 w 21"/>
                  <a:gd name="T47" fmla="*/ 93 h 215"/>
                  <a:gd name="T48" fmla="*/ 21 w 21"/>
                  <a:gd name="T49" fmla="*/ 115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5"/>
                  <a:gd name="T77" fmla="*/ 21 w 21"/>
                  <a:gd name="T78" fmla="*/ 215 h 2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5">
                    <a:moveTo>
                      <a:pt x="21" y="115"/>
                    </a:moveTo>
                    <a:lnTo>
                      <a:pt x="21" y="140"/>
                    </a:lnTo>
                    <a:lnTo>
                      <a:pt x="21" y="164"/>
                    </a:lnTo>
                    <a:lnTo>
                      <a:pt x="21" y="188"/>
                    </a:lnTo>
                    <a:lnTo>
                      <a:pt x="21" y="212"/>
                    </a:lnTo>
                    <a:lnTo>
                      <a:pt x="17" y="213"/>
                    </a:lnTo>
                    <a:lnTo>
                      <a:pt x="13" y="213"/>
                    </a:lnTo>
                    <a:lnTo>
                      <a:pt x="7" y="213"/>
                    </a:lnTo>
                    <a:lnTo>
                      <a:pt x="2" y="215"/>
                    </a:lnTo>
                    <a:lnTo>
                      <a:pt x="2" y="161"/>
                    </a:lnTo>
                    <a:lnTo>
                      <a:pt x="2" y="107"/>
                    </a:lnTo>
                    <a:lnTo>
                      <a:pt x="2" y="53"/>
                    </a:lnTo>
                    <a:lnTo>
                      <a:pt x="0" y="0"/>
                    </a:lnTo>
                    <a:lnTo>
                      <a:pt x="4" y="1"/>
                    </a:lnTo>
                    <a:lnTo>
                      <a:pt x="9" y="2"/>
                    </a:lnTo>
                    <a:lnTo>
                      <a:pt x="13" y="4"/>
                    </a:lnTo>
                    <a:lnTo>
                      <a:pt x="17" y="7"/>
                    </a:lnTo>
                    <a:lnTo>
                      <a:pt x="19" y="12"/>
                    </a:lnTo>
                    <a:lnTo>
                      <a:pt x="19" y="16"/>
                    </a:lnTo>
                    <a:lnTo>
                      <a:pt x="19" y="20"/>
                    </a:lnTo>
                    <a:lnTo>
                      <a:pt x="21" y="24"/>
                    </a:lnTo>
                    <a:lnTo>
                      <a:pt x="21" y="48"/>
                    </a:lnTo>
                    <a:lnTo>
                      <a:pt x="21" y="70"/>
                    </a:lnTo>
                    <a:lnTo>
                      <a:pt x="21" y="93"/>
                    </a:lnTo>
                    <a:lnTo>
                      <a:pt x="21" y="11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0811" name="Group 869"/>
            <p:cNvGrpSpPr>
              <a:grpSpLocks/>
            </p:cNvGrpSpPr>
            <p:nvPr/>
          </p:nvGrpSpPr>
          <p:grpSpPr bwMode="auto">
            <a:xfrm>
              <a:off x="150" y="1066"/>
              <a:ext cx="3402" cy="1685"/>
              <a:chOff x="150" y="1066"/>
              <a:chExt cx="3402" cy="1685"/>
            </a:xfrm>
          </p:grpSpPr>
          <p:sp>
            <p:nvSpPr>
              <p:cNvPr id="70855" name="Freeform 669"/>
              <p:cNvSpPr>
                <a:spLocks/>
              </p:cNvSpPr>
              <p:nvPr/>
            </p:nvSpPr>
            <p:spPr bwMode="auto">
              <a:xfrm>
                <a:off x="1288" y="1409"/>
                <a:ext cx="21" cy="234"/>
              </a:xfrm>
              <a:custGeom>
                <a:avLst/>
                <a:gdLst>
                  <a:gd name="T0" fmla="*/ 21 w 21"/>
                  <a:gd name="T1" fmla="*/ 135 h 234"/>
                  <a:gd name="T2" fmla="*/ 21 w 21"/>
                  <a:gd name="T3" fmla="*/ 158 h 234"/>
                  <a:gd name="T4" fmla="*/ 21 w 21"/>
                  <a:gd name="T5" fmla="*/ 183 h 234"/>
                  <a:gd name="T6" fmla="*/ 21 w 21"/>
                  <a:gd name="T7" fmla="*/ 208 h 234"/>
                  <a:gd name="T8" fmla="*/ 19 w 21"/>
                  <a:gd name="T9" fmla="*/ 233 h 234"/>
                  <a:gd name="T10" fmla="*/ 15 w 21"/>
                  <a:gd name="T11" fmla="*/ 233 h 234"/>
                  <a:gd name="T12" fmla="*/ 11 w 21"/>
                  <a:gd name="T13" fmla="*/ 233 h 234"/>
                  <a:gd name="T14" fmla="*/ 7 w 21"/>
                  <a:gd name="T15" fmla="*/ 233 h 234"/>
                  <a:gd name="T16" fmla="*/ 2 w 21"/>
                  <a:gd name="T17" fmla="*/ 234 h 234"/>
                  <a:gd name="T18" fmla="*/ 0 w 21"/>
                  <a:gd name="T19" fmla="*/ 147 h 234"/>
                  <a:gd name="T20" fmla="*/ 0 w 21"/>
                  <a:gd name="T21" fmla="*/ 96 h 234"/>
                  <a:gd name="T22" fmla="*/ 0 w 21"/>
                  <a:gd name="T23" fmla="*/ 59 h 234"/>
                  <a:gd name="T24" fmla="*/ 2 w 21"/>
                  <a:gd name="T25" fmla="*/ 16 h 234"/>
                  <a:gd name="T26" fmla="*/ 4 w 21"/>
                  <a:gd name="T27" fmla="*/ 12 h 234"/>
                  <a:gd name="T28" fmla="*/ 7 w 21"/>
                  <a:gd name="T29" fmla="*/ 8 h 234"/>
                  <a:gd name="T30" fmla="*/ 9 w 21"/>
                  <a:gd name="T31" fmla="*/ 4 h 234"/>
                  <a:gd name="T32" fmla="*/ 11 w 21"/>
                  <a:gd name="T33" fmla="*/ 0 h 234"/>
                  <a:gd name="T34" fmla="*/ 13 w 21"/>
                  <a:gd name="T35" fmla="*/ 3 h 234"/>
                  <a:gd name="T36" fmla="*/ 17 w 21"/>
                  <a:gd name="T37" fmla="*/ 5 h 234"/>
                  <a:gd name="T38" fmla="*/ 19 w 21"/>
                  <a:gd name="T39" fmla="*/ 10 h 234"/>
                  <a:gd name="T40" fmla="*/ 21 w 21"/>
                  <a:gd name="T41" fmla="*/ 15 h 234"/>
                  <a:gd name="T42" fmla="*/ 21 w 21"/>
                  <a:gd name="T43" fmla="*/ 44 h 234"/>
                  <a:gd name="T44" fmla="*/ 21 w 21"/>
                  <a:gd name="T45" fmla="*/ 74 h 234"/>
                  <a:gd name="T46" fmla="*/ 21 w 21"/>
                  <a:gd name="T47" fmla="*/ 105 h 234"/>
                  <a:gd name="T48" fmla="*/ 21 w 21"/>
                  <a:gd name="T49" fmla="*/ 135 h 2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34"/>
                  <a:gd name="T77" fmla="*/ 21 w 21"/>
                  <a:gd name="T78" fmla="*/ 234 h 2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34">
                    <a:moveTo>
                      <a:pt x="21" y="135"/>
                    </a:moveTo>
                    <a:lnTo>
                      <a:pt x="21" y="158"/>
                    </a:lnTo>
                    <a:lnTo>
                      <a:pt x="21" y="183"/>
                    </a:lnTo>
                    <a:lnTo>
                      <a:pt x="21" y="208"/>
                    </a:lnTo>
                    <a:lnTo>
                      <a:pt x="19" y="233"/>
                    </a:lnTo>
                    <a:lnTo>
                      <a:pt x="15" y="233"/>
                    </a:lnTo>
                    <a:lnTo>
                      <a:pt x="11" y="233"/>
                    </a:lnTo>
                    <a:lnTo>
                      <a:pt x="7" y="233"/>
                    </a:lnTo>
                    <a:lnTo>
                      <a:pt x="2" y="234"/>
                    </a:lnTo>
                    <a:lnTo>
                      <a:pt x="0" y="147"/>
                    </a:lnTo>
                    <a:lnTo>
                      <a:pt x="0" y="96"/>
                    </a:lnTo>
                    <a:lnTo>
                      <a:pt x="0" y="59"/>
                    </a:lnTo>
                    <a:lnTo>
                      <a:pt x="2" y="16"/>
                    </a:lnTo>
                    <a:lnTo>
                      <a:pt x="4" y="12"/>
                    </a:lnTo>
                    <a:lnTo>
                      <a:pt x="7" y="8"/>
                    </a:lnTo>
                    <a:lnTo>
                      <a:pt x="9" y="4"/>
                    </a:lnTo>
                    <a:lnTo>
                      <a:pt x="11" y="0"/>
                    </a:lnTo>
                    <a:lnTo>
                      <a:pt x="13" y="3"/>
                    </a:lnTo>
                    <a:lnTo>
                      <a:pt x="17" y="5"/>
                    </a:lnTo>
                    <a:lnTo>
                      <a:pt x="19" y="10"/>
                    </a:lnTo>
                    <a:lnTo>
                      <a:pt x="21" y="15"/>
                    </a:lnTo>
                    <a:lnTo>
                      <a:pt x="21" y="44"/>
                    </a:lnTo>
                    <a:lnTo>
                      <a:pt x="21" y="74"/>
                    </a:lnTo>
                    <a:lnTo>
                      <a:pt x="21" y="105"/>
                    </a:lnTo>
                    <a:lnTo>
                      <a:pt x="21" y="13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6" name="Freeform 670"/>
              <p:cNvSpPr>
                <a:spLocks/>
              </p:cNvSpPr>
              <p:nvPr/>
            </p:nvSpPr>
            <p:spPr bwMode="auto">
              <a:xfrm>
                <a:off x="287" y="1678"/>
                <a:ext cx="943" cy="370"/>
              </a:xfrm>
              <a:custGeom>
                <a:avLst/>
                <a:gdLst>
                  <a:gd name="T0" fmla="*/ 941 w 943"/>
                  <a:gd name="T1" fmla="*/ 295 h 370"/>
                  <a:gd name="T2" fmla="*/ 937 w 943"/>
                  <a:gd name="T3" fmla="*/ 340 h 370"/>
                  <a:gd name="T4" fmla="*/ 900 w 943"/>
                  <a:gd name="T5" fmla="*/ 364 h 370"/>
                  <a:gd name="T6" fmla="*/ 837 w 943"/>
                  <a:gd name="T7" fmla="*/ 364 h 370"/>
                  <a:gd name="T8" fmla="*/ 777 w 943"/>
                  <a:gd name="T9" fmla="*/ 364 h 370"/>
                  <a:gd name="T10" fmla="*/ 711 w 943"/>
                  <a:gd name="T11" fmla="*/ 364 h 370"/>
                  <a:gd name="T12" fmla="*/ 627 w 943"/>
                  <a:gd name="T13" fmla="*/ 364 h 370"/>
                  <a:gd name="T14" fmla="*/ 517 w 943"/>
                  <a:gd name="T15" fmla="*/ 365 h 370"/>
                  <a:gd name="T16" fmla="*/ 370 w 943"/>
                  <a:gd name="T17" fmla="*/ 366 h 370"/>
                  <a:gd name="T18" fmla="*/ 177 w 943"/>
                  <a:gd name="T19" fmla="*/ 369 h 370"/>
                  <a:gd name="T20" fmla="*/ 50 w 943"/>
                  <a:gd name="T21" fmla="*/ 369 h 370"/>
                  <a:gd name="T22" fmla="*/ 31 w 943"/>
                  <a:gd name="T23" fmla="*/ 368 h 370"/>
                  <a:gd name="T24" fmla="*/ 21 w 943"/>
                  <a:gd name="T25" fmla="*/ 307 h 370"/>
                  <a:gd name="T26" fmla="*/ 25 w 943"/>
                  <a:gd name="T27" fmla="*/ 246 h 370"/>
                  <a:gd name="T28" fmla="*/ 19 w 943"/>
                  <a:gd name="T29" fmla="*/ 213 h 370"/>
                  <a:gd name="T30" fmla="*/ 9 w 943"/>
                  <a:gd name="T31" fmla="*/ 190 h 370"/>
                  <a:gd name="T32" fmla="*/ 0 w 943"/>
                  <a:gd name="T33" fmla="*/ 149 h 370"/>
                  <a:gd name="T34" fmla="*/ 4 w 943"/>
                  <a:gd name="T35" fmla="*/ 110 h 370"/>
                  <a:gd name="T36" fmla="*/ 38 w 943"/>
                  <a:gd name="T37" fmla="*/ 67 h 370"/>
                  <a:gd name="T38" fmla="*/ 90 w 943"/>
                  <a:gd name="T39" fmla="*/ 66 h 370"/>
                  <a:gd name="T40" fmla="*/ 144 w 943"/>
                  <a:gd name="T41" fmla="*/ 64 h 370"/>
                  <a:gd name="T42" fmla="*/ 198 w 943"/>
                  <a:gd name="T43" fmla="*/ 63 h 370"/>
                  <a:gd name="T44" fmla="*/ 250 w 943"/>
                  <a:gd name="T45" fmla="*/ 60 h 370"/>
                  <a:gd name="T46" fmla="*/ 304 w 943"/>
                  <a:gd name="T47" fmla="*/ 59 h 370"/>
                  <a:gd name="T48" fmla="*/ 358 w 943"/>
                  <a:gd name="T49" fmla="*/ 58 h 370"/>
                  <a:gd name="T50" fmla="*/ 409 w 943"/>
                  <a:gd name="T51" fmla="*/ 56 h 370"/>
                  <a:gd name="T52" fmla="*/ 436 w 943"/>
                  <a:gd name="T53" fmla="*/ 42 h 370"/>
                  <a:gd name="T54" fmla="*/ 436 w 943"/>
                  <a:gd name="T55" fmla="*/ 18 h 370"/>
                  <a:gd name="T56" fmla="*/ 465 w 943"/>
                  <a:gd name="T57" fmla="*/ 5 h 370"/>
                  <a:gd name="T58" fmla="*/ 513 w 943"/>
                  <a:gd name="T59" fmla="*/ 7 h 370"/>
                  <a:gd name="T60" fmla="*/ 565 w 943"/>
                  <a:gd name="T61" fmla="*/ 7 h 370"/>
                  <a:gd name="T62" fmla="*/ 650 w 943"/>
                  <a:gd name="T63" fmla="*/ 7 h 370"/>
                  <a:gd name="T64" fmla="*/ 750 w 943"/>
                  <a:gd name="T65" fmla="*/ 5 h 370"/>
                  <a:gd name="T66" fmla="*/ 804 w 943"/>
                  <a:gd name="T67" fmla="*/ 2 h 370"/>
                  <a:gd name="T68" fmla="*/ 841 w 943"/>
                  <a:gd name="T69" fmla="*/ 0 h 370"/>
                  <a:gd name="T70" fmla="*/ 870 w 943"/>
                  <a:gd name="T71" fmla="*/ 0 h 370"/>
                  <a:gd name="T72" fmla="*/ 887 w 943"/>
                  <a:gd name="T73" fmla="*/ 12 h 370"/>
                  <a:gd name="T74" fmla="*/ 897 w 943"/>
                  <a:gd name="T75" fmla="*/ 41 h 370"/>
                  <a:gd name="T76" fmla="*/ 910 w 943"/>
                  <a:gd name="T77" fmla="*/ 71 h 370"/>
                  <a:gd name="T78" fmla="*/ 922 w 943"/>
                  <a:gd name="T79" fmla="*/ 76 h 370"/>
                  <a:gd name="T80" fmla="*/ 931 w 943"/>
                  <a:gd name="T81" fmla="*/ 91 h 370"/>
                  <a:gd name="T82" fmla="*/ 933 w 943"/>
                  <a:gd name="T83" fmla="*/ 115 h 370"/>
                  <a:gd name="T84" fmla="*/ 933 w 943"/>
                  <a:gd name="T85" fmla="*/ 140 h 370"/>
                  <a:gd name="T86" fmla="*/ 931 w 943"/>
                  <a:gd name="T87" fmla="*/ 161 h 370"/>
                  <a:gd name="T88" fmla="*/ 931 w 943"/>
                  <a:gd name="T89" fmla="*/ 184 h 370"/>
                  <a:gd name="T90" fmla="*/ 937 w 943"/>
                  <a:gd name="T91" fmla="*/ 212 h 370"/>
                  <a:gd name="T92" fmla="*/ 941 w 943"/>
                  <a:gd name="T93" fmla="*/ 237 h 370"/>
                  <a:gd name="T94" fmla="*/ 943 w 943"/>
                  <a:gd name="T95" fmla="*/ 259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43"/>
                  <a:gd name="T145" fmla="*/ 0 h 370"/>
                  <a:gd name="T146" fmla="*/ 943 w 943"/>
                  <a:gd name="T147" fmla="*/ 370 h 3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43" h="370">
                    <a:moveTo>
                      <a:pt x="943" y="271"/>
                    </a:moveTo>
                    <a:lnTo>
                      <a:pt x="941" y="295"/>
                    </a:lnTo>
                    <a:lnTo>
                      <a:pt x="939" y="317"/>
                    </a:lnTo>
                    <a:lnTo>
                      <a:pt x="937" y="340"/>
                    </a:lnTo>
                    <a:lnTo>
                      <a:pt x="937" y="364"/>
                    </a:lnTo>
                    <a:lnTo>
                      <a:pt x="900" y="364"/>
                    </a:lnTo>
                    <a:lnTo>
                      <a:pt x="866" y="364"/>
                    </a:lnTo>
                    <a:lnTo>
                      <a:pt x="837" y="364"/>
                    </a:lnTo>
                    <a:lnTo>
                      <a:pt x="806" y="364"/>
                    </a:lnTo>
                    <a:lnTo>
                      <a:pt x="777" y="364"/>
                    </a:lnTo>
                    <a:lnTo>
                      <a:pt x="744" y="364"/>
                    </a:lnTo>
                    <a:lnTo>
                      <a:pt x="711" y="364"/>
                    </a:lnTo>
                    <a:lnTo>
                      <a:pt x="671" y="364"/>
                    </a:lnTo>
                    <a:lnTo>
                      <a:pt x="627" y="364"/>
                    </a:lnTo>
                    <a:lnTo>
                      <a:pt x="576" y="365"/>
                    </a:lnTo>
                    <a:lnTo>
                      <a:pt x="517" y="365"/>
                    </a:lnTo>
                    <a:lnTo>
                      <a:pt x="449" y="366"/>
                    </a:lnTo>
                    <a:lnTo>
                      <a:pt x="370" y="366"/>
                    </a:lnTo>
                    <a:lnTo>
                      <a:pt x="281" y="368"/>
                    </a:lnTo>
                    <a:lnTo>
                      <a:pt x="177" y="369"/>
                    </a:lnTo>
                    <a:lnTo>
                      <a:pt x="58" y="370"/>
                    </a:lnTo>
                    <a:lnTo>
                      <a:pt x="50" y="369"/>
                    </a:lnTo>
                    <a:lnTo>
                      <a:pt x="40" y="368"/>
                    </a:lnTo>
                    <a:lnTo>
                      <a:pt x="31" y="368"/>
                    </a:lnTo>
                    <a:lnTo>
                      <a:pt x="21" y="366"/>
                    </a:lnTo>
                    <a:lnTo>
                      <a:pt x="21" y="307"/>
                    </a:lnTo>
                    <a:lnTo>
                      <a:pt x="23" y="271"/>
                    </a:lnTo>
                    <a:lnTo>
                      <a:pt x="25" y="246"/>
                    </a:lnTo>
                    <a:lnTo>
                      <a:pt x="25" y="220"/>
                    </a:lnTo>
                    <a:lnTo>
                      <a:pt x="19" y="213"/>
                    </a:lnTo>
                    <a:lnTo>
                      <a:pt x="15" y="205"/>
                    </a:lnTo>
                    <a:lnTo>
                      <a:pt x="9" y="190"/>
                    </a:lnTo>
                    <a:lnTo>
                      <a:pt x="0" y="162"/>
                    </a:lnTo>
                    <a:lnTo>
                      <a:pt x="0" y="149"/>
                    </a:lnTo>
                    <a:lnTo>
                      <a:pt x="2" y="133"/>
                    </a:lnTo>
                    <a:lnTo>
                      <a:pt x="4" y="110"/>
                    </a:lnTo>
                    <a:lnTo>
                      <a:pt x="11" y="69"/>
                    </a:lnTo>
                    <a:lnTo>
                      <a:pt x="38" y="67"/>
                    </a:lnTo>
                    <a:lnTo>
                      <a:pt x="65" y="67"/>
                    </a:lnTo>
                    <a:lnTo>
                      <a:pt x="90" y="66"/>
                    </a:lnTo>
                    <a:lnTo>
                      <a:pt x="117" y="64"/>
                    </a:lnTo>
                    <a:lnTo>
                      <a:pt x="144" y="64"/>
                    </a:lnTo>
                    <a:lnTo>
                      <a:pt x="171" y="63"/>
                    </a:lnTo>
                    <a:lnTo>
                      <a:pt x="198" y="63"/>
                    </a:lnTo>
                    <a:lnTo>
                      <a:pt x="225" y="62"/>
                    </a:lnTo>
                    <a:lnTo>
                      <a:pt x="250" y="60"/>
                    </a:lnTo>
                    <a:lnTo>
                      <a:pt x="277" y="60"/>
                    </a:lnTo>
                    <a:lnTo>
                      <a:pt x="304" y="59"/>
                    </a:lnTo>
                    <a:lnTo>
                      <a:pt x="331" y="59"/>
                    </a:lnTo>
                    <a:lnTo>
                      <a:pt x="358" y="58"/>
                    </a:lnTo>
                    <a:lnTo>
                      <a:pt x="382" y="56"/>
                    </a:lnTo>
                    <a:lnTo>
                      <a:pt x="409" y="56"/>
                    </a:lnTo>
                    <a:lnTo>
                      <a:pt x="436" y="55"/>
                    </a:lnTo>
                    <a:lnTo>
                      <a:pt x="436" y="42"/>
                    </a:lnTo>
                    <a:lnTo>
                      <a:pt x="436" y="30"/>
                    </a:lnTo>
                    <a:lnTo>
                      <a:pt x="436" y="18"/>
                    </a:lnTo>
                    <a:lnTo>
                      <a:pt x="436" y="4"/>
                    </a:lnTo>
                    <a:lnTo>
                      <a:pt x="465" y="5"/>
                    </a:lnTo>
                    <a:lnTo>
                      <a:pt x="490" y="5"/>
                    </a:lnTo>
                    <a:lnTo>
                      <a:pt x="513" y="7"/>
                    </a:lnTo>
                    <a:lnTo>
                      <a:pt x="536" y="7"/>
                    </a:lnTo>
                    <a:lnTo>
                      <a:pt x="565" y="7"/>
                    </a:lnTo>
                    <a:lnTo>
                      <a:pt x="603" y="7"/>
                    </a:lnTo>
                    <a:lnTo>
                      <a:pt x="650" y="7"/>
                    </a:lnTo>
                    <a:lnTo>
                      <a:pt x="713" y="7"/>
                    </a:lnTo>
                    <a:lnTo>
                      <a:pt x="750" y="5"/>
                    </a:lnTo>
                    <a:lnTo>
                      <a:pt x="779" y="4"/>
                    </a:lnTo>
                    <a:lnTo>
                      <a:pt x="804" y="2"/>
                    </a:lnTo>
                    <a:lnTo>
                      <a:pt x="825" y="1"/>
                    </a:lnTo>
                    <a:lnTo>
                      <a:pt x="841" y="0"/>
                    </a:lnTo>
                    <a:lnTo>
                      <a:pt x="856" y="0"/>
                    </a:lnTo>
                    <a:lnTo>
                      <a:pt x="870" y="0"/>
                    </a:lnTo>
                    <a:lnTo>
                      <a:pt x="883" y="0"/>
                    </a:lnTo>
                    <a:lnTo>
                      <a:pt x="887" y="12"/>
                    </a:lnTo>
                    <a:lnTo>
                      <a:pt x="891" y="23"/>
                    </a:lnTo>
                    <a:lnTo>
                      <a:pt x="897" y="41"/>
                    </a:lnTo>
                    <a:lnTo>
                      <a:pt x="906" y="69"/>
                    </a:lnTo>
                    <a:lnTo>
                      <a:pt x="910" y="71"/>
                    </a:lnTo>
                    <a:lnTo>
                      <a:pt x="916" y="73"/>
                    </a:lnTo>
                    <a:lnTo>
                      <a:pt x="922" y="76"/>
                    </a:lnTo>
                    <a:lnTo>
                      <a:pt x="929" y="78"/>
                    </a:lnTo>
                    <a:lnTo>
                      <a:pt x="931" y="91"/>
                    </a:lnTo>
                    <a:lnTo>
                      <a:pt x="933" y="103"/>
                    </a:lnTo>
                    <a:lnTo>
                      <a:pt x="933" y="115"/>
                    </a:lnTo>
                    <a:lnTo>
                      <a:pt x="935" y="129"/>
                    </a:lnTo>
                    <a:lnTo>
                      <a:pt x="933" y="140"/>
                    </a:lnTo>
                    <a:lnTo>
                      <a:pt x="933" y="150"/>
                    </a:lnTo>
                    <a:lnTo>
                      <a:pt x="931" y="161"/>
                    </a:lnTo>
                    <a:lnTo>
                      <a:pt x="929" y="172"/>
                    </a:lnTo>
                    <a:lnTo>
                      <a:pt x="931" y="184"/>
                    </a:lnTo>
                    <a:lnTo>
                      <a:pt x="933" y="198"/>
                    </a:lnTo>
                    <a:lnTo>
                      <a:pt x="937" y="212"/>
                    </a:lnTo>
                    <a:lnTo>
                      <a:pt x="941" y="226"/>
                    </a:lnTo>
                    <a:lnTo>
                      <a:pt x="941" y="237"/>
                    </a:lnTo>
                    <a:lnTo>
                      <a:pt x="943" y="248"/>
                    </a:lnTo>
                    <a:lnTo>
                      <a:pt x="943" y="259"/>
                    </a:lnTo>
                    <a:lnTo>
                      <a:pt x="943"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7" name="Freeform 671"/>
              <p:cNvSpPr>
                <a:spLocks/>
              </p:cNvSpPr>
              <p:nvPr/>
            </p:nvSpPr>
            <p:spPr bwMode="auto">
              <a:xfrm>
                <a:off x="809" y="1887"/>
                <a:ext cx="398" cy="146"/>
              </a:xfrm>
              <a:custGeom>
                <a:avLst/>
                <a:gdLst>
                  <a:gd name="T0" fmla="*/ 398 w 398"/>
                  <a:gd name="T1" fmla="*/ 132 h 146"/>
                  <a:gd name="T2" fmla="*/ 396 w 398"/>
                  <a:gd name="T3" fmla="*/ 135 h 146"/>
                  <a:gd name="T4" fmla="*/ 394 w 398"/>
                  <a:gd name="T5" fmla="*/ 138 h 146"/>
                  <a:gd name="T6" fmla="*/ 392 w 398"/>
                  <a:gd name="T7" fmla="*/ 141 h 146"/>
                  <a:gd name="T8" fmla="*/ 390 w 398"/>
                  <a:gd name="T9" fmla="*/ 144 h 146"/>
                  <a:gd name="T10" fmla="*/ 388 w 398"/>
                  <a:gd name="T11" fmla="*/ 144 h 146"/>
                  <a:gd name="T12" fmla="*/ 386 w 398"/>
                  <a:gd name="T13" fmla="*/ 145 h 146"/>
                  <a:gd name="T14" fmla="*/ 382 w 398"/>
                  <a:gd name="T15" fmla="*/ 145 h 146"/>
                  <a:gd name="T16" fmla="*/ 378 w 398"/>
                  <a:gd name="T17" fmla="*/ 145 h 146"/>
                  <a:gd name="T18" fmla="*/ 371 w 398"/>
                  <a:gd name="T19" fmla="*/ 145 h 146"/>
                  <a:gd name="T20" fmla="*/ 361 w 398"/>
                  <a:gd name="T21" fmla="*/ 146 h 146"/>
                  <a:gd name="T22" fmla="*/ 348 w 398"/>
                  <a:gd name="T23" fmla="*/ 146 h 146"/>
                  <a:gd name="T24" fmla="*/ 334 w 398"/>
                  <a:gd name="T25" fmla="*/ 146 h 146"/>
                  <a:gd name="T26" fmla="*/ 313 w 398"/>
                  <a:gd name="T27" fmla="*/ 146 h 146"/>
                  <a:gd name="T28" fmla="*/ 288 w 398"/>
                  <a:gd name="T29" fmla="*/ 146 h 146"/>
                  <a:gd name="T30" fmla="*/ 259 w 398"/>
                  <a:gd name="T31" fmla="*/ 146 h 146"/>
                  <a:gd name="T32" fmla="*/ 224 w 398"/>
                  <a:gd name="T33" fmla="*/ 146 h 146"/>
                  <a:gd name="T34" fmla="*/ 182 w 398"/>
                  <a:gd name="T35" fmla="*/ 146 h 146"/>
                  <a:gd name="T36" fmla="*/ 132 w 398"/>
                  <a:gd name="T37" fmla="*/ 146 h 146"/>
                  <a:gd name="T38" fmla="*/ 76 w 398"/>
                  <a:gd name="T39" fmla="*/ 146 h 146"/>
                  <a:gd name="T40" fmla="*/ 12 w 398"/>
                  <a:gd name="T41" fmla="*/ 146 h 146"/>
                  <a:gd name="T42" fmla="*/ 10 w 398"/>
                  <a:gd name="T43" fmla="*/ 135 h 146"/>
                  <a:gd name="T44" fmla="*/ 10 w 398"/>
                  <a:gd name="T45" fmla="*/ 128 h 146"/>
                  <a:gd name="T46" fmla="*/ 6 w 398"/>
                  <a:gd name="T47" fmla="*/ 120 h 146"/>
                  <a:gd name="T48" fmla="*/ 0 w 398"/>
                  <a:gd name="T49" fmla="*/ 108 h 146"/>
                  <a:gd name="T50" fmla="*/ 0 w 398"/>
                  <a:gd name="T51" fmla="*/ 83 h 146"/>
                  <a:gd name="T52" fmla="*/ 0 w 398"/>
                  <a:gd name="T53" fmla="*/ 57 h 146"/>
                  <a:gd name="T54" fmla="*/ 0 w 398"/>
                  <a:gd name="T55" fmla="*/ 31 h 146"/>
                  <a:gd name="T56" fmla="*/ 0 w 398"/>
                  <a:gd name="T57" fmla="*/ 4 h 146"/>
                  <a:gd name="T58" fmla="*/ 14 w 398"/>
                  <a:gd name="T59" fmla="*/ 3 h 146"/>
                  <a:gd name="T60" fmla="*/ 27 w 398"/>
                  <a:gd name="T61" fmla="*/ 3 h 146"/>
                  <a:gd name="T62" fmla="*/ 43 w 398"/>
                  <a:gd name="T63" fmla="*/ 2 h 146"/>
                  <a:gd name="T64" fmla="*/ 64 w 398"/>
                  <a:gd name="T65" fmla="*/ 2 h 146"/>
                  <a:gd name="T66" fmla="*/ 93 w 398"/>
                  <a:gd name="T67" fmla="*/ 2 h 146"/>
                  <a:gd name="T68" fmla="*/ 135 w 398"/>
                  <a:gd name="T69" fmla="*/ 2 h 146"/>
                  <a:gd name="T70" fmla="*/ 191 w 398"/>
                  <a:gd name="T71" fmla="*/ 2 h 146"/>
                  <a:gd name="T72" fmla="*/ 265 w 398"/>
                  <a:gd name="T73" fmla="*/ 2 h 146"/>
                  <a:gd name="T74" fmla="*/ 265 w 398"/>
                  <a:gd name="T75" fmla="*/ 3 h 146"/>
                  <a:gd name="T76" fmla="*/ 267 w 398"/>
                  <a:gd name="T77" fmla="*/ 4 h 146"/>
                  <a:gd name="T78" fmla="*/ 270 w 398"/>
                  <a:gd name="T79" fmla="*/ 6 h 146"/>
                  <a:gd name="T80" fmla="*/ 270 w 398"/>
                  <a:gd name="T81" fmla="*/ 8 h 146"/>
                  <a:gd name="T82" fmla="*/ 284 w 398"/>
                  <a:gd name="T83" fmla="*/ 6 h 146"/>
                  <a:gd name="T84" fmla="*/ 299 w 398"/>
                  <a:gd name="T85" fmla="*/ 4 h 146"/>
                  <a:gd name="T86" fmla="*/ 313 w 398"/>
                  <a:gd name="T87" fmla="*/ 2 h 146"/>
                  <a:gd name="T88" fmla="*/ 328 w 398"/>
                  <a:gd name="T89" fmla="*/ 0 h 146"/>
                  <a:gd name="T90" fmla="*/ 340 w 398"/>
                  <a:gd name="T91" fmla="*/ 0 h 146"/>
                  <a:gd name="T92" fmla="*/ 351 w 398"/>
                  <a:gd name="T93" fmla="*/ 0 h 146"/>
                  <a:gd name="T94" fmla="*/ 363 w 398"/>
                  <a:gd name="T95" fmla="*/ 0 h 146"/>
                  <a:gd name="T96" fmla="*/ 373 w 398"/>
                  <a:gd name="T97" fmla="*/ 2 h 146"/>
                  <a:gd name="T98" fmla="*/ 382 w 398"/>
                  <a:gd name="T99" fmla="*/ 28 h 146"/>
                  <a:gd name="T100" fmla="*/ 388 w 398"/>
                  <a:gd name="T101" fmla="*/ 62 h 146"/>
                  <a:gd name="T102" fmla="*/ 394 w 398"/>
                  <a:gd name="T103" fmla="*/ 93 h 146"/>
                  <a:gd name="T104" fmla="*/ 398 w 398"/>
                  <a:gd name="T105" fmla="*/ 110 h 146"/>
                  <a:gd name="T106" fmla="*/ 398 w 398"/>
                  <a:gd name="T107" fmla="*/ 116 h 146"/>
                  <a:gd name="T108" fmla="*/ 398 w 398"/>
                  <a:gd name="T109" fmla="*/ 121 h 146"/>
                  <a:gd name="T110" fmla="*/ 398 w 398"/>
                  <a:gd name="T111" fmla="*/ 127 h 146"/>
                  <a:gd name="T112" fmla="*/ 398 w 398"/>
                  <a:gd name="T113" fmla="*/ 132 h 1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8"/>
                  <a:gd name="T172" fmla="*/ 0 h 146"/>
                  <a:gd name="T173" fmla="*/ 398 w 398"/>
                  <a:gd name="T174" fmla="*/ 146 h 14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8" h="146">
                    <a:moveTo>
                      <a:pt x="398" y="132"/>
                    </a:moveTo>
                    <a:lnTo>
                      <a:pt x="396" y="135"/>
                    </a:lnTo>
                    <a:lnTo>
                      <a:pt x="394" y="138"/>
                    </a:lnTo>
                    <a:lnTo>
                      <a:pt x="392" y="141"/>
                    </a:lnTo>
                    <a:lnTo>
                      <a:pt x="390" y="144"/>
                    </a:lnTo>
                    <a:lnTo>
                      <a:pt x="388" y="144"/>
                    </a:lnTo>
                    <a:lnTo>
                      <a:pt x="386" y="145"/>
                    </a:lnTo>
                    <a:lnTo>
                      <a:pt x="382" y="145"/>
                    </a:lnTo>
                    <a:lnTo>
                      <a:pt x="378" y="145"/>
                    </a:lnTo>
                    <a:lnTo>
                      <a:pt x="371" y="145"/>
                    </a:lnTo>
                    <a:lnTo>
                      <a:pt x="361" y="146"/>
                    </a:lnTo>
                    <a:lnTo>
                      <a:pt x="348" y="146"/>
                    </a:lnTo>
                    <a:lnTo>
                      <a:pt x="334" y="146"/>
                    </a:lnTo>
                    <a:lnTo>
                      <a:pt x="313" y="146"/>
                    </a:lnTo>
                    <a:lnTo>
                      <a:pt x="288" y="146"/>
                    </a:lnTo>
                    <a:lnTo>
                      <a:pt x="259" y="146"/>
                    </a:lnTo>
                    <a:lnTo>
                      <a:pt x="224" y="146"/>
                    </a:lnTo>
                    <a:lnTo>
                      <a:pt x="182" y="146"/>
                    </a:lnTo>
                    <a:lnTo>
                      <a:pt x="132" y="146"/>
                    </a:lnTo>
                    <a:lnTo>
                      <a:pt x="76" y="146"/>
                    </a:lnTo>
                    <a:lnTo>
                      <a:pt x="12" y="146"/>
                    </a:lnTo>
                    <a:lnTo>
                      <a:pt x="10" y="135"/>
                    </a:lnTo>
                    <a:lnTo>
                      <a:pt x="10" y="128"/>
                    </a:lnTo>
                    <a:lnTo>
                      <a:pt x="6" y="120"/>
                    </a:lnTo>
                    <a:lnTo>
                      <a:pt x="0" y="108"/>
                    </a:lnTo>
                    <a:lnTo>
                      <a:pt x="0" y="83"/>
                    </a:lnTo>
                    <a:lnTo>
                      <a:pt x="0" y="57"/>
                    </a:lnTo>
                    <a:lnTo>
                      <a:pt x="0" y="31"/>
                    </a:lnTo>
                    <a:lnTo>
                      <a:pt x="0" y="4"/>
                    </a:lnTo>
                    <a:lnTo>
                      <a:pt x="14" y="3"/>
                    </a:lnTo>
                    <a:lnTo>
                      <a:pt x="27" y="3"/>
                    </a:lnTo>
                    <a:lnTo>
                      <a:pt x="43" y="2"/>
                    </a:lnTo>
                    <a:lnTo>
                      <a:pt x="64" y="2"/>
                    </a:lnTo>
                    <a:lnTo>
                      <a:pt x="93" y="2"/>
                    </a:lnTo>
                    <a:lnTo>
                      <a:pt x="135" y="2"/>
                    </a:lnTo>
                    <a:lnTo>
                      <a:pt x="191" y="2"/>
                    </a:lnTo>
                    <a:lnTo>
                      <a:pt x="265" y="2"/>
                    </a:lnTo>
                    <a:lnTo>
                      <a:pt x="265" y="3"/>
                    </a:lnTo>
                    <a:lnTo>
                      <a:pt x="267" y="4"/>
                    </a:lnTo>
                    <a:lnTo>
                      <a:pt x="270" y="6"/>
                    </a:lnTo>
                    <a:lnTo>
                      <a:pt x="270" y="8"/>
                    </a:lnTo>
                    <a:lnTo>
                      <a:pt x="284" y="6"/>
                    </a:lnTo>
                    <a:lnTo>
                      <a:pt x="299" y="4"/>
                    </a:lnTo>
                    <a:lnTo>
                      <a:pt x="313" y="2"/>
                    </a:lnTo>
                    <a:lnTo>
                      <a:pt x="328" y="0"/>
                    </a:lnTo>
                    <a:lnTo>
                      <a:pt x="340" y="0"/>
                    </a:lnTo>
                    <a:lnTo>
                      <a:pt x="351" y="0"/>
                    </a:lnTo>
                    <a:lnTo>
                      <a:pt x="363" y="0"/>
                    </a:lnTo>
                    <a:lnTo>
                      <a:pt x="373" y="2"/>
                    </a:lnTo>
                    <a:lnTo>
                      <a:pt x="382" y="28"/>
                    </a:lnTo>
                    <a:lnTo>
                      <a:pt x="388" y="62"/>
                    </a:lnTo>
                    <a:lnTo>
                      <a:pt x="394" y="93"/>
                    </a:lnTo>
                    <a:lnTo>
                      <a:pt x="398" y="110"/>
                    </a:lnTo>
                    <a:lnTo>
                      <a:pt x="398" y="116"/>
                    </a:lnTo>
                    <a:lnTo>
                      <a:pt x="398" y="121"/>
                    </a:lnTo>
                    <a:lnTo>
                      <a:pt x="398" y="127"/>
                    </a:lnTo>
                    <a:lnTo>
                      <a:pt x="398" y="13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8" name="Freeform 672"/>
              <p:cNvSpPr>
                <a:spLocks/>
              </p:cNvSpPr>
              <p:nvPr/>
            </p:nvSpPr>
            <p:spPr bwMode="auto">
              <a:xfrm>
                <a:off x="823" y="1816"/>
                <a:ext cx="382" cy="56"/>
              </a:xfrm>
              <a:custGeom>
                <a:avLst/>
                <a:gdLst>
                  <a:gd name="T0" fmla="*/ 382 w 382"/>
                  <a:gd name="T1" fmla="*/ 16 h 56"/>
                  <a:gd name="T2" fmla="*/ 378 w 382"/>
                  <a:gd name="T3" fmla="*/ 31 h 56"/>
                  <a:gd name="T4" fmla="*/ 378 w 382"/>
                  <a:gd name="T5" fmla="*/ 39 h 56"/>
                  <a:gd name="T6" fmla="*/ 378 w 382"/>
                  <a:gd name="T7" fmla="*/ 46 h 56"/>
                  <a:gd name="T8" fmla="*/ 380 w 382"/>
                  <a:gd name="T9" fmla="*/ 56 h 56"/>
                  <a:gd name="T10" fmla="*/ 378 w 382"/>
                  <a:gd name="T11" fmla="*/ 56 h 56"/>
                  <a:gd name="T12" fmla="*/ 374 w 382"/>
                  <a:gd name="T13" fmla="*/ 55 h 56"/>
                  <a:gd name="T14" fmla="*/ 372 w 382"/>
                  <a:gd name="T15" fmla="*/ 55 h 56"/>
                  <a:gd name="T16" fmla="*/ 370 w 382"/>
                  <a:gd name="T17" fmla="*/ 55 h 56"/>
                  <a:gd name="T18" fmla="*/ 366 w 382"/>
                  <a:gd name="T19" fmla="*/ 42 h 56"/>
                  <a:gd name="T20" fmla="*/ 361 w 382"/>
                  <a:gd name="T21" fmla="*/ 34 h 56"/>
                  <a:gd name="T22" fmla="*/ 359 w 382"/>
                  <a:gd name="T23" fmla="*/ 31 h 56"/>
                  <a:gd name="T24" fmla="*/ 357 w 382"/>
                  <a:gd name="T25" fmla="*/ 27 h 56"/>
                  <a:gd name="T26" fmla="*/ 334 w 382"/>
                  <a:gd name="T27" fmla="*/ 27 h 56"/>
                  <a:gd name="T28" fmla="*/ 314 w 382"/>
                  <a:gd name="T29" fmla="*/ 27 h 56"/>
                  <a:gd name="T30" fmla="*/ 291 w 382"/>
                  <a:gd name="T31" fmla="*/ 27 h 56"/>
                  <a:gd name="T32" fmla="*/ 268 w 382"/>
                  <a:gd name="T33" fmla="*/ 27 h 56"/>
                  <a:gd name="T34" fmla="*/ 247 w 382"/>
                  <a:gd name="T35" fmla="*/ 27 h 56"/>
                  <a:gd name="T36" fmla="*/ 224 w 382"/>
                  <a:gd name="T37" fmla="*/ 27 h 56"/>
                  <a:gd name="T38" fmla="*/ 204 w 382"/>
                  <a:gd name="T39" fmla="*/ 27 h 56"/>
                  <a:gd name="T40" fmla="*/ 181 w 382"/>
                  <a:gd name="T41" fmla="*/ 27 h 56"/>
                  <a:gd name="T42" fmla="*/ 158 w 382"/>
                  <a:gd name="T43" fmla="*/ 27 h 56"/>
                  <a:gd name="T44" fmla="*/ 137 w 382"/>
                  <a:gd name="T45" fmla="*/ 27 h 56"/>
                  <a:gd name="T46" fmla="*/ 114 w 382"/>
                  <a:gd name="T47" fmla="*/ 27 h 56"/>
                  <a:gd name="T48" fmla="*/ 91 w 382"/>
                  <a:gd name="T49" fmla="*/ 27 h 56"/>
                  <a:gd name="T50" fmla="*/ 69 w 382"/>
                  <a:gd name="T51" fmla="*/ 27 h 56"/>
                  <a:gd name="T52" fmla="*/ 48 w 382"/>
                  <a:gd name="T53" fmla="*/ 27 h 56"/>
                  <a:gd name="T54" fmla="*/ 25 w 382"/>
                  <a:gd name="T55" fmla="*/ 27 h 56"/>
                  <a:gd name="T56" fmla="*/ 2 w 382"/>
                  <a:gd name="T57" fmla="*/ 27 h 56"/>
                  <a:gd name="T58" fmla="*/ 2 w 382"/>
                  <a:gd name="T59" fmla="*/ 20 h 56"/>
                  <a:gd name="T60" fmla="*/ 2 w 382"/>
                  <a:gd name="T61" fmla="*/ 13 h 56"/>
                  <a:gd name="T62" fmla="*/ 0 w 382"/>
                  <a:gd name="T63" fmla="*/ 6 h 56"/>
                  <a:gd name="T64" fmla="*/ 0 w 382"/>
                  <a:gd name="T65" fmla="*/ 0 h 56"/>
                  <a:gd name="T66" fmla="*/ 25 w 382"/>
                  <a:gd name="T67" fmla="*/ 0 h 56"/>
                  <a:gd name="T68" fmla="*/ 50 w 382"/>
                  <a:gd name="T69" fmla="*/ 0 h 56"/>
                  <a:gd name="T70" fmla="*/ 75 w 382"/>
                  <a:gd name="T71" fmla="*/ 0 h 56"/>
                  <a:gd name="T72" fmla="*/ 104 w 382"/>
                  <a:gd name="T73" fmla="*/ 0 h 56"/>
                  <a:gd name="T74" fmla="*/ 137 w 382"/>
                  <a:gd name="T75" fmla="*/ 1 h 56"/>
                  <a:gd name="T76" fmla="*/ 179 w 382"/>
                  <a:gd name="T77" fmla="*/ 1 h 56"/>
                  <a:gd name="T78" fmla="*/ 231 w 382"/>
                  <a:gd name="T79" fmla="*/ 2 h 56"/>
                  <a:gd name="T80" fmla="*/ 293 w 382"/>
                  <a:gd name="T81" fmla="*/ 2 h 56"/>
                  <a:gd name="T82" fmla="*/ 303 w 382"/>
                  <a:gd name="T83" fmla="*/ 4 h 56"/>
                  <a:gd name="T84" fmla="*/ 314 w 382"/>
                  <a:gd name="T85" fmla="*/ 4 h 56"/>
                  <a:gd name="T86" fmla="*/ 324 w 382"/>
                  <a:gd name="T87" fmla="*/ 5 h 56"/>
                  <a:gd name="T88" fmla="*/ 334 w 382"/>
                  <a:gd name="T89" fmla="*/ 5 h 56"/>
                  <a:gd name="T90" fmla="*/ 347 w 382"/>
                  <a:gd name="T91" fmla="*/ 6 h 56"/>
                  <a:gd name="T92" fmla="*/ 357 w 382"/>
                  <a:gd name="T93" fmla="*/ 8 h 56"/>
                  <a:gd name="T94" fmla="*/ 368 w 382"/>
                  <a:gd name="T95" fmla="*/ 8 h 56"/>
                  <a:gd name="T96" fmla="*/ 380 w 382"/>
                  <a:gd name="T97" fmla="*/ 9 h 56"/>
                  <a:gd name="T98" fmla="*/ 380 w 382"/>
                  <a:gd name="T99" fmla="*/ 11 h 56"/>
                  <a:gd name="T100" fmla="*/ 382 w 382"/>
                  <a:gd name="T101" fmla="*/ 12 h 56"/>
                  <a:gd name="T102" fmla="*/ 382 w 382"/>
                  <a:gd name="T103" fmla="*/ 15 h 56"/>
                  <a:gd name="T104" fmla="*/ 382 w 382"/>
                  <a:gd name="T105" fmla="*/ 16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2"/>
                  <a:gd name="T160" fmla="*/ 0 h 56"/>
                  <a:gd name="T161" fmla="*/ 382 w 382"/>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2" h="56">
                    <a:moveTo>
                      <a:pt x="382" y="16"/>
                    </a:moveTo>
                    <a:lnTo>
                      <a:pt x="378" y="31"/>
                    </a:lnTo>
                    <a:lnTo>
                      <a:pt x="378" y="39"/>
                    </a:lnTo>
                    <a:lnTo>
                      <a:pt x="378" y="46"/>
                    </a:lnTo>
                    <a:lnTo>
                      <a:pt x="380" y="56"/>
                    </a:lnTo>
                    <a:lnTo>
                      <a:pt x="378" y="56"/>
                    </a:lnTo>
                    <a:lnTo>
                      <a:pt x="374" y="55"/>
                    </a:lnTo>
                    <a:lnTo>
                      <a:pt x="372" y="55"/>
                    </a:lnTo>
                    <a:lnTo>
                      <a:pt x="370" y="55"/>
                    </a:lnTo>
                    <a:lnTo>
                      <a:pt x="366" y="42"/>
                    </a:lnTo>
                    <a:lnTo>
                      <a:pt x="361" y="34"/>
                    </a:lnTo>
                    <a:lnTo>
                      <a:pt x="359" y="31"/>
                    </a:lnTo>
                    <a:lnTo>
                      <a:pt x="357" y="27"/>
                    </a:lnTo>
                    <a:lnTo>
                      <a:pt x="334" y="27"/>
                    </a:lnTo>
                    <a:lnTo>
                      <a:pt x="314" y="27"/>
                    </a:lnTo>
                    <a:lnTo>
                      <a:pt x="291" y="27"/>
                    </a:lnTo>
                    <a:lnTo>
                      <a:pt x="268" y="27"/>
                    </a:lnTo>
                    <a:lnTo>
                      <a:pt x="247" y="27"/>
                    </a:lnTo>
                    <a:lnTo>
                      <a:pt x="224" y="27"/>
                    </a:lnTo>
                    <a:lnTo>
                      <a:pt x="204" y="27"/>
                    </a:lnTo>
                    <a:lnTo>
                      <a:pt x="181" y="27"/>
                    </a:lnTo>
                    <a:lnTo>
                      <a:pt x="158" y="27"/>
                    </a:lnTo>
                    <a:lnTo>
                      <a:pt x="137" y="27"/>
                    </a:lnTo>
                    <a:lnTo>
                      <a:pt x="114" y="27"/>
                    </a:lnTo>
                    <a:lnTo>
                      <a:pt x="91" y="27"/>
                    </a:lnTo>
                    <a:lnTo>
                      <a:pt x="69" y="27"/>
                    </a:lnTo>
                    <a:lnTo>
                      <a:pt x="48" y="27"/>
                    </a:lnTo>
                    <a:lnTo>
                      <a:pt x="25" y="27"/>
                    </a:lnTo>
                    <a:lnTo>
                      <a:pt x="2" y="27"/>
                    </a:lnTo>
                    <a:lnTo>
                      <a:pt x="2" y="20"/>
                    </a:lnTo>
                    <a:lnTo>
                      <a:pt x="2" y="13"/>
                    </a:lnTo>
                    <a:lnTo>
                      <a:pt x="0" y="6"/>
                    </a:lnTo>
                    <a:lnTo>
                      <a:pt x="0" y="0"/>
                    </a:lnTo>
                    <a:lnTo>
                      <a:pt x="25" y="0"/>
                    </a:lnTo>
                    <a:lnTo>
                      <a:pt x="50" y="0"/>
                    </a:lnTo>
                    <a:lnTo>
                      <a:pt x="75" y="0"/>
                    </a:lnTo>
                    <a:lnTo>
                      <a:pt x="104" y="0"/>
                    </a:lnTo>
                    <a:lnTo>
                      <a:pt x="137" y="1"/>
                    </a:lnTo>
                    <a:lnTo>
                      <a:pt x="179" y="1"/>
                    </a:lnTo>
                    <a:lnTo>
                      <a:pt x="231" y="2"/>
                    </a:lnTo>
                    <a:lnTo>
                      <a:pt x="293" y="2"/>
                    </a:lnTo>
                    <a:lnTo>
                      <a:pt x="303" y="4"/>
                    </a:lnTo>
                    <a:lnTo>
                      <a:pt x="314" y="4"/>
                    </a:lnTo>
                    <a:lnTo>
                      <a:pt x="324" y="5"/>
                    </a:lnTo>
                    <a:lnTo>
                      <a:pt x="334" y="5"/>
                    </a:lnTo>
                    <a:lnTo>
                      <a:pt x="347" y="6"/>
                    </a:lnTo>
                    <a:lnTo>
                      <a:pt x="357" y="8"/>
                    </a:lnTo>
                    <a:lnTo>
                      <a:pt x="368" y="8"/>
                    </a:lnTo>
                    <a:lnTo>
                      <a:pt x="380" y="9"/>
                    </a:lnTo>
                    <a:lnTo>
                      <a:pt x="380" y="11"/>
                    </a:lnTo>
                    <a:lnTo>
                      <a:pt x="382" y="12"/>
                    </a:lnTo>
                    <a:lnTo>
                      <a:pt x="382" y="15"/>
                    </a:lnTo>
                    <a:lnTo>
                      <a:pt x="382" y="1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9" name="Freeform 673"/>
              <p:cNvSpPr>
                <a:spLocks/>
              </p:cNvSpPr>
              <p:nvPr/>
            </p:nvSpPr>
            <p:spPr bwMode="auto">
              <a:xfrm>
                <a:off x="813" y="1763"/>
                <a:ext cx="382" cy="47"/>
              </a:xfrm>
              <a:custGeom>
                <a:avLst/>
                <a:gdLst>
                  <a:gd name="T0" fmla="*/ 382 w 382"/>
                  <a:gd name="T1" fmla="*/ 43 h 47"/>
                  <a:gd name="T2" fmla="*/ 378 w 382"/>
                  <a:gd name="T3" fmla="*/ 43 h 47"/>
                  <a:gd name="T4" fmla="*/ 376 w 382"/>
                  <a:gd name="T5" fmla="*/ 44 h 47"/>
                  <a:gd name="T6" fmla="*/ 371 w 382"/>
                  <a:gd name="T7" fmla="*/ 44 h 47"/>
                  <a:gd name="T8" fmla="*/ 367 w 382"/>
                  <a:gd name="T9" fmla="*/ 46 h 47"/>
                  <a:gd name="T10" fmla="*/ 336 w 382"/>
                  <a:gd name="T11" fmla="*/ 46 h 47"/>
                  <a:gd name="T12" fmla="*/ 305 w 382"/>
                  <a:gd name="T13" fmla="*/ 46 h 47"/>
                  <a:gd name="T14" fmla="*/ 276 w 382"/>
                  <a:gd name="T15" fmla="*/ 46 h 47"/>
                  <a:gd name="T16" fmla="*/ 245 w 382"/>
                  <a:gd name="T17" fmla="*/ 46 h 47"/>
                  <a:gd name="T18" fmla="*/ 216 w 382"/>
                  <a:gd name="T19" fmla="*/ 47 h 47"/>
                  <a:gd name="T20" fmla="*/ 185 w 382"/>
                  <a:gd name="T21" fmla="*/ 47 h 47"/>
                  <a:gd name="T22" fmla="*/ 155 w 382"/>
                  <a:gd name="T23" fmla="*/ 47 h 47"/>
                  <a:gd name="T24" fmla="*/ 124 w 382"/>
                  <a:gd name="T25" fmla="*/ 47 h 47"/>
                  <a:gd name="T26" fmla="*/ 110 w 382"/>
                  <a:gd name="T27" fmla="*/ 47 h 47"/>
                  <a:gd name="T28" fmla="*/ 95 w 382"/>
                  <a:gd name="T29" fmla="*/ 46 h 47"/>
                  <a:gd name="T30" fmla="*/ 81 w 382"/>
                  <a:gd name="T31" fmla="*/ 46 h 47"/>
                  <a:gd name="T32" fmla="*/ 66 w 382"/>
                  <a:gd name="T33" fmla="*/ 44 h 47"/>
                  <a:gd name="T34" fmla="*/ 50 w 382"/>
                  <a:gd name="T35" fmla="*/ 43 h 47"/>
                  <a:gd name="T36" fmla="*/ 35 w 382"/>
                  <a:gd name="T37" fmla="*/ 43 h 47"/>
                  <a:gd name="T38" fmla="*/ 20 w 382"/>
                  <a:gd name="T39" fmla="*/ 41 h 47"/>
                  <a:gd name="T40" fmla="*/ 6 w 382"/>
                  <a:gd name="T41" fmla="*/ 41 h 47"/>
                  <a:gd name="T42" fmla="*/ 4 w 382"/>
                  <a:gd name="T43" fmla="*/ 32 h 47"/>
                  <a:gd name="T44" fmla="*/ 4 w 382"/>
                  <a:gd name="T45" fmla="*/ 22 h 47"/>
                  <a:gd name="T46" fmla="*/ 2 w 382"/>
                  <a:gd name="T47" fmla="*/ 14 h 47"/>
                  <a:gd name="T48" fmla="*/ 0 w 382"/>
                  <a:gd name="T49" fmla="*/ 4 h 47"/>
                  <a:gd name="T50" fmla="*/ 2 w 382"/>
                  <a:gd name="T51" fmla="*/ 3 h 47"/>
                  <a:gd name="T52" fmla="*/ 4 w 382"/>
                  <a:gd name="T53" fmla="*/ 2 h 47"/>
                  <a:gd name="T54" fmla="*/ 6 w 382"/>
                  <a:gd name="T55" fmla="*/ 2 h 47"/>
                  <a:gd name="T56" fmla="*/ 8 w 382"/>
                  <a:gd name="T57" fmla="*/ 0 h 47"/>
                  <a:gd name="T58" fmla="*/ 66 w 382"/>
                  <a:gd name="T59" fmla="*/ 0 h 47"/>
                  <a:gd name="T60" fmla="*/ 118 w 382"/>
                  <a:gd name="T61" fmla="*/ 0 h 47"/>
                  <a:gd name="T62" fmla="*/ 164 w 382"/>
                  <a:gd name="T63" fmla="*/ 0 h 47"/>
                  <a:gd name="T64" fmla="*/ 201 w 382"/>
                  <a:gd name="T65" fmla="*/ 2 h 47"/>
                  <a:gd name="T66" fmla="*/ 234 w 382"/>
                  <a:gd name="T67" fmla="*/ 2 h 47"/>
                  <a:gd name="T68" fmla="*/ 263 w 382"/>
                  <a:gd name="T69" fmla="*/ 2 h 47"/>
                  <a:gd name="T70" fmla="*/ 286 w 382"/>
                  <a:gd name="T71" fmla="*/ 2 h 47"/>
                  <a:gd name="T72" fmla="*/ 305 w 382"/>
                  <a:gd name="T73" fmla="*/ 2 h 47"/>
                  <a:gd name="T74" fmla="*/ 322 w 382"/>
                  <a:gd name="T75" fmla="*/ 2 h 47"/>
                  <a:gd name="T76" fmla="*/ 334 w 382"/>
                  <a:gd name="T77" fmla="*/ 2 h 47"/>
                  <a:gd name="T78" fmla="*/ 344 w 382"/>
                  <a:gd name="T79" fmla="*/ 3 h 47"/>
                  <a:gd name="T80" fmla="*/ 355 w 382"/>
                  <a:gd name="T81" fmla="*/ 3 h 47"/>
                  <a:gd name="T82" fmla="*/ 361 w 382"/>
                  <a:gd name="T83" fmla="*/ 3 h 47"/>
                  <a:gd name="T84" fmla="*/ 367 w 382"/>
                  <a:gd name="T85" fmla="*/ 3 h 47"/>
                  <a:gd name="T86" fmla="*/ 376 w 382"/>
                  <a:gd name="T87" fmla="*/ 4 h 47"/>
                  <a:gd name="T88" fmla="*/ 382 w 382"/>
                  <a:gd name="T89" fmla="*/ 4 h 47"/>
                  <a:gd name="T90" fmla="*/ 382 w 382"/>
                  <a:gd name="T91" fmla="*/ 14 h 47"/>
                  <a:gd name="T92" fmla="*/ 382 w 382"/>
                  <a:gd name="T93" fmla="*/ 24 h 47"/>
                  <a:gd name="T94" fmla="*/ 382 w 382"/>
                  <a:gd name="T95" fmla="*/ 33 h 47"/>
                  <a:gd name="T96" fmla="*/ 382 w 382"/>
                  <a:gd name="T97" fmla="*/ 43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47"/>
                  <a:gd name="T149" fmla="*/ 382 w 382"/>
                  <a:gd name="T150" fmla="*/ 47 h 4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47">
                    <a:moveTo>
                      <a:pt x="382" y="43"/>
                    </a:moveTo>
                    <a:lnTo>
                      <a:pt x="378" y="43"/>
                    </a:lnTo>
                    <a:lnTo>
                      <a:pt x="376" y="44"/>
                    </a:lnTo>
                    <a:lnTo>
                      <a:pt x="371" y="44"/>
                    </a:lnTo>
                    <a:lnTo>
                      <a:pt x="367" y="46"/>
                    </a:lnTo>
                    <a:lnTo>
                      <a:pt x="336" y="46"/>
                    </a:lnTo>
                    <a:lnTo>
                      <a:pt x="305" y="46"/>
                    </a:lnTo>
                    <a:lnTo>
                      <a:pt x="276" y="46"/>
                    </a:lnTo>
                    <a:lnTo>
                      <a:pt x="245" y="46"/>
                    </a:lnTo>
                    <a:lnTo>
                      <a:pt x="216" y="47"/>
                    </a:lnTo>
                    <a:lnTo>
                      <a:pt x="185" y="47"/>
                    </a:lnTo>
                    <a:lnTo>
                      <a:pt x="155" y="47"/>
                    </a:lnTo>
                    <a:lnTo>
                      <a:pt x="124" y="47"/>
                    </a:lnTo>
                    <a:lnTo>
                      <a:pt x="110" y="47"/>
                    </a:lnTo>
                    <a:lnTo>
                      <a:pt x="95" y="46"/>
                    </a:lnTo>
                    <a:lnTo>
                      <a:pt x="81" y="46"/>
                    </a:lnTo>
                    <a:lnTo>
                      <a:pt x="66" y="44"/>
                    </a:lnTo>
                    <a:lnTo>
                      <a:pt x="50" y="43"/>
                    </a:lnTo>
                    <a:lnTo>
                      <a:pt x="35" y="43"/>
                    </a:lnTo>
                    <a:lnTo>
                      <a:pt x="20" y="41"/>
                    </a:lnTo>
                    <a:lnTo>
                      <a:pt x="6" y="41"/>
                    </a:lnTo>
                    <a:lnTo>
                      <a:pt x="4" y="32"/>
                    </a:lnTo>
                    <a:lnTo>
                      <a:pt x="4" y="22"/>
                    </a:lnTo>
                    <a:lnTo>
                      <a:pt x="2" y="14"/>
                    </a:lnTo>
                    <a:lnTo>
                      <a:pt x="0" y="4"/>
                    </a:lnTo>
                    <a:lnTo>
                      <a:pt x="2" y="3"/>
                    </a:lnTo>
                    <a:lnTo>
                      <a:pt x="4" y="2"/>
                    </a:lnTo>
                    <a:lnTo>
                      <a:pt x="6" y="2"/>
                    </a:lnTo>
                    <a:lnTo>
                      <a:pt x="8" y="0"/>
                    </a:lnTo>
                    <a:lnTo>
                      <a:pt x="66" y="0"/>
                    </a:lnTo>
                    <a:lnTo>
                      <a:pt x="118" y="0"/>
                    </a:lnTo>
                    <a:lnTo>
                      <a:pt x="164" y="0"/>
                    </a:lnTo>
                    <a:lnTo>
                      <a:pt x="201" y="2"/>
                    </a:lnTo>
                    <a:lnTo>
                      <a:pt x="234" y="2"/>
                    </a:lnTo>
                    <a:lnTo>
                      <a:pt x="263" y="2"/>
                    </a:lnTo>
                    <a:lnTo>
                      <a:pt x="286" y="2"/>
                    </a:lnTo>
                    <a:lnTo>
                      <a:pt x="305" y="2"/>
                    </a:lnTo>
                    <a:lnTo>
                      <a:pt x="322" y="2"/>
                    </a:lnTo>
                    <a:lnTo>
                      <a:pt x="334" y="2"/>
                    </a:lnTo>
                    <a:lnTo>
                      <a:pt x="344" y="3"/>
                    </a:lnTo>
                    <a:lnTo>
                      <a:pt x="355" y="3"/>
                    </a:lnTo>
                    <a:lnTo>
                      <a:pt x="361" y="3"/>
                    </a:lnTo>
                    <a:lnTo>
                      <a:pt x="367" y="3"/>
                    </a:lnTo>
                    <a:lnTo>
                      <a:pt x="376" y="4"/>
                    </a:lnTo>
                    <a:lnTo>
                      <a:pt x="382" y="4"/>
                    </a:lnTo>
                    <a:lnTo>
                      <a:pt x="382" y="14"/>
                    </a:lnTo>
                    <a:lnTo>
                      <a:pt x="382" y="24"/>
                    </a:lnTo>
                    <a:lnTo>
                      <a:pt x="382" y="33"/>
                    </a:lnTo>
                    <a:lnTo>
                      <a:pt x="382" y="4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0" name="Freeform 674"/>
              <p:cNvSpPr>
                <a:spLocks/>
              </p:cNvSpPr>
              <p:nvPr/>
            </p:nvSpPr>
            <p:spPr bwMode="auto">
              <a:xfrm>
                <a:off x="800" y="1850"/>
                <a:ext cx="378" cy="30"/>
              </a:xfrm>
              <a:custGeom>
                <a:avLst/>
                <a:gdLst>
                  <a:gd name="T0" fmla="*/ 378 w 378"/>
                  <a:gd name="T1" fmla="*/ 25 h 30"/>
                  <a:gd name="T2" fmla="*/ 355 w 378"/>
                  <a:gd name="T3" fmla="*/ 25 h 30"/>
                  <a:gd name="T4" fmla="*/ 330 w 378"/>
                  <a:gd name="T5" fmla="*/ 25 h 30"/>
                  <a:gd name="T6" fmla="*/ 308 w 378"/>
                  <a:gd name="T7" fmla="*/ 26 h 30"/>
                  <a:gd name="T8" fmla="*/ 285 w 378"/>
                  <a:gd name="T9" fmla="*/ 26 h 30"/>
                  <a:gd name="T10" fmla="*/ 260 w 378"/>
                  <a:gd name="T11" fmla="*/ 26 h 30"/>
                  <a:gd name="T12" fmla="*/ 237 w 378"/>
                  <a:gd name="T13" fmla="*/ 26 h 30"/>
                  <a:gd name="T14" fmla="*/ 212 w 378"/>
                  <a:gd name="T15" fmla="*/ 28 h 30"/>
                  <a:gd name="T16" fmla="*/ 189 w 378"/>
                  <a:gd name="T17" fmla="*/ 28 h 30"/>
                  <a:gd name="T18" fmla="*/ 166 w 378"/>
                  <a:gd name="T19" fmla="*/ 28 h 30"/>
                  <a:gd name="T20" fmla="*/ 141 w 378"/>
                  <a:gd name="T21" fmla="*/ 29 h 30"/>
                  <a:gd name="T22" fmla="*/ 119 w 378"/>
                  <a:gd name="T23" fmla="*/ 29 h 30"/>
                  <a:gd name="T24" fmla="*/ 94 w 378"/>
                  <a:gd name="T25" fmla="*/ 29 h 30"/>
                  <a:gd name="T26" fmla="*/ 71 w 378"/>
                  <a:gd name="T27" fmla="*/ 29 h 30"/>
                  <a:gd name="T28" fmla="*/ 48 w 378"/>
                  <a:gd name="T29" fmla="*/ 30 h 30"/>
                  <a:gd name="T30" fmla="*/ 23 w 378"/>
                  <a:gd name="T31" fmla="*/ 30 h 30"/>
                  <a:gd name="T32" fmla="*/ 0 w 378"/>
                  <a:gd name="T33" fmla="*/ 30 h 30"/>
                  <a:gd name="T34" fmla="*/ 0 w 378"/>
                  <a:gd name="T35" fmla="*/ 23 h 30"/>
                  <a:gd name="T36" fmla="*/ 2 w 378"/>
                  <a:gd name="T37" fmla="*/ 17 h 30"/>
                  <a:gd name="T38" fmla="*/ 4 w 378"/>
                  <a:gd name="T39" fmla="*/ 11 h 30"/>
                  <a:gd name="T40" fmla="*/ 6 w 378"/>
                  <a:gd name="T41" fmla="*/ 4 h 30"/>
                  <a:gd name="T42" fmla="*/ 29 w 378"/>
                  <a:gd name="T43" fmla="*/ 4 h 30"/>
                  <a:gd name="T44" fmla="*/ 50 w 378"/>
                  <a:gd name="T45" fmla="*/ 3 h 30"/>
                  <a:gd name="T46" fmla="*/ 73 w 378"/>
                  <a:gd name="T47" fmla="*/ 3 h 30"/>
                  <a:gd name="T48" fmla="*/ 96 w 378"/>
                  <a:gd name="T49" fmla="*/ 3 h 30"/>
                  <a:gd name="T50" fmla="*/ 119 w 378"/>
                  <a:gd name="T51" fmla="*/ 1 h 30"/>
                  <a:gd name="T52" fmla="*/ 139 w 378"/>
                  <a:gd name="T53" fmla="*/ 1 h 30"/>
                  <a:gd name="T54" fmla="*/ 162 w 378"/>
                  <a:gd name="T55" fmla="*/ 1 h 30"/>
                  <a:gd name="T56" fmla="*/ 185 w 378"/>
                  <a:gd name="T57" fmla="*/ 1 h 30"/>
                  <a:gd name="T58" fmla="*/ 208 w 378"/>
                  <a:gd name="T59" fmla="*/ 1 h 30"/>
                  <a:gd name="T60" fmla="*/ 231 w 378"/>
                  <a:gd name="T61" fmla="*/ 0 h 30"/>
                  <a:gd name="T62" fmla="*/ 254 w 378"/>
                  <a:gd name="T63" fmla="*/ 0 h 30"/>
                  <a:gd name="T64" fmla="*/ 276 w 378"/>
                  <a:gd name="T65" fmla="*/ 0 h 30"/>
                  <a:gd name="T66" fmla="*/ 297 w 378"/>
                  <a:gd name="T67" fmla="*/ 0 h 30"/>
                  <a:gd name="T68" fmla="*/ 320 w 378"/>
                  <a:gd name="T69" fmla="*/ 0 h 30"/>
                  <a:gd name="T70" fmla="*/ 343 w 378"/>
                  <a:gd name="T71" fmla="*/ 0 h 30"/>
                  <a:gd name="T72" fmla="*/ 366 w 378"/>
                  <a:gd name="T73" fmla="*/ 0 h 30"/>
                  <a:gd name="T74" fmla="*/ 370 w 378"/>
                  <a:gd name="T75" fmla="*/ 3 h 30"/>
                  <a:gd name="T76" fmla="*/ 372 w 378"/>
                  <a:gd name="T77" fmla="*/ 5 h 30"/>
                  <a:gd name="T78" fmla="*/ 374 w 378"/>
                  <a:gd name="T79" fmla="*/ 12 h 30"/>
                  <a:gd name="T80" fmla="*/ 378 w 378"/>
                  <a:gd name="T81" fmla="*/ 25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8"/>
                  <a:gd name="T124" fmla="*/ 0 h 30"/>
                  <a:gd name="T125" fmla="*/ 378 w 378"/>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8" h="30">
                    <a:moveTo>
                      <a:pt x="378" y="25"/>
                    </a:moveTo>
                    <a:lnTo>
                      <a:pt x="355" y="25"/>
                    </a:lnTo>
                    <a:lnTo>
                      <a:pt x="330" y="25"/>
                    </a:lnTo>
                    <a:lnTo>
                      <a:pt x="308" y="26"/>
                    </a:lnTo>
                    <a:lnTo>
                      <a:pt x="285" y="26"/>
                    </a:lnTo>
                    <a:lnTo>
                      <a:pt x="260" y="26"/>
                    </a:lnTo>
                    <a:lnTo>
                      <a:pt x="237" y="26"/>
                    </a:lnTo>
                    <a:lnTo>
                      <a:pt x="212" y="28"/>
                    </a:lnTo>
                    <a:lnTo>
                      <a:pt x="189" y="28"/>
                    </a:lnTo>
                    <a:lnTo>
                      <a:pt x="166" y="28"/>
                    </a:lnTo>
                    <a:lnTo>
                      <a:pt x="141" y="29"/>
                    </a:lnTo>
                    <a:lnTo>
                      <a:pt x="119" y="29"/>
                    </a:lnTo>
                    <a:lnTo>
                      <a:pt x="94" y="29"/>
                    </a:lnTo>
                    <a:lnTo>
                      <a:pt x="71" y="29"/>
                    </a:lnTo>
                    <a:lnTo>
                      <a:pt x="48" y="30"/>
                    </a:lnTo>
                    <a:lnTo>
                      <a:pt x="23" y="30"/>
                    </a:lnTo>
                    <a:lnTo>
                      <a:pt x="0" y="30"/>
                    </a:lnTo>
                    <a:lnTo>
                      <a:pt x="0" y="23"/>
                    </a:lnTo>
                    <a:lnTo>
                      <a:pt x="2" y="17"/>
                    </a:lnTo>
                    <a:lnTo>
                      <a:pt x="4" y="11"/>
                    </a:lnTo>
                    <a:lnTo>
                      <a:pt x="6" y="4"/>
                    </a:lnTo>
                    <a:lnTo>
                      <a:pt x="29" y="4"/>
                    </a:lnTo>
                    <a:lnTo>
                      <a:pt x="50" y="3"/>
                    </a:lnTo>
                    <a:lnTo>
                      <a:pt x="73" y="3"/>
                    </a:lnTo>
                    <a:lnTo>
                      <a:pt x="96" y="3"/>
                    </a:lnTo>
                    <a:lnTo>
                      <a:pt x="119" y="1"/>
                    </a:lnTo>
                    <a:lnTo>
                      <a:pt x="139" y="1"/>
                    </a:lnTo>
                    <a:lnTo>
                      <a:pt x="162" y="1"/>
                    </a:lnTo>
                    <a:lnTo>
                      <a:pt x="185" y="1"/>
                    </a:lnTo>
                    <a:lnTo>
                      <a:pt x="208" y="1"/>
                    </a:lnTo>
                    <a:lnTo>
                      <a:pt x="231" y="0"/>
                    </a:lnTo>
                    <a:lnTo>
                      <a:pt x="254" y="0"/>
                    </a:lnTo>
                    <a:lnTo>
                      <a:pt x="276" y="0"/>
                    </a:lnTo>
                    <a:lnTo>
                      <a:pt x="297" y="0"/>
                    </a:lnTo>
                    <a:lnTo>
                      <a:pt x="320" y="0"/>
                    </a:lnTo>
                    <a:lnTo>
                      <a:pt x="343" y="0"/>
                    </a:lnTo>
                    <a:lnTo>
                      <a:pt x="366" y="0"/>
                    </a:lnTo>
                    <a:lnTo>
                      <a:pt x="370" y="3"/>
                    </a:lnTo>
                    <a:lnTo>
                      <a:pt x="372" y="5"/>
                    </a:lnTo>
                    <a:lnTo>
                      <a:pt x="374" y="12"/>
                    </a:lnTo>
                    <a:lnTo>
                      <a:pt x="378"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1" name="Freeform 675"/>
              <p:cNvSpPr>
                <a:spLocks/>
              </p:cNvSpPr>
              <p:nvPr/>
            </p:nvSpPr>
            <p:spPr bwMode="auto">
              <a:xfrm>
                <a:off x="825" y="1725"/>
                <a:ext cx="347" cy="33"/>
              </a:xfrm>
              <a:custGeom>
                <a:avLst/>
                <a:gdLst>
                  <a:gd name="T0" fmla="*/ 347 w 347"/>
                  <a:gd name="T1" fmla="*/ 27 h 33"/>
                  <a:gd name="T2" fmla="*/ 330 w 347"/>
                  <a:gd name="T3" fmla="*/ 29 h 33"/>
                  <a:gd name="T4" fmla="*/ 316 w 347"/>
                  <a:gd name="T5" fmla="*/ 29 h 33"/>
                  <a:gd name="T6" fmla="*/ 299 w 347"/>
                  <a:gd name="T7" fmla="*/ 30 h 33"/>
                  <a:gd name="T8" fmla="*/ 283 w 347"/>
                  <a:gd name="T9" fmla="*/ 30 h 33"/>
                  <a:gd name="T10" fmla="*/ 264 w 347"/>
                  <a:gd name="T11" fmla="*/ 31 h 33"/>
                  <a:gd name="T12" fmla="*/ 247 w 347"/>
                  <a:gd name="T13" fmla="*/ 31 h 33"/>
                  <a:gd name="T14" fmla="*/ 231 w 347"/>
                  <a:gd name="T15" fmla="*/ 33 h 33"/>
                  <a:gd name="T16" fmla="*/ 212 w 347"/>
                  <a:gd name="T17" fmla="*/ 33 h 33"/>
                  <a:gd name="T18" fmla="*/ 187 w 347"/>
                  <a:gd name="T19" fmla="*/ 33 h 33"/>
                  <a:gd name="T20" fmla="*/ 160 w 347"/>
                  <a:gd name="T21" fmla="*/ 31 h 33"/>
                  <a:gd name="T22" fmla="*/ 133 w 347"/>
                  <a:gd name="T23" fmla="*/ 31 h 33"/>
                  <a:gd name="T24" fmla="*/ 108 w 347"/>
                  <a:gd name="T25" fmla="*/ 30 h 33"/>
                  <a:gd name="T26" fmla="*/ 81 w 347"/>
                  <a:gd name="T27" fmla="*/ 30 h 33"/>
                  <a:gd name="T28" fmla="*/ 54 w 347"/>
                  <a:gd name="T29" fmla="*/ 29 h 33"/>
                  <a:gd name="T30" fmla="*/ 27 w 347"/>
                  <a:gd name="T31" fmla="*/ 27 h 33"/>
                  <a:gd name="T32" fmla="*/ 0 w 347"/>
                  <a:gd name="T33" fmla="*/ 26 h 33"/>
                  <a:gd name="T34" fmla="*/ 0 w 347"/>
                  <a:gd name="T35" fmla="*/ 19 h 33"/>
                  <a:gd name="T36" fmla="*/ 0 w 347"/>
                  <a:gd name="T37" fmla="*/ 12 h 33"/>
                  <a:gd name="T38" fmla="*/ 0 w 347"/>
                  <a:gd name="T39" fmla="*/ 6 h 33"/>
                  <a:gd name="T40" fmla="*/ 0 w 347"/>
                  <a:gd name="T41" fmla="*/ 0 h 33"/>
                  <a:gd name="T42" fmla="*/ 11 w 347"/>
                  <a:gd name="T43" fmla="*/ 0 h 33"/>
                  <a:gd name="T44" fmla="*/ 25 w 347"/>
                  <a:gd name="T45" fmla="*/ 0 h 33"/>
                  <a:gd name="T46" fmla="*/ 42 w 347"/>
                  <a:gd name="T47" fmla="*/ 0 h 33"/>
                  <a:gd name="T48" fmla="*/ 62 w 347"/>
                  <a:gd name="T49" fmla="*/ 0 h 33"/>
                  <a:gd name="T50" fmla="*/ 83 w 347"/>
                  <a:gd name="T51" fmla="*/ 1 h 33"/>
                  <a:gd name="T52" fmla="*/ 108 w 347"/>
                  <a:gd name="T53" fmla="*/ 1 h 33"/>
                  <a:gd name="T54" fmla="*/ 133 w 347"/>
                  <a:gd name="T55" fmla="*/ 2 h 33"/>
                  <a:gd name="T56" fmla="*/ 160 w 347"/>
                  <a:gd name="T57" fmla="*/ 2 h 33"/>
                  <a:gd name="T58" fmla="*/ 185 w 347"/>
                  <a:gd name="T59" fmla="*/ 4 h 33"/>
                  <a:gd name="T60" fmla="*/ 212 w 347"/>
                  <a:gd name="T61" fmla="*/ 5 h 33"/>
                  <a:gd name="T62" fmla="*/ 237 w 347"/>
                  <a:gd name="T63" fmla="*/ 5 h 33"/>
                  <a:gd name="T64" fmla="*/ 260 w 347"/>
                  <a:gd name="T65" fmla="*/ 6 h 33"/>
                  <a:gd name="T66" fmla="*/ 283 w 347"/>
                  <a:gd name="T67" fmla="*/ 6 h 33"/>
                  <a:gd name="T68" fmla="*/ 303 w 347"/>
                  <a:gd name="T69" fmla="*/ 8 h 33"/>
                  <a:gd name="T70" fmla="*/ 322 w 347"/>
                  <a:gd name="T71" fmla="*/ 8 h 33"/>
                  <a:gd name="T72" fmla="*/ 337 w 347"/>
                  <a:gd name="T73" fmla="*/ 8 h 33"/>
                  <a:gd name="T74" fmla="*/ 341 w 347"/>
                  <a:gd name="T75" fmla="*/ 13 h 33"/>
                  <a:gd name="T76" fmla="*/ 343 w 347"/>
                  <a:gd name="T77" fmla="*/ 17 h 33"/>
                  <a:gd name="T78" fmla="*/ 345 w 347"/>
                  <a:gd name="T79" fmla="*/ 23 h 33"/>
                  <a:gd name="T80" fmla="*/ 347 w 347"/>
                  <a:gd name="T81" fmla="*/ 27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7"/>
                  <a:gd name="T124" fmla="*/ 0 h 33"/>
                  <a:gd name="T125" fmla="*/ 347 w 347"/>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7" h="33">
                    <a:moveTo>
                      <a:pt x="347" y="27"/>
                    </a:moveTo>
                    <a:lnTo>
                      <a:pt x="330" y="29"/>
                    </a:lnTo>
                    <a:lnTo>
                      <a:pt x="316" y="29"/>
                    </a:lnTo>
                    <a:lnTo>
                      <a:pt x="299" y="30"/>
                    </a:lnTo>
                    <a:lnTo>
                      <a:pt x="283" y="30"/>
                    </a:lnTo>
                    <a:lnTo>
                      <a:pt x="264" y="31"/>
                    </a:lnTo>
                    <a:lnTo>
                      <a:pt x="247" y="31"/>
                    </a:lnTo>
                    <a:lnTo>
                      <a:pt x="231" y="33"/>
                    </a:lnTo>
                    <a:lnTo>
                      <a:pt x="212" y="33"/>
                    </a:lnTo>
                    <a:lnTo>
                      <a:pt x="187" y="33"/>
                    </a:lnTo>
                    <a:lnTo>
                      <a:pt x="160" y="31"/>
                    </a:lnTo>
                    <a:lnTo>
                      <a:pt x="133" y="31"/>
                    </a:lnTo>
                    <a:lnTo>
                      <a:pt x="108" y="30"/>
                    </a:lnTo>
                    <a:lnTo>
                      <a:pt x="81" y="30"/>
                    </a:lnTo>
                    <a:lnTo>
                      <a:pt x="54" y="29"/>
                    </a:lnTo>
                    <a:lnTo>
                      <a:pt x="27" y="27"/>
                    </a:lnTo>
                    <a:lnTo>
                      <a:pt x="0" y="26"/>
                    </a:lnTo>
                    <a:lnTo>
                      <a:pt x="0" y="19"/>
                    </a:lnTo>
                    <a:lnTo>
                      <a:pt x="0" y="12"/>
                    </a:lnTo>
                    <a:lnTo>
                      <a:pt x="0" y="6"/>
                    </a:lnTo>
                    <a:lnTo>
                      <a:pt x="0" y="0"/>
                    </a:lnTo>
                    <a:lnTo>
                      <a:pt x="11" y="0"/>
                    </a:lnTo>
                    <a:lnTo>
                      <a:pt x="25" y="0"/>
                    </a:lnTo>
                    <a:lnTo>
                      <a:pt x="42" y="0"/>
                    </a:lnTo>
                    <a:lnTo>
                      <a:pt x="62" y="0"/>
                    </a:lnTo>
                    <a:lnTo>
                      <a:pt x="83" y="1"/>
                    </a:lnTo>
                    <a:lnTo>
                      <a:pt x="108" y="1"/>
                    </a:lnTo>
                    <a:lnTo>
                      <a:pt x="133" y="2"/>
                    </a:lnTo>
                    <a:lnTo>
                      <a:pt x="160" y="2"/>
                    </a:lnTo>
                    <a:lnTo>
                      <a:pt x="185" y="4"/>
                    </a:lnTo>
                    <a:lnTo>
                      <a:pt x="212" y="5"/>
                    </a:lnTo>
                    <a:lnTo>
                      <a:pt x="237" y="5"/>
                    </a:lnTo>
                    <a:lnTo>
                      <a:pt x="260" y="6"/>
                    </a:lnTo>
                    <a:lnTo>
                      <a:pt x="283" y="6"/>
                    </a:lnTo>
                    <a:lnTo>
                      <a:pt x="303" y="8"/>
                    </a:lnTo>
                    <a:lnTo>
                      <a:pt x="322" y="8"/>
                    </a:lnTo>
                    <a:lnTo>
                      <a:pt x="337" y="8"/>
                    </a:lnTo>
                    <a:lnTo>
                      <a:pt x="341" y="13"/>
                    </a:lnTo>
                    <a:lnTo>
                      <a:pt x="343" y="17"/>
                    </a:lnTo>
                    <a:lnTo>
                      <a:pt x="345" y="23"/>
                    </a:lnTo>
                    <a:lnTo>
                      <a:pt x="347" y="2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2" name="Freeform 676"/>
              <p:cNvSpPr>
                <a:spLocks/>
              </p:cNvSpPr>
              <p:nvPr/>
            </p:nvSpPr>
            <p:spPr bwMode="auto">
              <a:xfrm>
                <a:off x="742" y="1697"/>
                <a:ext cx="405" cy="123"/>
              </a:xfrm>
              <a:custGeom>
                <a:avLst/>
                <a:gdLst>
                  <a:gd name="T0" fmla="*/ 405 w 405"/>
                  <a:gd name="T1" fmla="*/ 17 h 123"/>
                  <a:gd name="T2" fmla="*/ 403 w 405"/>
                  <a:gd name="T3" fmla="*/ 19 h 123"/>
                  <a:gd name="T4" fmla="*/ 403 w 405"/>
                  <a:gd name="T5" fmla="*/ 21 h 123"/>
                  <a:gd name="T6" fmla="*/ 401 w 405"/>
                  <a:gd name="T7" fmla="*/ 23 h 123"/>
                  <a:gd name="T8" fmla="*/ 399 w 405"/>
                  <a:gd name="T9" fmla="*/ 26 h 123"/>
                  <a:gd name="T10" fmla="*/ 384 w 405"/>
                  <a:gd name="T11" fmla="*/ 26 h 123"/>
                  <a:gd name="T12" fmla="*/ 368 w 405"/>
                  <a:gd name="T13" fmla="*/ 26 h 123"/>
                  <a:gd name="T14" fmla="*/ 353 w 405"/>
                  <a:gd name="T15" fmla="*/ 26 h 123"/>
                  <a:gd name="T16" fmla="*/ 339 w 405"/>
                  <a:gd name="T17" fmla="*/ 26 h 123"/>
                  <a:gd name="T18" fmla="*/ 322 w 405"/>
                  <a:gd name="T19" fmla="*/ 28 h 123"/>
                  <a:gd name="T20" fmla="*/ 307 w 405"/>
                  <a:gd name="T21" fmla="*/ 28 h 123"/>
                  <a:gd name="T22" fmla="*/ 293 w 405"/>
                  <a:gd name="T23" fmla="*/ 28 h 123"/>
                  <a:gd name="T24" fmla="*/ 278 w 405"/>
                  <a:gd name="T25" fmla="*/ 28 h 123"/>
                  <a:gd name="T26" fmla="*/ 251 w 405"/>
                  <a:gd name="T27" fmla="*/ 26 h 123"/>
                  <a:gd name="T28" fmla="*/ 224 w 405"/>
                  <a:gd name="T29" fmla="*/ 23 h 123"/>
                  <a:gd name="T30" fmla="*/ 199 w 405"/>
                  <a:gd name="T31" fmla="*/ 22 h 123"/>
                  <a:gd name="T32" fmla="*/ 172 w 405"/>
                  <a:gd name="T33" fmla="*/ 21 h 123"/>
                  <a:gd name="T34" fmla="*/ 145 w 405"/>
                  <a:gd name="T35" fmla="*/ 19 h 123"/>
                  <a:gd name="T36" fmla="*/ 118 w 405"/>
                  <a:gd name="T37" fmla="*/ 18 h 123"/>
                  <a:gd name="T38" fmla="*/ 91 w 405"/>
                  <a:gd name="T39" fmla="*/ 15 h 123"/>
                  <a:gd name="T40" fmla="*/ 64 w 405"/>
                  <a:gd name="T41" fmla="*/ 14 h 123"/>
                  <a:gd name="T42" fmla="*/ 64 w 405"/>
                  <a:gd name="T43" fmla="*/ 23 h 123"/>
                  <a:gd name="T44" fmla="*/ 64 w 405"/>
                  <a:gd name="T45" fmla="*/ 33 h 123"/>
                  <a:gd name="T46" fmla="*/ 64 w 405"/>
                  <a:gd name="T47" fmla="*/ 43 h 123"/>
                  <a:gd name="T48" fmla="*/ 64 w 405"/>
                  <a:gd name="T49" fmla="*/ 52 h 123"/>
                  <a:gd name="T50" fmla="*/ 58 w 405"/>
                  <a:gd name="T51" fmla="*/ 52 h 123"/>
                  <a:gd name="T52" fmla="*/ 50 w 405"/>
                  <a:gd name="T53" fmla="*/ 54 h 123"/>
                  <a:gd name="T54" fmla="*/ 42 w 405"/>
                  <a:gd name="T55" fmla="*/ 54 h 123"/>
                  <a:gd name="T56" fmla="*/ 33 w 405"/>
                  <a:gd name="T57" fmla="*/ 55 h 123"/>
                  <a:gd name="T58" fmla="*/ 37 w 405"/>
                  <a:gd name="T59" fmla="*/ 72 h 123"/>
                  <a:gd name="T60" fmla="*/ 40 w 405"/>
                  <a:gd name="T61" fmla="*/ 88 h 123"/>
                  <a:gd name="T62" fmla="*/ 44 w 405"/>
                  <a:gd name="T63" fmla="*/ 105 h 123"/>
                  <a:gd name="T64" fmla="*/ 46 w 405"/>
                  <a:gd name="T65" fmla="*/ 120 h 123"/>
                  <a:gd name="T66" fmla="*/ 42 w 405"/>
                  <a:gd name="T67" fmla="*/ 123 h 123"/>
                  <a:gd name="T68" fmla="*/ 37 w 405"/>
                  <a:gd name="T69" fmla="*/ 123 h 123"/>
                  <a:gd name="T70" fmla="*/ 27 w 405"/>
                  <a:gd name="T71" fmla="*/ 123 h 123"/>
                  <a:gd name="T72" fmla="*/ 8 w 405"/>
                  <a:gd name="T73" fmla="*/ 121 h 123"/>
                  <a:gd name="T74" fmla="*/ 6 w 405"/>
                  <a:gd name="T75" fmla="*/ 113 h 123"/>
                  <a:gd name="T76" fmla="*/ 4 w 405"/>
                  <a:gd name="T77" fmla="*/ 98 h 123"/>
                  <a:gd name="T78" fmla="*/ 2 w 405"/>
                  <a:gd name="T79" fmla="*/ 63 h 123"/>
                  <a:gd name="T80" fmla="*/ 0 w 405"/>
                  <a:gd name="T81" fmla="*/ 0 h 123"/>
                  <a:gd name="T82" fmla="*/ 25 w 405"/>
                  <a:gd name="T83" fmla="*/ 0 h 123"/>
                  <a:gd name="T84" fmla="*/ 50 w 405"/>
                  <a:gd name="T85" fmla="*/ 0 h 123"/>
                  <a:gd name="T86" fmla="*/ 73 w 405"/>
                  <a:gd name="T87" fmla="*/ 0 h 123"/>
                  <a:gd name="T88" fmla="*/ 98 w 405"/>
                  <a:gd name="T89" fmla="*/ 0 h 123"/>
                  <a:gd name="T90" fmla="*/ 123 w 405"/>
                  <a:gd name="T91" fmla="*/ 0 h 123"/>
                  <a:gd name="T92" fmla="*/ 148 w 405"/>
                  <a:gd name="T93" fmla="*/ 0 h 123"/>
                  <a:gd name="T94" fmla="*/ 172 w 405"/>
                  <a:gd name="T95" fmla="*/ 0 h 123"/>
                  <a:gd name="T96" fmla="*/ 197 w 405"/>
                  <a:gd name="T97" fmla="*/ 0 h 123"/>
                  <a:gd name="T98" fmla="*/ 220 w 405"/>
                  <a:gd name="T99" fmla="*/ 1 h 123"/>
                  <a:gd name="T100" fmla="*/ 245 w 405"/>
                  <a:gd name="T101" fmla="*/ 1 h 123"/>
                  <a:gd name="T102" fmla="*/ 270 w 405"/>
                  <a:gd name="T103" fmla="*/ 1 h 123"/>
                  <a:gd name="T104" fmla="*/ 295 w 405"/>
                  <a:gd name="T105" fmla="*/ 1 h 123"/>
                  <a:gd name="T106" fmla="*/ 320 w 405"/>
                  <a:gd name="T107" fmla="*/ 1 h 123"/>
                  <a:gd name="T108" fmla="*/ 343 w 405"/>
                  <a:gd name="T109" fmla="*/ 1 h 123"/>
                  <a:gd name="T110" fmla="*/ 368 w 405"/>
                  <a:gd name="T111" fmla="*/ 1 h 123"/>
                  <a:gd name="T112" fmla="*/ 393 w 405"/>
                  <a:gd name="T113" fmla="*/ 1 h 123"/>
                  <a:gd name="T114" fmla="*/ 399 w 405"/>
                  <a:gd name="T115" fmla="*/ 6 h 123"/>
                  <a:gd name="T116" fmla="*/ 403 w 405"/>
                  <a:gd name="T117" fmla="*/ 8 h 123"/>
                  <a:gd name="T118" fmla="*/ 403 w 405"/>
                  <a:gd name="T119" fmla="*/ 11 h 123"/>
                  <a:gd name="T120" fmla="*/ 405 w 405"/>
                  <a:gd name="T121" fmla="*/ 17 h 12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5"/>
                  <a:gd name="T184" fmla="*/ 0 h 123"/>
                  <a:gd name="T185" fmla="*/ 405 w 405"/>
                  <a:gd name="T186" fmla="*/ 123 h 12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5" h="123">
                    <a:moveTo>
                      <a:pt x="405" y="17"/>
                    </a:moveTo>
                    <a:lnTo>
                      <a:pt x="403" y="19"/>
                    </a:lnTo>
                    <a:lnTo>
                      <a:pt x="403" y="21"/>
                    </a:lnTo>
                    <a:lnTo>
                      <a:pt x="401" y="23"/>
                    </a:lnTo>
                    <a:lnTo>
                      <a:pt x="399" y="26"/>
                    </a:lnTo>
                    <a:lnTo>
                      <a:pt x="384" y="26"/>
                    </a:lnTo>
                    <a:lnTo>
                      <a:pt x="368" y="26"/>
                    </a:lnTo>
                    <a:lnTo>
                      <a:pt x="353" y="26"/>
                    </a:lnTo>
                    <a:lnTo>
                      <a:pt x="339" y="26"/>
                    </a:lnTo>
                    <a:lnTo>
                      <a:pt x="322" y="28"/>
                    </a:lnTo>
                    <a:lnTo>
                      <a:pt x="307" y="28"/>
                    </a:lnTo>
                    <a:lnTo>
                      <a:pt x="293" y="28"/>
                    </a:lnTo>
                    <a:lnTo>
                      <a:pt x="278" y="28"/>
                    </a:lnTo>
                    <a:lnTo>
                      <a:pt x="251" y="26"/>
                    </a:lnTo>
                    <a:lnTo>
                      <a:pt x="224" y="23"/>
                    </a:lnTo>
                    <a:lnTo>
                      <a:pt x="199" y="22"/>
                    </a:lnTo>
                    <a:lnTo>
                      <a:pt x="172" y="21"/>
                    </a:lnTo>
                    <a:lnTo>
                      <a:pt x="145" y="19"/>
                    </a:lnTo>
                    <a:lnTo>
                      <a:pt x="118" y="18"/>
                    </a:lnTo>
                    <a:lnTo>
                      <a:pt x="91" y="15"/>
                    </a:lnTo>
                    <a:lnTo>
                      <a:pt x="64" y="14"/>
                    </a:lnTo>
                    <a:lnTo>
                      <a:pt x="64" y="23"/>
                    </a:lnTo>
                    <a:lnTo>
                      <a:pt x="64" y="33"/>
                    </a:lnTo>
                    <a:lnTo>
                      <a:pt x="64" y="43"/>
                    </a:lnTo>
                    <a:lnTo>
                      <a:pt x="64" y="52"/>
                    </a:lnTo>
                    <a:lnTo>
                      <a:pt x="58" y="52"/>
                    </a:lnTo>
                    <a:lnTo>
                      <a:pt x="50" y="54"/>
                    </a:lnTo>
                    <a:lnTo>
                      <a:pt x="42" y="54"/>
                    </a:lnTo>
                    <a:lnTo>
                      <a:pt x="33" y="55"/>
                    </a:lnTo>
                    <a:lnTo>
                      <a:pt x="37" y="72"/>
                    </a:lnTo>
                    <a:lnTo>
                      <a:pt x="40" y="88"/>
                    </a:lnTo>
                    <a:lnTo>
                      <a:pt x="44" y="105"/>
                    </a:lnTo>
                    <a:lnTo>
                      <a:pt x="46" y="120"/>
                    </a:lnTo>
                    <a:lnTo>
                      <a:pt x="42" y="123"/>
                    </a:lnTo>
                    <a:lnTo>
                      <a:pt x="37" y="123"/>
                    </a:lnTo>
                    <a:lnTo>
                      <a:pt x="27" y="123"/>
                    </a:lnTo>
                    <a:lnTo>
                      <a:pt x="8" y="121"/>
                    </a:lnTo>
                    <a:lnTo>
                      <a:pt x="6" y="113"/>
                    </a:lnTo>
                    <a:lnTo>
                      <a:pt x="4" y="98"/>
                    </a:lnTo>
                    <a:lnTo>
                      <a:pt x="2" y="63"/>
                    </a:lnTo>
                    <a:lnTo>
                      <a:pt x="0" y="0"/>
                    </a:lnTo>
                    <a:lnTo>
                      <a:pt x="25" y="0"/>
                    </a:lnTo>
                    <a:lnTo>
                      <a:pt x="50" y="0"/>
                    </a:lnTo>
                    <a:lnTo>
                      <a:pt x="73" y="0"/>
                    </a:lnTo>
                    <a:lnTo>
                      <a:pt x="98" y="0"/>
                    </a:lnTo>
                    <a:lnTo>
                      <a:pt x="123" y="0"/>
                    </a:lnTo>
                    <a:lnTo>
                      <a:pt x="148" y="0"/>
                    </a:lnTo>
                    <a:lnTo>
                      <a:pt x="172" y="0"/>
                    </a:lnTo>
                    <a:lnTo>
                      <a:pt x="197" y="0"/>
                    </a:lnTo>
                    <a:lnTo>
                      <a:pt x="220" y="1"/>
                    </a:lnTo>
                    <a:lnTo>
                      <a:pt x="245" y="1"/>
                    </a:lnTo>
                    <a:lnTo>
                      <a:pt x="270" y="1"/>
                    </a:lnTo>
                    <a:lnTo>
                      <a:pt x="295" y="1"/>
                    </a:lnTo>
                    <a:lnTo>
                      <a:pt x="320" y="1"/>
                    </a:lnTo>
                    <a:lnTo>
                      <a:pt x="343" y="1"/>
                    </a:lnTo>
                    <a:lnTo>
                      <a:pt x="368" y="1"/>
                    </a:lnTo>
                    <a:lnTo>
                      <a:pt x="393" y="1"/>
                    </a:lnTo>
                    <a:lnTo>
                      <a:pt x="399" y="6"/>
                    </a:lnTo>
                    <a:lnTo>
                      <a:pt x="403" y="8"/>
                    </a:lnTo>
                    <a:lnTo>
                      <a:pt x="403" y="11"/>
                    </a:lnTo>
                    <a:lnTo>
                      <a:pt x="405" y="1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3" name="Freeform 677"/>
              <p:cNvSpPr>
                <a:spLocks/>
              </p:cNvSpPr>
              <p:nvPr/>
            </p:nvSpPr>
            <p:spPr bwMode="auto">
              <a:xfrm>
                <a:off x="321" y="1871"/>
                <a:ext cx="461" cy="171"/>
              </a:xfrm>
              <a:custGeom>
                <a:avLst/>
                <a:gdLst>
                  <a:gd name="T0" fmla="*/ 461 w 461"/>
                  <a:gd name="T1" fmla="*/ 155 h 171"/>
                  <a:gd name="T2" fmla="*/ 458 w 461"/>
                  <a:gd name="T3" fmla="*/ 162 h 171"/>
                  <a:gd name="T4" fmla="*/ 434 w 461"/>
                  <a:gd name="T5" fmla="*/ 166 h 171"/>
                  <a:gd name="T6" fmla="*/ 386 w 461"/>
                  <a:gd name="T7" fmla="*/ 168 h 171"/>
                  <a:gd name="T8" fmla="*/ 336 w 461"/>
                  <a:gd name="T9" fmla="*/ 168 h 171"/>
                  <a:gd name="T10" fmla="*/ 286 w 461"/>
                  <a:gd name="T11" fmla="*/ 168 h 171"/>
                  <a:gd name="T12" fmla="*/ 238 w 461"/>
                  <a:gd name="T13" fmla="*/ 169 h 171"/>
                  <a:gd name="T14" fmla="*/ 189 w 461"/>
                  <a:gd name="T15" fmla="*/ 169 h 171"/>
                  <a:gd name="T16" fmla="*/ 139 w 461"/>
                  <a:gd name="T17" fmla="*/ 169 h 171"/>
                  <a:gd name="T18" fmla="*/ 89 w 461"/>
                  <a:gd name="T19" fmla="*/ 171 h 171"/>
                  <a:gd name="T20" fmla="*/ 56 w 461"/>
                  <a:gd name="T21" fmla="*/ 171 h 171"/>
                  <a:gd name="T22" fmla="*/ 41 w 461"/>
                  <a:gd name="T23" fmla="*/ 169 h 171"/>
                  <a:gd name="T24" fmla="*/ 27 w 461"/>
                  <a:gd name="T25" fmla="*/ 168 h 171"/>
                  <a:gd name="T26" fmla="*/ 10 w 461"/>
                  <a:gd name="T27" fmla="*/ 166 h 171"/>
                  <a:gd name="T28" fmla="*/ 0 w 461"/>
                  <a:gd name="T29" fmla="*/ 114 h 171"/>
                  <a:gd name="T30" fmla="*/ 2 w 461"/>
                  <a:gd name="T31" fmla="*/ 56 h 171"/>
                  <a:gd name="T32" fmla="*/ 6 w 461"/>
                  <a:gd name="T33" fmla="*/ 30 h 171"/>
                  <a:gd name="T34" fmla="*/ 12 w 461"/>
                  <a:gd name="T35" fmla="*/ 29 h 171"/>
                  <a:gd name="T36" fmla="*/ 14 w 461"/>
                  <a:gd name="T37" fmla="*/ 23 h 171"/>
                  <a:gd name="T38" fmla="*/ 14 w 461"/>
                  <a:gd name="T39" fmla="*/ 15 h 171"/>
                  <a:gd name="T40" fmla="*/ 35 w 461"/>
                  <a:gd name="T41" fmla="*/ 9 h 171"/>
                  <a:gd name="T42" fmla="*/ 76 w 461"/>
                  <a:gd name="T43" fmla="*/ 9 h 171"/>
                  <a:gd name="T44" fmla="*/ 116 w 461"/>
                  <a:gd name="T45" fmla="*/ 8 h 171"/>
                  <a:gd name="T46" fmla="*/ 157 w 461"/>
                  <a:gd name="T47" fmla="*/ 8 h 171"/>
                  <a:gd name="T48" fmla="*/ 189 w 461"/>
                  <a:gd name="T49" fmla="*/ 7 h 171"/>
                  <a:gd name="T50" fmla="*/ 213 w 461"/>
                  <a:gd name="T51" fmla="*/ 2 h 171"/>
                  <a:gd name="T52" fmla="*/ 278 w 461"/>
                  <a:gd name="T53" fmla="*/ 1 h 171"/>
                  <a:gd name="T54" fmla="*/ 348 w 461"/>
                  <a:gd name="T55" fmla="*/ 0 h 171"/>
                  <a:gd name="T56" fmla="*/ 392 w 461"/>
                  <a:gd name="T57" fmla="*/ 1 h 171"/>
                  <a:gd name="T58" fmla="*/ 427 w 461"/>
                  <a:gd name="T59" fmla="*/ 1 h 171"/>
                  <a:gd name="T60" fmla="*/ 450 w 461"/>
                  <a:gd name="T61" fmla="*/ 7 h 171"/>
                  <a:gd name="T62" fmla="*/ 454 w 461"/>
                  <a:gd name="T63" fmla="*/ 16 h 171"/>
                  <a:gd name="T64" fmla="*/ 458 w 461"/>
                  <a:gd name="T65" fmla="*/ 59 h 171"/>
                  <a:gd name="T66" fmla="*/ 461 w 461"/>
                  <a:gd name="T67" fmla="*/ 121 h 1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1"/>
                  <a:gd name="T103" fmla="*/ 0 h 171"/>
                  <a:gd name="T104" fmla="*/ 461 w 461"/>
                  <a:gd name="T105" fmla="*/ 171 h 1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1" h="171">
                    <a:moveTo>
                      <a:pt x="461" y="151"/>
                    </a:moveTo>
                    <a:lnTo>
                      <a:pt x="461" y="155"/>
                    </a:lnTo>
                    <a:lnTo>
                      <a:pt x="461" y="158"/>
                    </a:lnTo>
                    <a:lnTo>
                      <a:pt x="458" y="162"/>
                    </a:lnTo>
                    <a:lnTo>
                      <a:pt x="458" y="166"/>
                    </a:lnTo>
                    <a:lnTo>
                      <a:pt x="434" y="166"/>
                    </a:lnTo>
                    <a:lnTo>
                      <a:pt x="409" y="166"/>
                    </a:lnTo>
                    <a:lnTo>
                      <a:pt x="386" y="168"/>
                    </a:lnTo>
                    <a:lnTo>
                      <a:pt x="361" y="168"/>
                    </a:lnTo>
                    <a:lnTo>
                      <a:pt x="336" y="168"/>
                    </a:lnTo>
                    <a:lnTo>
                      <a:pt x="311" y="168"/>
                    </a:lnTo>
                    <a:lnTo>
                      <a:pt x="286" y="168"/>
                    </a:lnTo>
                    <a:lnTo>
                      <a:pt x="261" y="168"/>
                    </a:lnTo>
                    <a:lnTo>
                      <a:pt x="238" y="169"/>
                    </a:lnTo>
                    <a:lnTo>
                      <a:pt x="213" y="169"/>
                    </a:lnTo>
                    <a:lnTo>
                      <a:pt x="189" y="169"/>
                    </a:lnTo>
                    <a:lnTo>
                      <a:pt x="164" y="169"/>
                    </a:lnTo>
                    <a:lnTo>
                      <a:pt x="139" y="169"/>
                    </a:lnTo>
                    <a:lnTo>
                      <a:pt x="114" y="171"/>
                    </a:lnTo>
                    <a:lnTo>
                      <a:pt x="89" y="171"/>
                    </a:lnTo>
                    <a:lnTo>
                      <a:pt x="64" y="171"/>
                    </a:lnTo>
                    <a:lnTo>
                      <a:pt x="56" y="171"/>
                    </a:lnTo>
                    <a:lnTo>
                      <a:pt x="49" y="169"/>
                    </a:lnTo>
                    <a:lnTo>
                      <a:pt x="41" y="169"/>
                    </a:lnTo>
                    <a:lnTo>
                      <a:pt x="33" y="168"/>
                    </a:lnTo>
                    <a:lnTo>
                      <a:pt x="27" y="168"/>
                    </a:lnTo>
                    <a:lnTo>
                      <a:pt x="18" y="168"/>
                    </a:lnTo>
                    <a:lnTo>
                      <a:pt x="10" y="166"/>
                    </a:lnTo>
                    <a:lnTo>
                      <a:pt x="2" y="166"/>
                    </a:lnTo>
                    <a:lnTo>
                      <a:pt x="0" y="114"/>
                    </a:lnTo>
                    <a:lnTo>
                      <a:pt x="0" y="81"/>
                    </a:lnTo>
                    <a:lnTo>
                      <a:pt x="2" y="56"/>
                    </a:lnTo>
                    <a:lnTo>
                      <a:pt x="2" y="30"/>
                    </a:lnTo>
                    <a:lnTo>
                      <a:pt x="6" y="30"/>
                    </a:lnTo>
                    <a:lnTo>
                      <a:pt x="8" y="29"/>
                    </a:lnTo>
                    <a:lnTo>
                      <a:pt x="12" y="29"/>
                    </a:lnTo>
                    <a:lnTo>
                      <a:pt x="14" y="27"/>
                    </a:lnTo>
                    <a:lnTo>
                      <a:pt x="14" y="23"/>
                    </a:lnTo>
                    <a:lnTo>
                      <a:pt x="14" y="19"/>
                    </a:lnTo>
                    <a:lnTo>
                      <a:pt x="14" y="15"/>
                    </a:lnTo>
                    <a:lnTo>
                      <a:pt x="16" y="9"/>
                    </a:lnTo>
                    <a:lnTo>
                      <a:pt x="35" y="9"/>
                    </a:lnTo>
                    <a:lnTo>
                      <a:pt x="56" y="9"/>
                    </a:lnTo>
                    <a:lnTo>
                      <a:pt x="76" y="9"/>
                    </a:lnTo>
                    <a:lnTo>
                      <a:pt x="97" y="8"/>
                    </a:lnTo>
                    <a:lnTo>
                      <a:pt x="116" y="8"/>
                    </a:lnTo>
                    <a:lnTo>
                      <a:pt x="137" y="8"/>
                    </a:lnTo>
                    <a:lnTo>
                      <a:pt x="157" y="8"/>
                    </a:lnTo>
                    <a:lnTo>
                      <a:pt x="178" y="8"/>
                    </a:lnTo>
                    <a:lnTo>
                      <a:pt x="189" y="7"/>
                    </a:lnTo>
                    <a:lnTo>
                      <a:pt x="201" y="4"/>
                    </a:lnTo>
                    <a:lnTo>
                      <a:pt x="213" y="2"/>
                    </a:lnTo>
                    <a:lnTo>
                      <a:pt x="226" y="1"/>
                    </a:lnTo>
                    <a:lnTo>
                      <a:pt x="278" y="1"/>
                    </a:lnTo>
                    <a:lnTo>
                      <a:pt x="317" y="0"/>
                    </a:lnTo>
                    <a:lnTo>
                      <a:pt x="348" y="0"/>
                    </a:lnTo>
                    <a:lnTo>
                      <a:pt x="371" y="0"/>
                    </a:lnTo>
                    <a:lnTo>
                      <a:pt x="392" y="1"/>
                    </a:lnTo>
                    <a:lnTo>
                      <a:pt x="409" y="1"/>
                    </a:lnTo>
                    <a:lnTo>
                      <a:pt x="427" y="1"/>
                    </a:lnTo>
                    <a:lnTo>
                      <a:pt x="448" y="2"/>
                    </a:lnTo>
                    <a:lnTo>
                      <a:pt x="450" y="7"/>
                    </a:lnTo>
                    <a:lnTo>
                      <a:pt x="452" y="9"/>
                    </a:lnTo>
                    <a:lnTo>
                      <a:pt x="454" y="16"/>
                    </a:lnTo>
                    <a:lnTo>
                      <a:pt x="458" y="29"/>
                    </a:lnTo>
                    <a:lnTo>
                      <a:pt x="458" y="59"/>
                    </a:lnTo>
                    <a:lnTo>
                      <a:pt x="461" y="89"/>
                    </a:lnTo>
                    <a:lnTo>
                      <a:pt x="461" y="121"/>
                    </a:lnTo>
                    <a:lnTo>
                      <a:pt x="461" y="15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4" name="Freeform 678"/>
              <p:cNvSpPr>
                <a:spLocks/>
              </p:cNvSpPr>
              <p:nvPr/>
            </p:nvSpPr>
            <p:spPr bwMode="auto">
              <a:xfrm>
                <a:off x="308" y="1821"/>
                <a:ext cx="467" cy="44"/>
              </a:xfrm>
              <a:custGeom>
                <a:avLst/>
                <a:gdLst>
                  <a:gd name="T0" fmla="*/ 467 w 467"/>
                  <a:gd name="T1" fmla="*/ 39 h 44"/>
                  <a:gd name="T2" fmla="*/ 436 w 467"/>
                  <a:gd name="T3" fmla="*/ 40 h 44"/>
                  <a:gd name="T4" fmla="*/ 407 w 467"/>
                  <a:gd name="T5" fmla="*/ 40 h 44"/>
                  <a:gd name="T6" fmla="*/ 376 w 467"/>
                  <a:gd name="T7" fmla="*/ 41 h 44"/>
                  <a:gd name="T8" fmla="*/ 345 w 467"/>
                  <a:gd name="T9" fmla="*/ 41 h 44"/>
                  <a:gd name="T10" fmla="*/ 314 w 467"/>
                  <a:gd name="T11" fmla="*/ 43 h 44"/>
                  <a:gd name="T12" fmla="*/ 285 w 467"/>
                  <a:gd name="T13" fmla="*/ 43 h 44"/>
                  <a:gd name="T14" fmla="*/ 253 w 467"/>
                  <a:gd name="T15" fmla="*/ 44 h 44"/>
                  <a:gd name="T16" fmla="*/ 224 w 467"/>
                  <a:gd name="T17" fmla="*/ 44 h 44"/>
                  <a:gd name="T18" fmla="*/ 199 w 467"/>
                  <a:gd name="T19" fmla="*/ 44 h 44"/>
                  <a:gd name="T20" fmla="*/ 172 w 467"/>
                  <a:gd name="T21" fmla="*/ 44 h 44"/>
                  <a:gd name="T22" fmla="*/ 148 w 467"/>
                  <a:gd name="T23" fmla="*/ 44 h 44"/>
                  <a:gd name="T24" fmla="*/ 123 w 467"/>
                  <a:gd name="T25" fmla="*/ 43 h 44"/>
                  <a:gd name="T26" fmla="*/ 96 w 467"/>
                  <a:gd name="T27" fmla="*/ 43 h 44"/>
                  <a:gd name="T28" fmla="*/ 71 w 467"/>
                  <a:gd name="T29" fmla="*/ 43 h 44"/>
                  <a:gd name="T30" fmla="*/ 44 w 467"/>
                  <a:gd name="T31" fmla="*/ 41 h 44"/>
                  <a:gd name="T32" fmla="*/ 19 w 467"/>
                  <a:gd name="T33" fmla="*/ 41 h 44"/>
                  <a:gd name="T34" fmla="*/ 15 w 467"/>
                  <a:gd name="T35" fmla="*/ 37 h 44"/>
                  <a:gd name="T36" fmla="*/ 13 w 467"/>
                  <a:gd name="T37" fmla="*/ 32 h 44"/>
                  <a:gd name="T38" fmla="*/ 8 w 467"/>
                  <a:gd name="T39" fmla="*/ 28 h 44"/>
                  <a:gd name="T40" fmla="*/ 2 w 467"/>
                  <a:gd name="T41" fmla="*/ 22 h 44"/>
                  <a:gd name="T42" fmla="*/ 2 w 467"/>
                  <a:gd name="T43" fmla="*/ 18 h 44"/>
                  <a:gd name="T44" fmla="*/ 2 w 467"/>
                  <a:gd name="T45" fmla="*/ 12 h 44"/>
                  <a:gd name="T46" fmla="*/ 2 w 467"/>
                  <a:gd name="T47" fmla="*/ 7 h 44"/>
                  <a:gd name="T48" fmla="*/ 0 w 467"/>
                  <a:gd name="T49" fmla="*/ 1 h 44"/>
                  <a:gd name="T50" fmla="*/ 19 w 467"/>
                  <a:gd name="T51" fmla="*/ 1 h 44"/>
                  <a:gd name="T52" fmla="*/ 37 w 467"/>
                  <a:gd name="T53" fmla="*/ 1 h 44"/>
                  <a:gd name="T54" fmla="*/ 56 w 467"/>
                  <a:gd name="T55" fmla="*/ 1 h 44"/>
                  <a:gd name="T56" fmla="*/ 73 w 467"/>
                  <a:gd name="T57" fmla="*/ 0 h 44"/>
                  <a:gd name="T58" fmla="*/ 91 w 467"/>
                  <a:gd name="T59" fmla="*/ 0 h 44"/>
                  <a:gd name="T60" fmla="*/ 108 w 467"/>
                  <a:gd name="T61" fmla="*/ 0 h 44"/>
                  <a:gd name="T62" fmla="*/ 127 w 467"/>
                  <a:gd name="T63" fmla="*/ 0 h 44"/>
                  <a:gd name="T64" fmla="*/ 143 w 467"/>
                  <a:gd name="T65" fmla="*/ 0 h 44"/>
                  <a:gd name="T66" fmla="*/ 183 w 467"/>
                  <a:gd name="T67" fmla="*/ 1 h 44"/>
                  <a:gd name="T68" fmla="*/ 222 w 467"/>
                  <a:gd name="T69" fmla="*/ 3 h 44"/>
                  <a:gd name="T70" fmla="*/ 262 w 467"/>
                  <a:gd name="T71" fmla="*/ 3 h 44"/>
                  <a:gd name="T72" fmla="*/ 303 w 467"/>
                  <a:gd name="T73" fmla="*/ 4 h 44"/>
                  <a:gd name="T74" fmla="*/ 343 w 467"/>
                  <a:gd name="T75" fmla="*/ 6 h 44"/>
                  <a:gd name="T76" fmla="*/ 382 w 467"/>
                  <a:gd name="T77" fmla="*/ 7 h 44"/>
                  <a:gd name="T78" fmla="*/ 424 w 467"/>
                  <a:gd name="T79" fmla="*/ 8 h 44"/>
                  <a:gd name="T80" fmla="*/ 463 w 467"/>
                  <a:gd name="T81" fmla="*/ 10 h 44"/>
                  <a:gd name="T82" fmla="*/ 465 w 467"/>
                  <a:gd name="T83" fmla="*/ 17 h 44"/>
                  <a:gd name="T84" fmla="*/ 465 w 467"/>
                  <a:gd name="T85" fmla="*/ 23 h 44"/>
                  <a:gd name="T86" fmla="*/ 465 w 467"/>
                  <a:gd name="T87" fmla="*/ 32 h 44"/>
                  <a:gd name="T88" fmla="*/ 467 w 467"/>
                  <a:gd name="T89" fmla="*/ 39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7"/>
                  <a:gd name="T136" fmla="*/ 0 h 44"/>
                  <a:gd name="T137" fmla="*/ 467 w 467"/>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7" h="44">
                    <a:moveTo>
                      <a:pt x="467" y="39"/>
                    </a:moveTo>
                    <a:lnTo>
                      <a:pt x="436" y="40"/>
                    </a:lnTo>
                    <a:lnTo>
                      <a:pt x="407" y="40"/>
                    </a:lnTo>
                    <a:lnTo>
                      <a:pt x="376" y="41"/>
                    </a:lnTo>
                    <a:lnTo>
                      <a:pt x="345" y="41"/>
                    </a:lnTo>
                    <a:lnTo>
                      <a:pt x="314" y="43"/>
                    </a:lnTo>
                    <a:lnTo>
                      <a:pt x="285" y="43"/>
                    </a:lnTo>
                    <a:lnTo>
                      <a:pt x="253" y="44"/>
                    </a:lnTo>
                    <a:lnTo>
                      <a:pt x="224" y="44"/>
                    </a:lnTo>
                    <a:lnTo>
                      <a:pt x="199" y="44"/>
                    </a:lnTo>
                    <a:lnTo>
                      <a:pt x="172" y="44"/>
                    </a:lnTo>
                    <a:lnTo>
                      <a:pt x="148" y="44"/>
                    </a:lnTo>
                    <a:lnTo>
                      <a:pt x="123" y="43"/>
                    </a:lnTo>
                    <a:lnTo>
                      <a:pt x="96" y="43"/>
                    </a:lnTo>
                    <a:lnTo>
                      <a:pt x="71" y="43"/>
                    </a:lnTo>
                    <a:lnTo>
                      <a:pt x="44" y="41"/>
                    </a:lnTo>
                    <a:lnTo>
                      <a:pt x="19" y="41"/>
                    </a:lnTo>
                    <a:lnTo>
                      <a:pt x="15" y="37"/>
                    </a:lnTo>
                    <a:lnTo>
                      <a:pt x="13" y="32"/>
                    </a:lnTo>
                    <a:lnTo>
                      <a:pt x="8" y="28"/>
                    </a:lnTo>
                    <a:lnTo>
                      <a:pt x="2" y="22"/>
                    </a:lnTo>
                    <a:lnTo>
                      <a:pt x="2" y="18"/>
                    </a:lnTo>
                    <a:lnTo>
                      <a:pt x="2" y="12"/>
                    </a:lnTo>
                    <a:lnTo>
                      <a:pt x="2" y="7"/>
                    </a:lnTo>
                    <a:lnTo>
                      <a:pt x="0" y="1"/>
                    </a:lnTo>
                    <a:lnTo>
                      <a:pt x="19" y="1"/>
                    </a:lnTo>
                    <a:lnTo>
                      <a:pt x="37" y="1"/>
                    </a:lnTo>
                    <a:lnTo>
                      <a:pt x="56" y="1"/>
                    </a:lnTo>
                    <a:lnTo>
                      <a:pt x="73" y="0"/>
                    </a:lnTo>
                    <a:lnTo>
                      <a:pt x="91" y="0"/>
                    </a:lnTo>
                    <a:lnTo>
                      <a:pt x="108" y="0"/>
                    </a:lnTo>
                    <a:lnTo>
                      <a:pt x="127" y="0"/>
                    </a:lnTo>
                    <a:lnTo>
                      <a:pt x="143" y="0"/>
                    </a:lnTo>
                    <a:lnTo>
                      <a:pt x="183" y="1"/>
                    </a:lnTo>
                    <a:lnTo>
                      <a:pt x="222" y="3"/>
                    </a:lnTo>
                    <a:lnTo>
                      <a:pt x="262" y="3"/>
                    </a:lnTo>
                    <a:lnTo>
                      <a:pt x="303" y="4"/>
                    </a:lnTo>
                    <a:lnTo>
                      <a:pt x="343" y="6"/>
                    </a:lnTo>
                    <a:lnTo>
                      <a:pt x="382" y="7"/>
                    </a:lnTo>
                    <a:lnTo>
                      <a:pt x="424" y="8"/>
                    </a:lnTo>
                    <a:lnTo>
                      <a:pt x="463" y="10"/>
                    </a:lnTo>
                    <a:lnTo>
                      <a:pt x="465" y="17"/>
                    </a:lnTo>
                    <a:lnTo>
                      <a:pt x="465" y="23"/>
                    </a:lnTo>
                    <a:lnTo>
                      <a:pt x="465" y="32"/>
                    </a:lnTo>
                    <a:lnTo>
                      <a:pt x="467"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5" name="Freeform 679"/>
              <p:cNvSpPr>
                <a:spLocks/>
              </p:cNvSpPr>
              <p:nvPr/>
            </p:nvSpPr>
            <p:spPr bwMode="auto">
              <a:xfrm>
                <a:off x="310" y="1776"/>
                <a:ext cx="420" cy="42"/>
              </a:xfrm>
              <a:custGeom>
                <a:avLst/>
                <a:gdLst>
                  <a:gd name="T0" fmla="*/ 420 w 420"/>
                  <a:gd name="T1" fmla="*/ 42 h 42"/>
                  <a:gd name="T2" fmla="*/ 359 w 420"/>
                  <a:gd name="T3" fmla="*/ 41 h 42"/>
                  <a:gd name="T4" fmla="*/ 312 w 420"/>
                  <a:gd name="T5" fmla="*/ 40 h 42"/>
                  <a:gd name="T6" fmla="*/ 272 w 420"/>
                  <a:gd name="T7" fmla="*/ 38 h 42"/>
                  <a:gd name="T8" fmla="*/ 239 w 420"/>
                  <a:gd name="T9" fmla="*/ 38 h 42"/>
                  <a:gd name="T10" fmla="*/ 210 w 420"/>
                  <a:gd name="T11" fmla="*/ 38 h 42"/>
                  <a:gd name="T12" fmla="*/ 179 w 420"/>
                  <a:gd name="T13" fmla="*/ 37 h 42"/>
                  <a:gd name="T14" fmla="*/ 146 w 420"/>
                  <a:gd name="T15" fmla="*/ 35 h 42"/>
                  <a:gd name="T16" fmla="*/ 104 w 420"/>
                  <a:gd name="T17" fmla="*/ 34 h 42"/>
                  <a:gd name="T18" fmla="*/ 102 w 420"/>
                  <a:gd name="T19" fmla="*/ 33 h 42"/>
                  <a:gd name="T20" fmla="*/ 100 w 420"/>
                  <a:gd name="T21" fmla="*/ 33 h 42"/>
                  <a:gd name="T22" fmla="*/ 96 w 420"/>
                  <a:gd name="T23" fmla="*/ 33 h 42"/>
                  <a:gd name="T24" fmla="*/ 87 w 420"/>
                  <a:gd name="T25" fmla="*/ 31 h 42"/>
                  <a:gd name="T26" fmla="*/ 77 w 420"/>
                  <a:gd name="T27" fmla="*/ 31 h 42"/>
                  <a:gd name="T28" fmla="*/ 58 w 420"/>
                  <a:gd name="T29" fmla="*/ 31 h 42"/>
                  <a:gd name="T30" fmla="*/ 35 w 420"/>
                  <a:gd name="T31" fmla="*/ 33 h 42"/>
                  <a:gd name="T32" fmla="*/ 2 w 420"/>
                  <a:gd name="T33" fmla="*/ 33 h 42"/>
                  <a:gd name="T34" fmla="*/ 2 w 420"/>
                  <a:gd name="T35" fmla="*/ 26 h 42"/>
                  <a:gd name="T36" fmla="*/ 2 w 420"/>
                  <a:gd name="T37" fmla="*/ 19 h 42"/>
                  <a:gd name="T38" fmla="*/ 0 w 420"/>
                  <a:gd name="T39" fmla="*/ 13 h 42"/>
                  <a:gd name="T40" fmla="*/ 0 w 420"/>
                  <a:gd name="T41" fmla="*/ 6 h 42"/>
                  <a:gd name="T42" fmla="*/ 58 w 420"/>
                  <a:gd name="T43" fmla="*/ 6 h 42"/>
                  <a:gd name="T44" fmla="*/ 108 w 420"/>
                  <a:gd name="T45" fmla="*/ 5 h 42"/>
                  <a:gd name="T46" fmla="*/ 152 w 420"/>
                  <a:gd name="T47" fmla="*/ 5 h 42"/>
                  <a:gd name="T48" fmla="*/ 189 w 420"/>
                  <a:gd name="T49" fmla="*/ 5 h 42"/>
                  <a:gd name="T50" fmla="*/ 220 w 420"/>
                  <a:gd name="T51" fmla="*/ 5 h 42"/>
                  <a:gd name="T52" fmla="*/ 247 w 420"/>
                  <a:gd name="T53" fmla="*/ 4 h 42"/>
                  <a:gd name="T54" fmla="*/ 270 w 420"/>
                  <a:gd name="T55" fmla="*/ 4 h 42"/>
                  <a:gd name="T56" fmla="*/ 289 w 420"/>
                  <a:gd name="T57" fmla="*/ 4 h 42"/>
                  <a:gd name="T58" fmla="*/ 303 w 420"/>
                  <a:gd name="T59" fmla="*/ 4 h 42"/>
                  <a:gd name="T60" fmla="*/ 316 w 420"/>
                  <a:gd name="T61" fmla="*/ 2 h 42"/>
                  <a:gd name="T62" fmla="*/ 324 w 420"/>
                  <a:gd name="T63" fmla="*/ 2 h 42"/>
                  <a:gd name="T64" fmla="*/ 332 w 420"/>
                  <a:gd name="T65" fmla="*/ 2 h 42"/>
                  <a:gd name="T66" fmla="*/ 339 w 420"/>
                  <a:gd name="T67" fmla="*/ 1 h 42"/>
                  <a:gd name="T68" fmla="*/ 343 w 420"/>
                  <a:gd name="T69" fmla="*/ 1 h 42"/>
                  <a:gd name="T70" fmla="*/ 349 w 420"/>
                  <a:gd name="T71" fmla="*/ 1 h 42"/>
                  <a:gd name="T72" fmla="*/ 353 w 420"/>
                  <a:gd name="T73" fmla="*/ 0 h 42"/>
                  <a:gd name="T74" fmla="*/ 368 w 420"/>
                  <a:gd name="T75" fmla="*/ 1 h 42"/>
                  <a:gd name="T76" fmla="*/ 380 w 420"/>
                  <a:gd name="T77" fmla="*/ 1 h 42"/>
                  <a:gd name="T78" fmla="*/ 395 w 420"/>
                  <a:gd name="T79" fmla="*/ 2 h 42"/>
                  <a:gd name="T80" fmla="*/ 409 w 420"/>
                  <a:gd name="T81" fmla="*/ 4 h 42"/>
                  <a:gd name="T82" fmla="*/ 411 w 420"/>
                  <a:gd name="T83" fmla="*/ 13 h 42"/>
                  <a:gd name="T84" fmla="*/ 413 w 420"/>
                  <a:gd name="T85" fmla="*/ 23 h 42"/>
                  <a:gd name="T86" fmla="*/ 418 w 420"/>
                  <a:gd name="T87" fmla="*/ 33 h 42"/>
                  <a:gd name="T88" fmla="*/ 420 w 420"/>
                  <a:gd name="T89" fmla="*/ 42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0"/>
                  <a:gd name="T136" fmla="*/ 0 h 42"/>
                  <a:gd name="T137" fmla="*/ 420 w 420"/>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0" h="42">
                    <a:moveTo>
                      <a:pt x="420" y="42"/>
                    </a:moveTo>
                    <a:lnTo>
                      <a:pt x="359" y="41"/>
                    </a:lnTo>
                    <a:lnTo>
                      <a:pt x="312" y="40"/>
                    </a:lnTo>
                    <a:lnTo>
                      <a:pt x="272" y="38"/>
                    </a:lnTo>
                    <a:lnTo>
                      <a:pt x="239" y="38"/>
                    </a:lnTo>
                    <a:lnTo>
                      <a:pt x="210" y="38"/>
                    </a:lnTo>
                    <a:lnTo>
                      <a:pt x="179" y="37"/>
                    </a:lnTo>
                    <a:lnTo>
                      <a:pt x="146" y="35"/>
                    </a:lnTo>
                    <a:lnTo>
                      <a:pt x="104" y="34"/>
                    </a:lnTo>
                    <a:lnTo>
                      <a:pt x="102" y="33"/>
                    </a:lnTo>
                    <a:lnTo>
                      <a:pt x="100" y="33"/>
                    </a:lnTo>
                    <a:lnTo>
                      <a:pt x="96" y="33"/>
                    </a:lnTo>
                    <a:lnTo>
                      <a:pt x="87" y="31"/>
                    </a:lnTo>
                    <a:lnTo>
                      <a:pt x="77" y="31"/>
                    </a:lnTo>
                    <a:lnTo>
                      <a:pt x="58" y="31"/>
                    </a:lnTo>
                    <a:lnTo>
                      <a:pt x="35" y="33"/>
                    </a:lnTo>
                    <a:lnTo>
                      <a:pt x="2" y="33"/>
                    </a:lnTo>
                    <a:lnTo>
                      <a:pt x="2" y="26"/>
                    </a:lnTo>
                    <a:lnTo>
                      <a:pt x="2" y="19"/>
                    </a:lnTo>
                    <a:lnTo>
                      <a:pt x="0" y="13"/>
                    </a:lnTo>
                    <a:lnTo>
                      <a:pt x="0" y="6"/>
                    </a:lnTo>
                    <a:lnTo>
                      <a:pt x="58" y="6"/>
                    </a:lnTo>
                    <a:lnTo>
                      <a:pt x="108" y="5"/>
                    </a:lnTo>
                    <a:lnTo>
                      <a:pt x="152" y="5"/>
                    </a:lnTo>
                    <a:lnTo>
                      <a:pt x="189" y="5"/>
                    </a:lnTo>
                    <a:lnTo>
                      <a:pt x="220" y="5"/>
                    </a:lnTo>
                    <a:lnTo>
                      <a:pt x="247" y="4"/>
                    </a:lnTo>
                    <a:lnTo>
                      <a:pt x="270" y="4"/>
                    </a:lnTo>
                    <a:lnTo>
                      <a:pt x="289" y="4"/>
                    </a:lnTo>
                    <a:lnTo>
                      <a:pt x="303" y="4"/>
                    </a:lnTo>
                    <a:lnTo>
                      <a:pt x="316" y="2"/>
                    </a:lnTo>
                    <a:lnTo>
                      <a:pt x="324" y="2"/>
                    </a:lnTo>
                    <a:lnTo>
                      <a:pt x="332" y="2"/>
                    </a:lnTo>
                    <a:lnTo>
                      <a:pt x="339" y="1"/>
                    </a:lnTo>
                    <a:lnTo>
                      <a:pt x="343" y="1"/>
                    </a:lnTo>
                    <a:lnTo>
                      <a:pt x="349" y="1"/>
                    </a:lnTo>
                    <a:lnTo>
                      <a:pt x="353" y="0"/>
                    </a:lnTo>
                    <a:lnTo>
                      <a:pt x="368" y="1"/>
                    </a:lnTo>
                    <a:lnTo>
                      <a:pt x="380" y="1"/>
                    </a:lnTo>
                    <a:lnTo>
                      <a:pt x="395" y="2"/>
                    </a:lnTo>
                    <a:lnTo>
                      <a:pt x="409" y="4"/>
                    </a:lnTo>
                    <a:lnTo>
                      <a:pt x="411" y="13"/>
                    </a:lnTo>
                    <a:lnTo>
                      <a:pt x="413" y="23"/>
                    </a:lnTo>
                    <a:lnTo>
                      <a:pt x="418" y="33"/>
                    </a:lnTo>
                    <a:lnTo>
                      <a:pt x="420" y="4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6" name="Freeform 680"/>
              <p:cNvSpPr>
                <a:spLocks/>
              </p:cNvSpPr>
              <p:nvPr/>
            </p:nvSpPr>
            <p:spPr bwMode="auto">
              <a:xfrm>
                <a:off x="312" y="1742"/>
                <a:ext cx="409" cy="31"/>
              </a:xfrm>
              <a:custGeom>
                <a:avLst/>
                <a:gdLst>
                  <a:gd name="T0" fmla="*/ 409 w 409"/>
                  <a:gd name="T1" fmla="*/ 25 h 31"/>
                  <a:gd name="T2" fmla="*/ 384 w 409"/>
                  <a:gd name="T3" fmla="*/ 25 h 31"/>
                  <a:gd name="T4" fmla="*/ 366 w 409"/>
                  <a:gd name="T5" fmla="*/ 27 h 31"/>
                  <a:gd name="T6" fmla="*/ 351 w 409"/>
                  <a:gd name="T7" fmla="*/ 27 h 31"/>
                  <a:gd name="T8" fmla="*/ 341 w 409"/>
                  <a:gd name="T9" fmla="*/ 27 h 31"/>
                  <a:gd name="T10" fmla="*/ 333 w 409"/>
                  <a:gd name="T11" fmla="*/ 28 h 31"/>
                  <a:gd name="T12" fmla="*/ 326 w 409"/>
                  <a:gd name="T13" fmla="*/ 28 h 31"/>
                  <a:gd name="T14" fmla="*/ 320 w 409"/>
                  <a:gd name="T15" fmla="*/ 29 h 31"/>
                  <a:gd name="T16" fmla="*/ 314 w 409"/>
                  <a:gd name="T17" fmla="*/ 31 h 31"/>
                  <a:gd name="T18" fmla="*/ 276 w 409"/>
                  <a:gd name="T19" fmla="*/ 31 h 31"/>
                  <a:gd name="T20" fmla="*/ 237 w 409"/>
                  <a:gd name="T21" fmla="*/ 31 h 31"/>
                  <a:gd name="T22" fmla="*/ 198 w 409"/>
                  <a:gd name="T23" fmla="*/ 31 h 31"/>
                  <a:gd name="T24" fmla="*/ 158 w 409"/>
                  <a:gd name="T25" fmla="*/ 31 h 31"/>
                  <a:gd name="T26" fmla="*/ 119 w 409"/>
                  <a:gd name="T27" fmla="*/ 31 h 31"/>
                  <a:gd name="T28" fmla="*/ 79 w 409"/>
                  <a:gd name="T29" fmla="*/ 31 h 31"/>
                  <a:gd name="T30" fmla="*/ 40 w 409"/>
                  <a:gd name="T31" fmla="*/ 31 h 31"/>
                  <a:gd name="T32" fmla="*/ 0 w 409"/>
                  <a:gd name="T33" fmla="*/ 31 h 31"/>
                  <a:gd name="T34" fmla="*/ 2 w 409"/>
                  <a:gd name="T35" fmla="*/ 25 h 31"/>
                  <a:gd name="T36" fmla="*/ 2 w 409"/>
                  <a:gd name="T37" fmla="*/ 21 h 31"/>
                  <a:gd name="T38" fmla="*/ 4 w 409"/>
                  <a:gd name="T39" fmla="*/ 16 h 31"/>
                  <a:gd name="T40" fmla="*/ 6 w 409"/>
                  <a:gd name="T41" fmla="*/ 10 h 31"/>
                  <a:gd name="T42" fmla="*/ 13 w 409"/>
                  <a:gd name="T43" fmla="*/ 10 h 31"/>
                  <a:gd name="T44" fmla="*/ 19 w 409"/>
                  <a:gd name="T45" fmla="*/ 9 h 31"/>
                  <a:gd name="T46" fmla="*/ 25 w 409"/>
                  <a:gd name="T47" fmla="*/ 9 h 31"/>
                  <a:gd name="T48" fmla="*/ 31 w 409"/>
                  <a:gd name="T49" fmla="*/ 9 h 31"/>
                  <a:gd name="T50" fmla="*/ 40 w 409"/>
                  <a:gd name="T51" fmla="*/ 7 h 31"/>
                  <a:gd name="T52" fmla="*/ 50 w 409"/>
                  <a:gd name="T53" fmla="*/ 7 h 31"/>
                  <a:gd name="T54" fmla="*/ 65 w 409"/>
                  <a:gd name="T55" fmla="*/ 7 h 31"/>
                  <a:gd name="T56" fmla="*/ 81 w 409"/>
                  <a:gd name="T57" fmla="*/ 7 h 31"/>
                  <a:gd name="T58" fmla="*/ 102 w 409"/>
                  <a:gd name="T59" fmla="*/ 6 h 31"/>
                  <a:gd name="T60" fmla="*/ 129 w 409"/>
                  <a:gd name="T61" fmla="*/ 6 h 31"/>
                  <a:gd name="T62" fmla="*/ 158 w 409"/>
                  <a:gd name="T63" fmla="*/ 5 h 31"/>
                  <a:gd name="T64" fmla="*/ 195 w 409"/>
                  <a:gd name="T65" fmla="*/ 5 h 31"/>
                  <a:gd name="T66" fmla="*/ 237 w 409"/>
                  <a:gd name="T67" fmla="*/ 3 h 31"/>
                  <a:gd name="T68" fmla="*/ 287 w 409"/>
                  <a:gd name="T69" fmla="*/ 3 h 31"/>
                  <a:gd name="T70" fmla="*/ 345 w 409"/>
                  <a:gd name="T71" fmla="*/ 2 h 31"/>
                  <a:gd name="T72" fmla="*/ 409 w 409"/>
                  <a:gd name="T73" fmla="*/ 0 h 31"/>
                  <a:gd name="T74" fmla="*/ 409 w 409"/>
                  <a:gd name="T75" fmla="*/ 6 h 31"/>
                  <a:gd name="T76" fmla="*/ 409 w 409"/>
                  <a:gd name="T77" fmla="*/ 13 h 31"/>
                  <a:gd name="T78" fmla="*/ 409 w 409"/>
                  <a:gd name="T79" fmla="*/ 18 h 31"/>
                  <a:gd name="T80" fmla="*/ 409 w 409"/>
                  <a:gd name="T81" fmla="*/ 25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9"/>
                  <a:gd name="T124" fmla="*/ 0 h 31"/>
                  <a:gd name="T125" fmla="*/ 409 w 409"/>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9" h="31">
                    <a:moveTo>
                      <a:pt x="409" y="25"/>
                    </a:moveTo>
                    <a:lnTo>
                      <a:pt x="384" y="25"/>
                    </a:lnTo>
                    <a:lnTo>
                      <a:pt x="366" y="27"/>
                    </a:lnTo>
                    <a:lnTo>
                      <a:pt x="351" y="27"/>
                    </a:lnTo>
                    <a:lnTo>
                      <a:pt x="341" y="27"/>
                    </a:lnTo>
                    <a:lnTo>
                      <a:pt x="333" y="28"/>
                    </a:lnTo>
                    <a:lnTo>
                      <a:pt x="326" y="28"/>
                    </a:lnTo>
                    <a:lnTo>
                      <a:pt x="320" y="29"/>
                    </a:lnTo>
                    <a:lnTo>
                      <a:pt x="314" y="31"/>
                    </a:lnTo>
                    <a:lnTo>
                      <a:pt x="276" y="31"/>
                    </a:lnTo>
                    <a:lnTo>
                      <a:pt x="237" y="31"/>
                    </a:lnTo>
                    <a:lnTo>
                      <a:pt x="198" y="31"/>
                    </a:lnTo>
                    <a:lnTo>
                      <a:pt x="158" y="31"/>
                    </a:lnTo>
                    <a:lnTo>
                      <a:pt x="119" y="31"/>
                    </a:lnTo>
                    <a:lnTo>
                      <a:pt x="79" y="31"/>
                    </a:lnTo>
                    <a:lnTo>
                      <a:pt x="40" y="31"/>
                    </a:lnTo>
                    <a:lnTo>
                      <a:pt x="0" y="31"/>
                    </a:lnTo>
                    <a:lnTo>
                      <a:pt x="2" y="25"/>
                    </a:lnTo>
                    <a:lnTo>
                      <a:pt x="2" y="21"/>
                    </a:lnTo>
                    <a:lnTo>
                      <a:pt x="4" y="16"/>
                    </a:lnTo>
                    <a:lnTo>
                      <a:pt x="6" y="10"/>
                    </a:lnTo>
                    <a:lnTo>
                      <a:pt x="13" y="10"/>
                    </a:lnTo>
                    <a:lnTo>
                      <a:pt x="19" y="9"/>
                    </a:lnTo>
                    <a:lnTo>
                      <a:pt x="25" y="9"/>
                    </a:lnTo>
                    <a:lnTo>
                      <a:pt x="31" y="9"/>
                    </a:lnTo>
                    <a:lnTo>
                      <a:pt x="40" y="7"/>
                    </a:lnTo>
                    <a:lnTo>
                      <a:pt x="50" y="7"/>
                    </a:lnTo>
                    <a:lnTo>
                      <a:pt x="65" y="7"/>
                    </a:lnTo>
                    <a:lnTo>
                      <a:pt x="81" y="7"/>
                    </a:lnTo>
                    <a:lnTo>
                      <a:pt x="102" y="6"/>
                    </a:lnTo>
                    <a:lnTo>
                      <a:pt x="129" y="6"/>
                    </a:lnTo>
                    <a:lnTo>
                      <a:pt x="158" y="5"/>
                    </a:lnTo>
                    <a:lnTo>
                      <a:pt x="195" y="5"/>
                    </a:lnTo>
                    <a:lnTo>
                      <a:pt x="237" y="3"/>
                    </a:lnTo>
                    <a:lnTo>
                      <a:pt x="287" y="3"/>
                    </a:lnTo>
                    <a:lnTo>
                      <a:pt x="345" y="2"/>
                    </a:lnTo>
                    <a:lnTo>
                      <a:pt x="409" y="0"/>
                    </a:lnTo>
                    <a:lnTo>
                      <a:pt x="409" y="6"/>
                    </a:lnTo>
                    <a:lnTo>
                      <a:pt x="409" y="13"/>
                    </a:lnTo>
                    <a:lnTo>
                      <a:pt x="409" y="18"/>
                    </a:lnTo>
                    <a:lnTo>
                      <a:pt x="409"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7" name="Freeform 681"/>
              <p:cNvSpPr>
                <a:spLocks/>
              </p:cNvSpPr>
              <p:nvPr/>
            </p:nvSpPr>
            <p:spPr bwMode="auto">
              <a:xfrm>
                <a:off x="2379" y="1665"/>
                <a:ext cx="668" cy="368"/>
              </a:xfrm>
              <a:custGeom>
                <a:avLst/>
                <a:gdLst>
                  <a:gd name="T0" fmla="*/ 2 w 668"/>
                  <a:gd name="T1" fmla="*/ 292 h 368"/>
                  <a:gd name="T2" fmla="*/ 4 w 668"/>
                  <a:gd name="T3" fmla="*/ 341 h 368"/>
                  <a:gd name="T4" fmla="*/ 31 w 668"/>
                  <a:gd name="T5" fmla="*/ 364 h 368"/>
                  <a:gd name="T6" fmla="*/ 76 w 668"/>
                  <a:gd name="T7" fmla="*/ 364 h 368"/>
                  <a:gd name="T8" fmla="*/ 118 w 668"/>
                  <a:gd name="T9" fmla="*/ 363 h 368"/>
                  <a:gd name="T10" fmla="*/ 166 w 668"/>
                  <a:gd name="T11" fmla="*/ 364 h 368"/>
                  <a:gd name="T12" fmla="*/ 224 w 668"/>
                  <a:gd name="T13" fmla="*/ 364 h 368"/>
                  <a:gd name="T14" fmla="*/ 303 w 668"/>
                  <a:gd name="T15" fmla="*/ 364 h 368"/>
                  <a:gd name="T16" fmla="*/ 407 w 668"/>
                  <a:gd name="T17" fmla="*/ 366 h 368"/>
                  <a:gd name="T18" fmla="*/ 544 w 668"/>
                  <a:gd name="T19" fmla="*/ 367 h 368"/>
                  <a:gd name="T20" fmla="*/ 635 w 668"/>
                  <a:gd name="T21" fmla="*/ 368 h 368"/>
                  <a:gd name="T22" fmla="*/ 648 w 668"/>
                  <a:gd name="T23" fmla="*/ 367 h 368"/>
                  <a:gd name="T24" fmla="*/ 654 w 668"/>
                  <a:gd name="T25" fmla="*/ 306 h 368"/>
                  <a:gd name="T26" fmla="*/ 650 w 668"/>
                  <a:gd name="T27" fmla="*/ 246 h 368"/>
                  <a:gd name="T28" fmla="*/ 654 w 668"/>
                  <a:gd name="T29" fmla="*/ 213 h 368"/>
                  <a:gd name="T30" fmla="*/ 662 w 668"/>
                  <a:gd name="T31" fmla="*/ 189 h 368"/>
                  <a:gd name="T32" fmla="*/ 668 w 668"/>
                  <a:gd name="T33" fmla="*/ 148 h 368"/>
                  <a:gd name="T34" fmla="*/ 664 w 668"/>
                  <a:gd name="T35" fmla="*/ 111 h 368"/>
                  <a:gd name="T36" fmla="*/ 623 w 668"/>
                  <a:gd name="T37" fmla="*/ 66 h 368"/>
                  <a:gd name="T38" fmla="*/ 546 w 668"/>
                  <a:gd name="T39" fmla="*/ 62 h 368"/>
                  <a:gd name="T40" fmla="*/ 471 w 668"/>
                  <a:gd name="T41" fmla="*/ 60 h 368"/>
                  <a:gd name="T42" fmla="*/ 396 w 668"/>
                  <a:gd name="T43" fmla="*/ 55 h 368"/>
                  <a:gd name="T44" fmla="*/ 359 w 668"/>
                  <a:gd name="T45" fmla="*/ 42 h 368"/>
                  <a:gd name="T46" fmla="*/ 359 w 668"/>
                  <a:gd name="T47" fmla="*/ 15 h 368"/>
                  <a:gd name="T48" fmla="*/ 338 w 668"/>
                  <a:gd name="T49" fmla="*/ 4 h 368"/>
                  <a:gd name="T50" fmla="*/ 305 w 668"/>
                  <a:gd name="T51" fmla="*/ 6 h 368"/>
                  <a:gd name="T52" fmla="*/ 268 w 668"/>
                  <a:gd name="T53" fmla="*/ 7 h 368"/>
                  <a:gd name="T54" fmla="*/ 207 w 668"/>
                  <a:gd name="T55" fmla="*/ 7 h 368"/>
                  <a:gd name="T56" fmla="*/ 137 w 668"/>
                  <a:gd name="T57" fmla="*/ 6 h 368"/>
                  <a:gd name="T58" fmla="*/ 97 w 668"/>
                  <a:gd name="T59" fmla="*/ 2 h 368"/>
                  <a:gd name="T60" fmla="*/ 72 w 668"/>
                  <a:gd name="T61" fmla="*/ 0 h 368"/>
                  <a:gd name="T62" fmla="*/ 52 w 668"/>
                  <a:gd name="T63" fmla="*/ 0 h 368"/>
                  <a:gd name="T64" fmla="*/ 39 w 668"/>
                  <a:gd name="T65" fmla="*/ 11 h 368"/>
                  <a:gd name="T66" fmla="*/ 31 w 668"/>
                  <a:gd name="T67" fmla="*/ 40 h 368"/>
                  <a:gd name="T68" fmla="*/ 20 w 668"/>
                  <a:gd name="T69" fmla="*/ 69 h 368"/>
                  <a:gd name="T70" fmla="*/ 14 w 668"/>
                  <a:gd name="T71" fmla="*/ 73 h 368"/>
                  <a:gd name="T72" fmla="*/ 8 w 668"/>
                  <a:gd name="T73" fmla="*/ 90 h 368"/>
                  <a:gd name="T74" fmla="*/ 8 w 668"/>
                  <a:gd name="T75" fmla="*/ 115 h 368"/>
                  <a:gd name="T76" fmla="*/ 8 w 668"/>
                  <a:gd name="T77" fmla="*/ 139 h 368"/>
                  <a:gd name="T78" fmla="*/ 10 w 668"/>
                  <a:gd name="T79" fmla="*/ 162 h 368"/>
                  <a:gd name="T80" fmla="*/ 10 w 668"/>
                  <a:gd name="T81" fmla="*/ 185 h 368"/>
                  <a:gd name="T82" fmla="*/ 4 w 668"/>
                  <a:gd name="T83" fmla="*/ 211 h 368"/>
                  <a:gd name="T84" fmla="*/ 0 w 668"/>
                  <a:gd name="T85" fmla="*/ 236 h 368"/>
                  <a:gd name="T86" fmla="*/ 0 w 668"/>
                  <a:gd name="T87" fmla="*/ 258 h 3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8"/>
                  <a:gd name="T133" fmla="*/ 0 h 368"/>
                  <a:gd name="T134" fmla="*/ 668 w 668"/>
                  <a:gd name="T135" fmla="*/ 368 h 3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8" h="368">
                    <a:moveTo>
                      <a:pt x="0" y="269"/>
                    </a:moveTo>
                    <a:lnTo>
                      <a:pt x="2" y="292"/>
                    </a:lnTo>
                    <a:lnTo>
                      <a:pt x="2" y="316"/>
                    </a:lnTo>
                    <a:lnTo>
                      <a:pt x="4" y="341"/>
                    </a:lnTo>
                    <a:lnTo>
                      <a:pt x="6" y="364"/>
                    </a:lnTo>
                    <a:lnTo>
                      <a:pt x="31" y="364"/>
                    </a:lnTo>
                    <a:lnTo>
                      <a:pt x="56" y="364"/>
                    </a:lnTo>
                    <a:lnTo>
                      <a:pt x="76" y="364"/>
                    </a:lnTo>
                    <a:lnTo>
                      <a:pt x="97" y="363"/>
                    </a:lnTo>
                    <a:lnTo>
                      <a:pt x="118" y="363"/>
                    </a:lnTo>
                    <a:lnTo>
                      <a:pt x="141" y="363"/>
                    </a:lnTo>
                    <a:lnTo>
                      <a:pt x="166" y="364"/>
                    </a:lnTo>
                    <a:lnTo>
                      <a:pt x="193" y="364"/>
                    </a:lnTo>
                    <a:lnTo>
                      <a:pt x="224" y="364"/>
                    </a:lnTo>
                    <a:lnTo>
                      <a:pt x="259" y="364"/>
                    </a:lnTo>
                    <a:lnTo>
                      <a:pt x="303" y="364"/>
                    </a:lnTo>
                    <a:lnTo>
                      <a:pt x="351" y="366"/>
                    </a:lnTo>
                    <a:lnTo>
                      <a:pt x="407" y="366"/>
                    </a:lnTo>
                    <a:lnTo>
                      <a:pt x="471" y="367"/>
                    </a:lnTo>
                    <a:lnTo>
                      <a:pt x="544" y="367"/>
                    </a:lnTo>
                    <a:lnTo>
                      <a:pt x="629" y="368"/>
                    </a:lnTo>
                    <a:lnTo>
                      <a:pt x="635" y="368"/>
                    </a:lnTo>
                    <a:lnTo>
                      <a:pt x="641" y="367"/>
                    </a:lnTo>
                    <a:lnTo>
                      <a:pt x="648" y="367"/>
                    </a:lnTo>
                    <a:lnTo>
                      <a:pt x="654" y="366"/>
                    </a:lnTo>
                    <a:lnTo>
                      <a:pt x="654" y="306"/>
                    </a:lnTo>
                    <a:lnTo>
                      <a:pt x="652" y="270"/>
                    </a:lnTo>
                    <a:lnTo>
                      <a:pt x="650" y="246"/>
                    </a:lnTo>
                    <a:lnTo>
                      <a:pt x="650" y="219"/>
                    </a:lnTo>
                    <a:lnTo>
                      <a:pt x="654" y="213"/>
                    </a:lnTo>
                    <a:lnTo>
                      <a:pt x="658" y="204"/>
                    </a:lnTo>
                    <a:lnTo>
                      <a:pt x="662" y="189"/>
                    </a:lnTo>
                    <a:lnTo>
                      <a:pt x="668" y="162"/>
                    </a:lnTo>
                    <a:lnTo>
                      <a:pt x="668" y="148"/>
                    </a:lnTo>
                    <a:lnTo>
                      <a:pt x="668" y="134"/>
                    </a:lnTo>
                    <a:lnTo>
                      <a:pt x="664" y="111"/>
                    </a:lnTo>
                    <a:lnTo>
                      <a:pt x="660" y="68"/>
                    </a:lnTo>
                    <a:lnTo>
                      <a:pt x="623" y="66"/>
                    </a:lnTo>
                    <a:lnTo>
                      <a:pt x="583" y="64"/>
                    </a:lnTo>
                    <a:lnTo>
                      <a:pt x="546" y="62"/>
                    </a:lnTo>
                    <a:lnTo>
                      <a:pt x="508" y="61"/>
                    </a:lnTo>
                    <a:lnTo>
                      <a:pt x="471" y="60"/>
                    </a:lnTo>
                    <a:lnTo>
                      <a:pt x="434" y="58"/>
                    </a:lnTo>
                    <a:lnTo>
                      <a:pt x="396" y="55"/>
                    </a:lnTo>
                    <a:lnTo>
                      <a:pt x="359" y="54"/>
                    </a:lnTo>
                    <a:lnTo>
                      <a:pt x="359" y="42"/>
                    </a:lnTo>
                    <a:lnTo>
                      <a:pt x="359" y="28"/>
                    </a:lnTo>
                    <a:lnTo>
                      <a:pt x="359" y="15"/>
                    </a:lnTo>
                    <a:lnTo>
                      <a:pt x="359" y="3"/>
                    </a:lnTo>
                    <a:lnTo>
                      <a:pt x="338" y="4"/>
                    </a:lnTo>
                    <a:lnTo>
                      <a:pt x="322" y="6"/>
                    </a:lnTo>
                    <a:lnTo>
                      <a:pt x="305" y="6"/>
                    </a:lnTo>
                    <a:lnTo>
                      <a:pt x="288" y="7"/>
                    </a:lnTo>
                    <a:lnTo>
                      <a:pt x="268" y="7"/>
                    </a:lnTo>
                    <a:lnTo>
                      <a:pt x="241" y="7"/>
                    </a:lnTo>
                    <a:lnTo>
                      <a:pt x="207" y="7"/>
                    </a:lnTo>
                    <a:lnTo>
                      <a:pt x="162" y="7"/>
                    </a:lnTo>
                    <a:lnTo>
                      <a:pt x="137" y="6"/>
                    </a:lnTo>
                    <a:lnTo>
                      <a:pt x="116" y="3"/>
                    </a:lnTo>
                    <a:lnTo>
                      <a:pt x="97" y="2"/>
                    </a:lnTo>
                    <a:lnTo>
                      <a:pt x="85" y="2"/>
                    </a:lnTo>
                    <a:lnTo>
                      <a:pt x="72" y="0"/>
                    </a:lnTo>
                    <a:lnTo>
                      <a:pt x="62" y="0"/>
                    </a:lnTo>
                    <a:lnTo>
                      <a:pt x="52" y="0"/>
                    </a:lnTo>
                    <a:lnTo>
                      <a:pt x="43" y="0"/>
                    </a:lnTo>
                    <a:lnTo>
                      <a:pt x="39" y="11"/>
                    </a:lnTo>
                    <a:lnTo>
                      <a:pt x="37" y="24"/>
                    </a:lnTo>
                    <a:lnTo>
                      <a:pt x="31" y="40"/>
                    </a:lnTo>
                    <a:lnTo>
                      <a:pt x="25" y="68"/>
                    </a:lnTo>
                    <a:lnTo>
                      <a:pt x="20" y="69"/>
                    </a:lnTo>
                    <a:lnTo>
                      <a:pt x="18" y="72"/>
                    </a:lnTo>
                    <a:lnTo>
                      <a:pt x="14" y="73"/>
                    </a:lnTo>
                    <a:lnTo>
                      <a:pt x="10" y="76"/>
                    </a:lnTo>
                    <a:lnTo>
                      <a:pt x="8" y="90"/>
                    </a:lnTo>
                    <a:lnTo>
                      <a:pt x="8" y="102"/>
                    </a:lnTo>
                    <a:lnTo>
                      <a:pt x="8" y="115"/>
                    </a:lnTo>
                    <a:lnTo>
                      <a:pt x="6" y="128"/>
                    </a:lnTo>
                    <a:lnTo>
                      <a:pt x="8" y="139"/>
                    </a:lnTo>
                    <a:lnTo>
                      <a:pt x="10" y="151"/>
                    </a:lnTo>
                    <a:lnTo>
                      <a:pt x="10" y="162"/>
                    </a:lnTo>
                    <a:lnTo>
                      <a:pt x="12" y="173"/>
                    </a:lnTo>
                    <a:lnTo>
                      <a:pt x="10" y="185"/>
                    </a:lnTo>
                    <a:lnTo>
                      <a:pt x="6" y="197"/>
                    </a:lnTo>
                    <a:lnTo>
                      <a:pt x="4" y="211"/>
                    </a:lnTo>
                    <a:lnTo>
                      <a:pt x="0" y="224"/>
                    </a:lnTo>
                    <a:lnTo>
                      <a:pt x="0" y="236"/>
                    </a:lnTo>
                    <a:lnTo>
                      <a:pt x="0" y="247"/>
                    </a:lnTo>
                    <a:lnTo>
                      <a:pt x="0" y="258"/>
                    </a:lnTo>
                    <a:lnTo>
                      <a:pt x="0" y="2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8" name="Freeform 682"/>
              <p:cNvSpPr>
                <a:spLocks/>
              </p:cNvSpPr>
              <p:nvPr/>
            </p:nvSpPr>
            <p:spPr bwMode="auto">
              <a:xfrm>
                <a:off x="2393" y="1873"/>
                <a:ext cx="285" cy="148"/>
              </a:xfrm>
              <a:custGeom>
                <a:avLst/>
                <a:gdLst>
                  <a:gd name="T0" fmla="*/ 0 w 285"/>
                  <a:gd name="T1" fmla="*/ 133 h 148"/>
                  <a:gd name="T2" fmla="*/ 2 w 285"/>
                  <a:gd name="T3" fmla="*/ 135 h 148"/>
                  <a:gd name="T4" fmla="*/ 4 w 285"/>
                  <a:gd name="T5" fmla="*/ 138 h 148"/>
                  <a:gd name="T6" fmla="*/ 6 w 285"/>
                  <a:gd name="T7" fmla="*/ 141 h 148"/>
                  <a:gd name="T8" fmla="*/ 6 w 285"/>
                  <a:gd name="T9" fmla="*/ 144 h 148"/>
                  <a:gd name="T10" fmla="*/ 11 w 285"/>
                  <a:gd name="T11" fmla="*/ 145 h 148"/>
                  <a:gd name="T12" fmla="*/ 17 w 285"/>
                  <a:gd name="T13" fmla="*/ 146 h 148"/>
                  <a:gd name="T14" fmla="*/ 27 w 285"/>
                  <a:gd name="T15" fmla="*/ 146 h 148"/>
                  <a:gd name="T16" fmla="*/ 48 w 285"/>
                  <a:gd name="T17" fmla="*/ 148 h 148"/>
                  <a:gd name="T18" fmla="*/ 79 w 285"/>
                  <a:gd name="T19" fmla="*/ 148 h 148"/>
                  <a:gd name="T20" fmla="*/ 125 w 285"/>
                  <a:gd name="T21" fmla="*/ 148 h 148"/>
                  <a:gd name="T22" fmla="*/ 189 w 285"/>
                  <a:gd name="T23" fmla="*/ 148 h 148"/>
                  <a:gd name="T24" fmla="*/ 274 w 285"/>
                  <a:gd name="T25" fmla="*/ 148 h 148"/>
                  <a:gd name="T26" fmla="*/ 276 w 285"/>
                  <a:gd name="T27" fmla="*/ 137 h 148"/>
                  <a:gd name="T28" fmla="*/ 278 w 285"/>
                  <a:gd name="T29" fmla="*/ 130 h 148"/>
                  <a:gd name="T30" fmla="*/ 281 w 285"/>
                  <a:gd name="T31" fmla="*/ 120 h 148"/>
                  <a:gd name="T32" fmla="*/ 285 w 285"/>
                  <a:gd name="T33" fmla="*/ 108 h 148"/>
                  <a:gd name="T34" fmla="*/ 285 w 285"/>
                  <a:gd name="T35" fmla="*/ 82 h 148"/>
                  <a:gd name="T36" fmla="*/ 285 w 285"/>
                  <a:gd name="T37" fmla="*/ 57 h 148"/>
                  <a:gd name="T38" fmla="*/ 285 w 285"/>
                  <a:gd name="T39" fmla="*/ 32 h 148"/>
                  <a:gd name="T40" fmla="*/ 283 w 285"/>
                  <a:gd name="T41" fmla="*/ 6 h 148"/>
                  <a:gd name="T42" fmla="*/ 274 w 285"/>
                  <a:gd name="T43" fmla="*/ 5 h 148"/>
                  <a:gd name="T44" fmla="*/ 264 w 285"/>
                  <a:gd name="T45" fmla="*/ 3 h 148"/>
                  <a:gd name="T46" fmla="*/ 254 w 285"/>
                  <a:gd name="T47" fmla="*/ 3 h 148"/>
                  <a:gd name="T48" fmla="*/ 239 w 285"/>
                  <a:gd name="T49" fmla="*/ 2 h 148"/>
                  <a:gd name="T50" fmla="*/ 218 w 285"/>
                  <a:gd name="T51" fmla="*/ 2 h 148"/>
                  <a:gd name="T52" fmla="*/ 189 w 285"/>
                  <a:gd name="T53" fmla="*/ 2 h 148"/>
                  <a:gd name="T54" fmla="*/ 148 w 285"/>
                  <a:gd name="T55" fmla="*/ 2 h 148"/>
                  <a:gd name="T56" fmla="*/ 96 w 285"/>
                  <a:gd name="T57" fmla="*/ 2 h 148"/>
                  <a:gd name="T58" fmla="*/ 96 w 285"/>
                  <a:gd name="T59" fmla="*/ 3 h 148"/>
                  <a:gd name="T60" fmla="*/ 96 w 285"/>
                  <a:gd name="T61" fmla="*/ 5 h 148"/>
                  <a:gd name="T62" fmla="*/ 94 w 285"/>
                  <a:gd name="T63" fmla="*/ 6 h 148"/>
                  <a:gd name="T64" fmla="*/ 94 w 285"/>
                  <a:gd name="T65" fmla="*/ 7 h 148"/>
                  <a:gd name="T66" fmla="*/ 83 w 285"/>
                  <a:gd name="T67" fmla="*/ 6 h 148"/>
                  <a:gd name="T68" fmla="*/ 73 w 285"/>
                  <a:gd name="T69" fmla="*/ 3 h 148"/>
                  <a:gd name="T70" fmla="*/ 62 w 285"/>
                  <a:gd name="T71" fmla="*/ 2 h 148"/>
                  <a:gd name="T72" fmla="*/ 50 w 285"/>
                  <a:gd name="T73" fmla="*/ 0 h 148"/>
                  <a:gd name="T74" fmla="*/ 44 w 285"/>
                  <a:gd name="T75" fmla="*/ 0 h 148"/>
                  <a:gd name="T76" fmla="*/ 35 w 285"/>
                  <a:gd name="T77" fmla="*/ 0 h 148"/>
                  <a:gd name="T78" fmla="*/ 29 w 285"/>
                  <a:gd name="T79" fmla="*/ 0 h 148"/>
                  <a:gd name="T80" fmla="*/ 21 w 285"/>
                  <a:gd name="T81" fmla="*/ 0 h 148"/>
                  <a:gd name="T82" fmla="*/ 15 w 285"/>
                  <a:gd name="T83" fmla="*/ 28 h 148"/>
                  <a:gd name="T84" fmla="*/ 11 w 285"/>
                  <a:gd name="T85" fmla="*/ 61 h 148"/>
                  <a:gd name="T86" fmla="*/ 6 w 285"/>
                  <a:gd name="T87" fmla="*/ 93 h 148"/>
                  <a:gd name="T88" fmla="*/ 4 w 285"/>
                  <a:gd name="T89" fmla="*/ 111 h 148"/>
                  <a:gd name="T90" fmla="*/ 2 w 285"/>
                  <a:gd name="T91" fmla="*/ 116 h 148"/>
                  <a:gd name="T92" fmla="*/ 0 w 285"/>
                  <a:gd name="T93" fmla="*/ 122 h 148"/>
                  <a:gd name="T94" fmla="*/ 0 w 285"/>
                  <a:gd name="T95" fmla="*/ 127 h 148"/>
                  <a:gd name="T96" fmla="*/ 0 w 285"/>
                  <a:gd name="T97" fmla="*/ 133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5"/>
                  <a:gd name="T148" fmla="*/ 0 h 148"/>
                  <a:gd name="T149" fmla="*/ 285 w 285"/>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5" h="148">
                    <a:moveTo>
                      <a:pt x="0" y="133"/>
                    </a:moveTo>
                    <a:lnTo>
                      <a:pt x="2" y="135"/>
                    </a:lnTo>
                    <a:lnTo>
                      <a:pt x="4" y="138"/>
                    </a:lnTo>
                    <a:lnTo>
                      <a:pt x="6" y="141"/>
                    </a:lnTo>
                    <a:lnTo>
                      <a:pt x="6" y="144"/>
                    </a:lnTo>
                    <a:lnTo>
                      <a:pt x="11" y="145"/>
                    </a:lnTo>
                    <a:lnTo>
                      <a:pt x="17" y="146"/>
                    </a:lnTo>
                    <a:lnTo>
                      <a:pt x="27" y="146"/>
                    </a:lnTo>
                    <a:lnTo>
                      <a:pt x="48" y="148"/>
                    </a:lnTo>
                    <a:lnTo>
                      <a:pt x="79" y="148"/>
                    </a:lnTo>
                    <a:lnTo>
                      <a:pt x="125" y="148"/>
                    </a:lnTo>
                    <a:lnTo>
                      <a:pt x="189" y="148"/>
                    </a:lnTo>
                    <a:lnTo>
                      <a:pt x="274" y="148"/>
                    </a:lnTo>
                    <a:lnTo>
                      <a:pt x="276" y="137"/>
                    </a:lnTo>
                    <a:lnTo>
                      <a:pt x="278" y="130"/>
                    </a:lnTo>
                    <a:lnTo>
                      <a:pt x="281" y="120"/>
                    </a:lnTo>
                    <a:lnTo>
                      <a:pt x="285" y="108"/>
                    </a:lnTo>
                    <a:lnTo>
                      <a:pt x="285" y="82"/>
                    </a:lnTo>
                    <a:lnTo>
                      <a:pt x="285" y="57"/>
                    </a:lnTo>
                    <a:lnTo>
                      <a:pt x="285" y="32"/>
                    </a:lnTo>
                    <a:lnTo>
                      <a:pt x="283" y="6"/>
                    </a:lnTo>
                    <a:lnTo>
                      <a:pt x="274" y="5"/>
                    </a:lnTo>
                    <a:lnTo>
                      <a:pt x="264" y="3"/>
                    </a:lnTo>
                    <a:lnTo>
                      <a:pt x="254" y="3"/>
                    </a:lnTo>
                    <a:lnTo>
                      <a:pt x="239" y="2"/>
                    </a:lnTo>
                    <a:lnTo>
                      <a:pt x="218" y="2"/>
                    </a:lnTo>
                    <a:lnTo>
                      <a:pt x="189" y="2"/>
                    </a:lnTo>
                    <a:lnTo>
                      <a:pt x="148" y="2"/>
                    </a:lnTo>
                    <a:lnTo>
                      <a:pt x="96" y="2"/>
                    </a:lnTo>
                    <a:lnTo>
                      <a:pt x="96" y="3"/>
                    </a:lnTo>
                    <a:lnTo>
                      <a:pt x="96" y="5"/>
                    </a:lnTo>
                    <a:lnTo>
                      <a:pt x="94" y="6"/>
                    </a:lnTo>
                    <a:lnTo>
                      <a:pt x="94" y="7"/>
                    </a:lnTo>
                    <a:lnTo>
                      <a:pt x="83" y="6"/>
                    </a:lnTo>
                    <a:lnTo>
                      <a:pt x="73" y="3"/>
                    </a:lnTo>
                    <a:lnTo>
                      <a:pt x="62" y="2"/>
                    </a:lnTo>
                    <a:lnTo>
                      <a:pt x="50" y="0"/>
                    </a:lnTo>
                    <a:lnTo>
                      <a:pt x="44" y="0"/>
                    </a:lnTo>
                    <a:lnTo>
                      <a:pt x="35" y="0"/>
                    </a:lnTo>
                    <a:lnTo>
                      <a:pt x="29" y="0"/>
                    </a:lnTo>
                    <a:lnTo>
                      <a:pt x="21" y="0"/>
                    </a:lnTo>
                    <a:lnTo>
                      <a:pt x="15" y="28"/>
                    </a:lnTo>
                    <a:lnTo>
                      <a:pt x="11" y="61"/>
                    </a:lnTo>
                    <a:lnTo>
                      <a:pt x="6" y="93"/>
                    </a:lnTo>
                    <a:lnTo>
                      <a:pt x="4" y="111"/>
                    </a:lnTo>
                    <a:lnTo>
                      <a:pt x="2" y="116"/>
                    </a:lnTo>
                    <a:lnTo>
                      <a:pt x="0" y="122"/>
                    </a:lnTo>
                    <a:lnTo>
                      <a:pt x="0" y="127"/>
                    </a:lnTo>
                    <a:lnTo>
                      <a:pt x="0" y="13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69" name="Freeform 683"/>
              <p:cNvSpPr>
                <a:spLocks/>
              </p:cNvSpPr>
              <p:nvPr/>
            </p:nvSpPr>
            <p:spPr bwMode="auto">
              <a:xfrm>
                <a:off x="2397" y="1802"/>
                <a:ext cx="270" cy="56"/>
              </a:xfrm>
              <a:custGeom>
                <a:avLst/>
                <a:gdLst>
                  <a:gd name="T0" fmla="*/ 0 w 270"/>
                  <a:gd name="T1" fmla="*/ 16 h 56"/>
                  <a:gd name="T2" fmla="*/ 2 w 270"/>
                  <a:gd name="T3" fmla="*/ 31 h 56"/>
                  <a:gd name="T4" fmla="*/ 2 w 270"/>
                  <a:gd name="T5" fmla="*/ 40 h 56"/>
                  <a:gd name="T6" fmla="*/ 2 w 270"/>
                  <a:gd name="T7" fmla="*/ 47 h 56"/>
                  <a:gd name="T8" fmla="*/ 2 w 270"/>
                  <a:gd name="T9" fmla="*/ 56 h 56"/>
                  <a:gd name="T10" fmla="*/ 4 w 270"/>
                  <a:gd name="T11" fmla="*/ 56 h 56"/>
                  <a:gd name="T12" fmla="*/ 7 w 270"/>
                  <a:gd name="T13" fmla="*/ 55 h 56"/>
                  <a:gd name="T14" fmla="*/ 7 w 270"/>
                  <a:gd name="T15" fmla="*/ 55 h 56"/>
                  <a:gd name="T16" fmla="*/ 9 w 270"/>
                  <a:gd name="T17" fmla="*/ 53 h 56"/>
                  <a:gd name="T18" fmla="*/ 11 w 270"/>
                  <a:gd name="T19" fmla="*/ 41 h 56"/>
                  <a:gd name="T20" fmla="*/ 13 w 270"/>
                  <a:gd name="T21" fmla="*/ 34 h 56"/>
                  <a:gd name="T22" fmla="*/ 15 w 270"/>
                  <a:gd name="T23" fmla="*/ 30 h 56"/>
                  <a:gd name="T24" fmla="*/ 17 w 270"/>
                  <a:gd name="T25" fmla="*/ 29 h 56"/>
                  <a:gd name="T26" fmla="*/ 48 w 270"/>
                  <a:gd name="T27" fmla="*/ 29 h 56"/>
                  <a:gd name="T28" fmla="*/ 79 w 270"/>
                  <a:gd name="T29" fmla="*/ 29 h 56"/>
                  <a:gd name="T30" fmla="*/ 110 w 270"/>
                  <a:gd name="T31" fmla="*/ 29 h 56"/>
                  <a:gd name="T32" fmla="*/ 142 w 270"/>
                  <a:gd name="T33" fmla="*/ 29 h 56"/>
                  <a:gd name="T34" fmla="*/ 173 w 270"/>
                  <a:gd name="T35" fmla="*/ 29 h 56"/>
                  <a:gd name="T36" fmla="*/ 204 w 270"/>
                  <a:gd name="T37" fmla="*/ 29 h 56"/>
                  <a:gd name="T38" fmla="*/ 235 w 270"/>
                  <a:gd name="T39" fmla="*/ 29 h 56"/>
                  <a:gd name="T40" fmla="*/ 266 w 270"/>
                  <a:gd name="T41" fmla="*/ 29 h 56"/>
                  <a:gd name="T42" fmla="*/ 268 w 270"/>
                  <a:gd name="T43" fmla="*/ 22 h 56"/>
                  <a:gd name="T44" fmla="*/ 268 w 270"/>
                  <a:gd name="T45" fmla="*/ 15 h 56"/>
                  <a:gd name="T46" fmla="*/ 268 w 270"/>
                  <a:gd name="T47" fmla="*/ 8 h 56"/>
                  <a:gd name="T48" fmla="*/ 270 w 270"/>
                  <a:gd name="T49" fmla="*/ 0 h 56"/>
                  <a:gd name="T50" fmla="*/ 252 w 270"/>
                  <a:gd name="T51" fmla="*/ 0 h 56"/>
                  <a:gd name="T52" fmla="*/ 235 w 270"/>
                  <a:gd name="T53" fmla="*/ 0 h 56"/>
                  <a:gd name="T54" fmla="*/ 216 w 270"/>
                  <a:gd name="T55" fmla="*/ 0 h 56"/>
                  <a:gd name="T56" fmla="*/ 196 w 270"/>
                  <a:gd name="T57" fmla="*/ 1 h 56"/>
                  <a:gd name="T58" fmla="*/ 173 w 270"/>
                  <a:gd name="T59" fmla="*/ 1 h 56"/>
                  <a:gd name="T60" fmla="*/ 144 w 270"/>
                  <a:gd name="T61" fmla="*/ 2 h 56"/>
                  <a:gd name="T62" fmla="*/ 108 w 270"/>
                  <a:gd name="T63" fmla="*/ 4 h 56"/>
                  <a:gd name="T64" fmla="*/ 65 w 270"/>
                  <a:gd name="T65" fmla="*/ 4 h 56"/>
                  <a:gd name="T66" fmla="*/ 56 w 270"/>
                  <a:gd name="T67" fmla="*/ 4 h 56"/>
                  <a:gd name="T68" fmla="*/ 48 w 270"/>
                  <a:gd name="T69" fmla="*/ 5 h 56"/>
                  <a:gd name="T70" fmla="*/ 40 w 270"/>
                  <a:gd name="T71" fmla="*/ 5 h 56"/>
                  <a:gd name="T72" fmla="*/ 31 w 270"/>
                  <a:gd name="T73" fmla="*/ 5 h 56"/>
                  <a:gd name="T74" fmla="*/ 25 w 270"/>
                  <a:gd name="T75" fmla="*/ 7 h 56"/>
                  <a:gd name="T76" fmla="*/ 17 w 270"/>
                  <a:gd name="T77" fmla="*/ 7 h 56"/>
                  <a:gd name="T78" fmla="*/ 9 w 270"/>
                  <a:gd name="T79" fmla="*/ 8 h 56"/>
                  <a:gd name="T80" fmla="*/ 2 w 270"/>
                  <a:gd name="T81" fmla="*/ 8 h 56"/>
                  <a:gd name="T82" fmla="*/ 2 w 270"/>
                  <a:gd name="T83" fmla="*/ 11 h 56"/>
                  <a:gd name="T84" fmla="*/ 2 w 270"/>
                  <a:gd name="T85" fmla="*/ 12 h 56"/>
                  <a:gd name="T86" fmla="*/ 0 w 270"/>
                  <a:gd name="T87" fmla="*/ 15 h 56"/>
                  <a:gd name="T88" fmla="*/ 0 w 270"/>
                  <a:gd name="T89" fmla="*/ 16 h 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56"/>
                  <a:gd name="T137" fmla="*/ 270 w 270"/>
                  <a:gd name="T138" fmla="*/ 56 h 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56">
                    <a:moveTo>
                      <a:pt x="0" y="16"/>
                    </a:moveTo>
                    <a:lnTo>
                      <a:pt x="2" y="31"/>
                    </a:lnTo>
                    <a:lnTo>
                      <a:pt x="2" y="40"/>
                    </a:lnTo>
                    <a:lnTo>
                      <a:pt x="2" y="47"/>
                    </a:lnTo>
                    <a:lnTo>
                      <a:pt x="2" y="56"/>
                    </a:lnTo>
                    <a:lnTo>
                      <a:pt x="4" y="56"/>
                    </a:lnTo>
                    <a:lnTo>
                      <a:pt x="7" y="55"/>
                    </a:lnTo>
                    <a:lnTo>
                      <a:pt x="9" y="53"/>
                    </a:lnTo>
                    <a:lnTo>
                      <a:pt x="11" y="41"/>
                    </a:lnTo>
                    <a:lnTo>
                      <a:pt x="13" y="34"/>
                    </a:lnTo>
                    <a:lnTo>
                      <a:pt x="15" y="30"/>
                    </a:lnTo>
                    <a:lnTo>
                      <a:pt x="17" y="29"/>
                    </a:lnTo>
                    <a:lnTo>
                      <a:pt x="48" y="29"/>
                    </a:lnTo>
                    <a:lnTo>
                      <a:pt x="79" y="29"/>
                    </a:lnTo>
                    <a:lnTo>
                      <a:pt x="110" y="29"/>
                    </a:lnTo>
                    <a:lnTo>
                      <a:pt x="142" y="29"/>
                    </a:lnTo>
                    <a:lnTo>
                      <a:pt x="173" y="29"/>
                    </a:lnTo>
                    <a:lnTo>
                      <a:pt x="204" y="29"/>
                    </a:lnTo>
                    <a:lnTo>
                      <a:pt x="235" y="29"/>
                    </a:lnTo>
                    <a:lnTo>
                      <a:pt x="266" y="29"/>
                    </a:lnTo>
                    <a:lnTo>
                      <a:pt x="268" y="22"/>
                    </a:lnTo>
                    <a:lnTo>
                      <a:pt x="268" y="15"/>
                    </a:lnTo>
                    <a:lnTo>
                      <a:pt x="268" y="8"/>
                    </a:lnTo>
                    <a:lnTo>
                      <a:pt x="270" y="0"/>
                    </a:lnTo>
                    <a:lnTo>
                      <a:pt x="252" y="0"/>
                    </a:lnTo>
                    <a:lnTo>
                      <a:pt x="235" y="0"/>
                    </a:lnTo>
                    <a:lnTo>
                      <a:pt x="216" y="0"/>
                    </a:lnTo>
                    <a:lnTo>
                      <a:pt x="196" y="1"/>
                    </a:lnTo>
                    <a:lnTo>
                      <a:pt x="173" y="1"/>
                    </a:lnTo>
                    <a:lnTo>
                      <a:pt x="144" y="2"/>
                    </a:lnTo>
                    <a:lnTo>
                      <a:pt x="108" y="4"/>
                    </a:lnTo>
                    <a:lnTo>
                      <a:pt x="65" y="4"/>
                    </a:lnTo>
                    <a:lnTo>
                      <a:pt x="56" y="4"/>
                    </a:lnTo>
                    <a:lnTo>
                      <a:pt x="48" y="5"/>
                    </a:lnTo>
                    <a:lnTo>
                      <a:pt x="40" y="5"/>
                    </a:lnTo>
                    <a:lnTo>
                      <a:pt x="31" y="5"/>
                    </a:lnTo>
                    <a:lnTo>
                      <a:pt x="25" y="7"/>
                    </a:lnTo>
                    <a:lnTo>
                      <a:pt x="17" y="7"/>
                    </a:lnTo>
                    <a:lnTo>
                      <a:pt x="9" y="8"/>
                    </a:lnTo>
                    <a:lnTo>
                      <a:pt x="2" y="8"/>
                    </a:lnTo>
                    <a:lnTo>
                      <a:pt x="2" y="11"/>
                    </a:lnTo>
                    <a:lnTo>
                      <a:pt x="2" y="12"/>
                    </a:lnTo>
                    <a:lnTo>
                      <a:pt x="0" y="15"/>
                    </a:lnTo>
                    <a:lnTo>
                      <a:pt x="0" y="1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0" name="Freeform 684"/>
              <p:cNvSpPr>
                <a:spLocks/>
              </p:cNvSpPr>
              <p:nvPr/>
            </p:nvSpPr>
            <p:spPr bwMode="auto">
              <a:xfrm>
                <a:off x="2404" y="1749"/>
                <a:ext cx="270" cy="49"/>
              </a:xfrm>
              <a:custGeom>
                <a:avLst/>
                <a:gdLst>
                  <a:gd name="T0" fmla="*/ 0 w 270"/>
                  <a:gd name="T1" fmla="*/ 42 h 49"/>
                  <a:gd name="T2" fmla="*/ 2 w 270"/>
                  <a:gd name="T3" fmla="*/ 43 h 49"/>
                  <a:gd name="T4" fmla="*/ 6 w 270"/>
                  <a:gd name="T5" fmla="*/ 44 h 49"/>
                  <a:gd name="T6" fmla="*/ 8 w 270"/>
                  <a:gd name="T7" fmla="*/ 46 h 49"/>
                  <a:gd name="T8" fmla="*/ 10 w 270"/>
                  <a:gd name="T9" fmla="*/ 47 h 49"/>
                  <a:gd name="T10" fmla="*/ 31 w 270"/>
                  <a:gd name="T11" fmla="*/ 47 h 49"/>
                  <a:gd name="T12" fmla="*/ 54 w 270"/>
                  <a:gd name="T13" fmla="*/ 47 h 49"/>
                  <a:gd name="T14" fmla="*/ 74 w 270"/>
                  <a:gd name="T15" fmla="*/ 47 h 49"/>
                  <a:gd name="T16" fmla="*/ 97 w 270"/>
                  <a:gd name="T17" fmla="*/ 47 h 49"/>
                  <a:gd name="T18" fmla="*/ 118 w 270"/>
                  <a:gd name="T19" fmla="*/ 49 h 49"/>
                  <a:gd name="T20" fmla="*/ 139 w 270"/>
                  <a:gd name="T21" fmla="*/ 49 h 49"/>
                  <a:gd name="T22" fmla="*/ 162 w 270"/>
                  <a:gd name="T23" fmla="*/ 49 h 49"/>
                  <a:gd name="T24" fmla="*/ 182 w 270"/>
                  <a:gd name="T25" fmla="*/ 49 h 49"/>
                  <a:gd name="T26" fmla="*/ 193 w 270"/>
                  <a:gd name="T27" fmla="*/ 49 h 49"/>
                  <a:gd name="T28" fmla="*/ 203 w 270"/>
                  <a:gd name="T29" fmla="*/ 47 h 49"/>
                  <a:gd name="T30" fmla="*/ 213 w 270"/>
                  <a:gd name="T31" fmla="*/ 46 h 49"/>
                  <a:gd name="T32" fmla="*/ 224 w 270"/>
                  <a:gd name="T33" fmla="*/ 44 h 49"/>
                  <a:gd name="T34" fmla="*/ 234 w 270"/>
                  <a:gd name="T35" fmla="*/ 44 h 49"/>
                  <a:gd name="T36" fmla="*/ 247 w 270"/>
                  <a:gd name="T37" fmla="*/ 43 h 49"/>
                  <a:gd name="T38" fmla="*/ 257 w 270"/>
                  <a:gd name="T39" fmla="*/ 42 h 49"/>
                  <a:gd name="T40" fmla="*/ 267 w 270"/>
                  <a:gd name="T41" fmla="*/ 42 h 49"/>
                  <a:gd name="T42" fmla="*/ 267 w 270"/>
                  <a:gd name="T43" fmla="*/ 32 h 49"/>
                  <a:gd name="T44" fmla="*/ 270 w 270"/>
                  <a:gd name="T45" fmla="*/ 22 h 49"/>
                  <a:gd name="T46" fmla="*/ 270 w 270"/>
                  <a:gd name="T47" fmla="*/ 13 h 49"/>
                  <a:gd name="T48" fmla="*/ 270 w 270"/>
                  <a:gd name="T49" fmla="*/ 3 h 49"/>
                  <a:gd name="T50" fmla="*/ 267 w 270"/>
                  <a:gd name="T51" fmla="*/ 3 h 49"/>
                  <a:gd name="T52" fmla="*/ 267 w 270"/>
                  <a:gd name="T53" fmla="*/ 2 h 49"/>
                  <a:gd name="T54" fmla="*/ 265 w 270"/>
                  <a:gd name="T55" fmla="*/ 2 h 49"/>
                  <a:gd name="T56" fmla="*/ 263 w 270"/>
                  <a:gd name="T57" fmla="*/ 0 h 49"/>
                  <a:gd name="T58" fmla="*/ 184 w 270"/>
                  <a:gd name="T59" fmla="*/ 0 h 49"/>
                  <a:gd name="T60" fmla="*/ 126 w 270"/>
                  <a:gd name="T61" fmla="*/ 2 h 49"/>
                  <a:gd name="T62" fmla="*/ 83 w 270"/>
                  <a:gd name="T63" fmla="*/ 2 h 49"/>
                  <a:gd name="T64" fmla="*/ 54 w 270"/>
                  <a:gd name="T65" fmla="*/ 2 h 49"/>
                  <a:gd name="T66" fmla="*/ 33 w 270"/>
                  <a:gd name="T67" fmla="*/ 3 h 49"/>
                  <a:gd name="T68" fmla="*/ 18 w 270"/>
                  <a:gd name="T69" fmla="*/ 3 h 49"/>
                  <a:gd name="T70" fmla="*/ 10 w 270"/>
                  <a:gd name="T71" fmla="*/ 5 h 49"/>
                  <a:gd name="T72" fmla="*/ 0 w 270"/>
                  <a:gd name="T73" fmla="*/ 6 h 49"/>
                  <a:gd name="T74" fmla="*/ 0 w 270"/>
                  <a:gd name="T75" fmla="*/ 14 h 49"/>
                  <a:gd name="T76" fmla="*/ 0 w 270"/>
                  <a:gd name="T77" fmla="*/ 24 h 49"/>
                  <a:gd name="T78" fmla="*/ 0 w 270"/>
                  <a:gd name="T79" fmla="*/ 33 h 49"/>
                  <a:gd name="T80" fmla="*/ 0 w 270"/>
                  <a:gd name="T81" fmla="*/ 42 h 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0"/>
                  <a:gd name="T124" fmla="*/ 0 h 49"/>
                  <a:gd name="T125" fmla="*/ 270 w 270"/>
                  <a:gd name="T126" fmla="*/ 49 h 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0" h="49">
                    <a:moveTo>
                      <a:pt x="0" y="42"/>
                    </a:moveTo>
                    <a:lnTo>
                      <a:pt x="2" y="43"/>
                    </a:lnTo>
                    <a:lnTo>
                      <a:pt x="6" y="44"/>
                    </a:lnTo>
                    <a:lnTo>
                      <a:pt x="8" y="46"/>
                    </a:lnTo>
                    <a:lnTo>
                      <a:pt x="10" y="47"/>
                    </a:lnTo>
                    <a:lnTo>
                      <a:pt x="31" y="47"/>
                    </a:lnTo>
                    <a:lnTo>
                      <a:pt x="54" y="47"/>
                    </a:lnTo>
                    <a:lnTo>
                      <a:pt x="74" y="47"/>
                    </a:lnTo>
                    <a:lnTo>
                      <a:pt x="97" y="47"/>
                    </a:lnTo>
                    <a:lnTo>
                      <a:pt x="118" y="49"/>
                    </a:lnTo>
                    <a:lnTo>
                      <a:pt x="139" y="49"/>
                    </a:lnTo>
                    <a:lnTo>
                      <a:pt x="162" y="49"/>
                    </a:lnTo>
                    <a:lnTo>
                      <a:pt x="182" y="49"/>
                    </a:lnTo>
                    <a:lnTo>
                      <a:pt x="193" y="49"/>
                    </a:lnTo>
                    <a:lnTo>
                      <a:pt x="203" y="47"/>
                    </a:lnTo>
                    <a:lnTo>
                      <a:pt x="213" y="46"/>
                    </a:lnTo>
                    <a:lnTo>
                      <a:pt x="224" y="44"/>
                    </a:lnTo>
                    <a:lnTo>
                      <a:pt x="234" y="44"/>
                    </a:lnTo>
                    <a:lnTo>
                      <a:pt x="247" y="43"/>
                    </a:lnTo>
                    <a:lnTo>
                      <a:pt x="257" y="42"/>
                    </a:lnTo>
                    <a:lnTo>
                      <a:pt x="267" y="42"/>
                    </a:lnTo>
                    <a:lnTo>
                      <a:pt x="267" y="32"/>
                    </a:lnTo>
                    <a:lnTo>
                      <a:pt x="270" y="22"/>
                    </a:lnTo>
                    <a:lnTo>
                      <a:pt x="270" y="13"/>
                    </a:lnTo>
                    <a:lnTo>
                      <a:pt x="270" y="3"/>
                    </a:lnTo>
                    <a:lnTo>
                      <a:pt x="267" y="3"/>
                    </a:lnTo>
                    <a:lnTo>
                      <a:pt x="267" y="2"/>
                    </a:lnTo>
                    <a:lnTo>
                      <a:pt x="265" y="2"/>
                    </a:lnTo>
                    <a:lnTo>
                      <a:pt x="263" y="0"/>
                    </a:lnTo>
                    <a:lnTo>
                      <a:pt x="184" y="0"/>
                    </a:lnTo>
                    <a:lnTo>
                      <a:pt x="126" y="2"/>
                    </a:lnTo>
                    <a:lnTo>
                      <a:pt x="83" y="2"/>
                    </a:lnTo>
                    <a:lnTo>
                      <a:pt x="54" y="2"/>
                    </a:lnTo>
                    <a:lnTo>
                      <a:pt x="33" y="3"/>
                    </a:lnTo>
                    <a:lnTo>
                      <a:pt x="18" y="3"/>
                    </a:lnTo>
                    <a:lnTo>
                      <a:pt x="10" y="5"/>
                    </a:lnTo>
                    <a:lnTo>
                      <a:pt x="0" y="6"/>
                    </a:lnTo>
                    <a:lnTo>
                      <a:pt x="0" y="14"/>
                    </a:lnTo>
                    <a:lnTo>
                      <a:pt x="0" y="24"/>
                    </a:lnTo>
                    <a:lnTo>
                      <a:pt x="0" y="33"/>
                    </a:lnTo>
                    <a:lnTo>
                      <a:pt x="0" y="42"/>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1" name="Freeform 685"/>
              <p:cNvSpPr>
                <a:spLocks/>
              </p:cNvSpPr>
              <p:nvPr/>
            </p:nvSpPr>
            <p:spPr bwMode="auto">
              <a:xfrm>
                <a:off x="2416" y="1835"/>
                <a:ext cx="268" cy="32"/>
              </a:xfrm>
              <a:custGeom>
                <a:avLst/>
                <a:gdLst>
                  <a:gd name="T0" fmla="*/ 0 w 268"/>
                  <a:gd name="T1" fmla="*/ 27 h 32"/>
                  <a:gd name="T2" fmla="*/ 33 w 268"/>
                  <a:gd name="T3" fmla="*/ 27 h 32"/>
                  <a:gd name="T4" fmla="*/ 66 w 268"/>
                  <a:gd name="T5" fmla="*/ 29 h 32"/>
                  <a:gd name="T6" fmla="*/ 100 w 268"/>
                  <a:gd name="T7" fmla="*/ 29 h 32"/>
                  <a:gd name="T8" fmla="*/ 133 w 268"/>
                  <a:gd name="T9" fmla="*/ 29 h 32"/>
                  <a:gd name="T10" fmla="*/ 166 w 268"/>
                  <a:gd name="T11" fmla="*/ 30 h 32"/>
                  <a:gd name="T12" fmla="*/ 199 w 268"/>
                  <a:gd name="T13" fmla="*/ 30 h 32"/>
                  <a:gd name="T14" fmla="*/ 235 w 268"/>
                  <a:gd name="T15" fmla="*/ 32 h 32"/>
                  <a:gd name="T16" fmla="*/ 268 w 268"/>
                  <a:gd name="T17" fmla="*/ 32 h 32"/>
                  <a:gd name="T18" fmla="*/ 268 w 268"/>
                  <a:gd name="T19" fmla="*/ 25 h 32"/>
                  <a:gd name="T20" fmla="*/ 266 w 268"/>
                  <a:gd name="T21" fmla="*/ 18 h 32"/>
                  <a:gd name="T22" fmla="*/ 264 w 268"/>
                  <a:gd name="T23" fmla="*/ 11 h 32"/>
                  <a:gd name="T24" fmla="*/ 262 w 268"/>
                  <a:gd name="T25" fmla="*/ 4 h 32"/>
                  <a:gd name="T26" fmla="*/ 231 w 268"/>
                  <a:gd name="T27" fmla="*/ 4 h 32"/>
                  <a:gd name="T28" fmla="*/ 197 w 268"/>
                  <a:gd name="T29" fmla="*/ 4 h 32"/>
                  <a:gd name="T30" fmla="*/ 166 w 268"/>
                  <a:gd name="T31" fmla="*/ 4 h 32"/>
                  <a:gd name="T32" fmla="*/ 135 w 268"/>
                  <a:gd name="T33" fmla="*/ 3 h 32"/>
                  <a:gd name="T34" fmla="*/ 104 w 268"/>
                  <a:gd name="T35" fmla="*/ 3 h 32"/>
                  <a:gd name="T36" fmla="*/ 73 w 268"/>
                  <a:gd name="T37" fmla="*/ 1 h 32"/>
                  <a:gd name="T38" fmla="*/ 39 w 268"/>
                  <a:gd name="T39" fmla="*/ 1 h 32"/>
                  <a:gd name="T40" fmla="*/ 8 w 268"/>
                  <a:gd name="T41" fmla="*/ 0 h 32"/>
                  <a:gd name="T42" fmla="*/ 4 w 268"/>
                  <a:gd name="T43" fmla="*/ 4 h 32"/>
                  <a:gd name="T44" fmla="*/ 2 w 268"/>
                  <a:gd name="T45" fmla="*/ 7 h 32"/>
                  <a:gd name="T46" fmla="*/ 2 w 268"/>
                  <a:gd name="T47" fmla="*/ 15 h 32"/>
                  <a:gd name="T48" fmla="*/ 0 w 268"/>
                  <a:gd name="T49" fmla="*/ 27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8"/>
                  <a:gd name="T76" fmla="*/ 0 h 32"/>
                  <a:gd name="T77" fmla="*/ 268 w 268"/>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8" h="32">
                    <a:moveTo>
                      <a:pt x="0" y="27"/>
                    </a:moveTo>
                    <a:lnTo>
                      <a:pt x="33" y="27"/>
                    </a:lnTo>
                    <a:lnTo>
                      <a:pt x="66" y="29"/>
                    </a:lnTo>
                    <a:lnTo>
                      <a:pt x="100" y="29"/>
                    </a:lnTo>
                    <a:lnTo>
                      <a:pt x="133" y="29"/>
                    </a:lnTo>
                    <a:lnTo>
                      <a:pt x="166" y="30"/>
                    </a:lnTo>
                    <a:lnTo>
                      <a:pt x="199" y="30"/>
                    </a:lnTo>
                    <a:lnTo>
                      <a:pt x="235" y="32"/>
                    </a:lnTo>
                    <a:lnTo>
                      <a:pt x="268" y="32"/>
                    </a:lnTo>
                    <a:lnTo>
                      <a:pt x="268" y="25"/>
                    </a:lnTo>
                    <a:lnTo>
                      <a:pt x="266" y="18"/>
                    </a:lnTo>
                    <a:lnTo>
                      <a:pt x="264" y="11"/>
                    </a:lnTo>
                    <a:lnTo>
                      <a:pt x="262" y="4"/>
                    </a:lnTo>
                    <a:lnTo>
                      <a:pt x="231" y="4"/>
                    </a:lnTo>
                    <a:lnTo>
                      <a:pt x="197" y="4"/>
                    </a:lnTo>
                    <a:lnTo>
                      <a:pt x="166" y="4"/>
                    </a:lnTo>
                    <a:lnTo>
                      <a:pt x="135" y="3"/>
                    </a:lnTo>
                    <a:lnTo>
                      <a:pt x="104" y="3"/>
                    </a:lnTo>
                    <a:lnTo>
                      <a:pt x="73" y="1"/>
                    </a:lnTo>
                    <a:lnTo>
                      <a:pt x="39" y="1"/>
                    </a:lnTo>
                    <a:lnTo>
                      <a:pt x="8" y="0"/>
                    </a:lnTo>
                    <a:lnTo>
                      <a:pt x="4" y="4"/>
                    </a:lnTo>
                    <a:lnTo>
                      <a:pt x="2" y="7"/>
                    </a:lnTo>
                    <a:lnTo>
                      <a:pt x="2" y="15"/>
                    </a:lnTo>
                    <a:lnTo>
                      <a:pt x="0" y="2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2" name="Freeform 686"/>
              <p:cNvSpPr>
                <a:spLocks/>
              </p:cNvSpPr>
              <p:nvPr/>
            </p:nvSpPr>
            <p:spPr bwMode="auto">
              <a:xfrm>
                <a:off x="2418" y="1709"/>
                <a:ext cx="247" cy="35"/>
              </a:xfrm>
              <a:custGeom>
                <a:avLst/>
                <a:gdLst>
                  <a:gd name="T0" fmla="*/ 0 w 247"/>
                  <a:gd name="T1" fmla="*/ 31 h 35"/>
                  <a:gd name="T2" fmla="*/ 13 w 247"/>
                  <a:gd name="T3" fmla="*/ 31 h 35"/>
                  <a:gd name="T4" fmla="*/ 25 w 247"/>
                  <a:gd name="T5" fmla="*/ 32 h 35"/>
                  <a:gd name="T6" fmla="*/ 35 w 247"/>
                  <a:gd name="T7" fmla="*/ 32 h 35"/>
                  <a:gd name="T8" fmla="*/ 48 w 247"/>
                  <a:gd name="T9" fmla="*/ 32 h 35"/>
                  <a:gd name="T10" fmla="*/ 60 w 247"/>
                  <a:gd name="T11" fmla="*/ 33 h 35"/>
                  <a:gd name="T12" fmla="*/ 71 w 247"/>
                  <a:gd name="T13" fmla="*/ 33 h 35"/>
                  <a:gd name="T14" fmla="*/ 83 w 247"/>
                  <a:gd name="T15" fmla="*/ 35 h 35"/>
                  <a:gd name="T16" fmla="*/ 96 w 247"/>
                  <a:gd name="T17" fmla="*/ 35 h 35"/>
                  <a:gd name="T18" fmla="*/ 114 w 247"/>
                  <a:gd name="T19" fmla="*/ 35 h 35"/>
                  <a:gd name="T20" fmla="*/ 133 w 247"/>
                  <a:gd name="T21" fmla="*/ 33 h 35"/>
                  <a:gd name="T22" fmla="*/ 152 w 247"/>
                  <a:gd name="T23" fmla="*/ 33 h 35"/>
                  <a:gd name="T24" fmla="*/ 170 w 247"/>
                  <a:gd name="T25" fmla="*/ 32 h 35"/>
                  <a:gd name="T26" fmla="*/ 189 w 247"/>
                  <a:gd name="T27" fmla="*/ 32 h 35"/>
                  <a:gd name="T28" fmla="*/ 208 w 247"/>
                  <a:gd name="T29" fmla="*/ 31 h 35"/>
                  <a:gd name="T30" fmla="*/ 229 w 247"/>
                  <a:gd name="T31" fmla="*/ 31 h 35"/>
                  <a:gd name="T32" fmla="*/ 247 w 247"/>
                  <a:gd name="T33" fmla="*/ 29 h 35"/>
                  <a:gd name="T34" fmla="*/ 247 w 247"/>
                  <a:gd name="T35" fmla="*/ 22 h 35"/>
                  <a:gd name="T36" fmla="*/ 247 w 247"/>
                  <a:gd name="T37" fmla="*/ 16 h 35"/>
                  <a:gd name="T38" fmla="*/ 247 w 247"/>
                  <a:gd name="T39" fmla="*/ 7 h 35"/>
                  <a:gd name="T40" fmla="*/ 247 w 247"/>
                  <a:gd name="T41" fmla="*/ 0 h 35"/>
                  <a:gd name="T42" fmla="*/ 231 w 247"/>
                  <a:gd name="T43" fmla="*/ 0 h 35"/>
                  <a:gd name="T44" fmla="*/ 204 w 247"/>
                  <a:gd name="T45" fmla="*/ 2 h 35"/>
                  <a:gd name="T46" fmla="*/ 172 w 247"/>
                  <a:gd name="T47" fmla="*/ 3 h 35"/>
                  <a:gd name="T48" fmla="*/ 135 w 247"/>
                  <a:gd name="T49" fmla="*/ 5 h 35"/>
                  <a:gd name="T50" fmla="*/ 98 w 247"/>
                  <a:gd name="T51" fmla="*/ 7 h 35"/>
                  <a:gd name="T52" fmla="*/ 62 w 247"/>
                  <a:gd name="T53" fmla="*/ 9 h 35"/>
                  <a:gd name="T54" fmla="*/ 33 w 247"/>
                  <a:gd name="T55" fmla="*/ 10 h 35"/>
                  <a:gd name="T56" fmla="*/ 8 w 247"/>
                  <a:gd name="T57" fmla="*/ 10 h 35"/>
                  <a:gd name="T58" fmla="*/ 6 w 247"/>
                  <a:gd name="T59" fmla="*/ 16 h 35"/>
                  <a:gd name="T60" fmla="*/ 4 w 247"/>
                  <a:gd name="T61" fmla="*/ 20 h 35"/>
                  <a:gd name="T62" fmla="*/ 2 w 247"/>
                  <a:gd name="T63" fmla="*/ 25 h 35"/>
                  <a:gd name="T64" fmla="*/ 0 w 247"/>
                  <a:gd name="T65" fmla="*/ 31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5"/>
                  <a:gd name="T101" fmla="*/ 247 w 247"/>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5">
                    <a:moveTo>
                      <a:pt x="0" y="31"/>
                    </a:moveTo>
                    <a:lnTo>
                      <a:pt x="13" y="31"/>
                    </a:lnTo>
                    <a:lnTo>
                      <a:pt x="25" y="32"/>
                    </a:lnTo>
                    <a:lnTo>
                      <a:pt x="35" y="32"/>
                    </a:lnTo>
                    <a:lnTo>
                      <a:pt x="48" y="32"/>
                    </a:lnTo>
                    <a:lnTo>
                      <a:pt x="60" y="33"/>
                    </a:lnTo>
                    <a:lnTo>
                      <a:pt x="71" y="33"/>
                    </a:lnTo>
                    <a:lnTo>
                      <a:pt x="83" y="35"/>
                    </a:lnTo>
                    <a:lnTo>
                      <a:pt x="96" y="35"/>
                    </a:lnTo>
                    <a:lnTo>
                      <a:pt x="114" y="35"/>
                    </a:lnTo>
                    <a:lnTo>
                      <a:pt x="133" y="33"/>
                    </a:lnTo>
                    <a:lnTo>
                      <a:pt x="152" y="33"/>
                    </a:lnTo>
                    <a:lnTo>
                      <a:pt x="170" y="32"/>
                    </a:lnTo>
                    <a:lnTo>
                      <a:pt x="189" y="32"/>
                    </a:lnTo>
                    <a:lnTo>
                      <a:pt x="208" y="31"/>
                    </a:lnTo>
                    <a:lnTo>
                      <a:pt x="229" y="31"/>
                    </a:lnTo>
                    <a:lnTo>
                      <a:pt x="247" y="29"/>
                    </a:lnTo>
                    <a:lnTo>
                      <a:pt x="247" y="22"/>
                    </a:lnTo>
                    <a:lnTo>
                      <a:pt x="247" y="16"/>
                    </a:lnTo>
                    <a:lnTo>
                      <a:pt x="247" y="7"/>
                    </a:lnTo>
                    <a:lnTo>
                      <a:pt x="247" y="0"/>
                    </a:lnTo>
                    <a:lnTo>
                      <a:pt x="231" y="0"/>
                    </a:lnTo>
                    <a:lnTo>
                      <a:pt x="204" y="2"/>
                    </a:lnTo>
                    <a:lnTo>
                      <a:pt x="172" y="3"/>
                    </a:lnTo>
                    <a:lnTo>
                      <a:pt x="135" y="5"/>
                    </a:lnTo>
                    <a:lnTo>
                      <a:pt x="98" y="7"/>
                    </a:lnTo>
                    <a:lnTo>
                      <a:pt x="62" y="9"/>
                    </a:lnTo>
                    <a:lnTo>
                      <a:pt x="33" y="10"/>
                    </a:lnTo>
                    <a:lnTo>
                      <a:pt x="8" y="10"/>
                    </a:lnTo>
                    <a:lnTo>
                      <a:pt x="6" y="16"/>
                    </a:lnTo>
                    <a:lnTo>
                      <a:pt x="4" y="20"/>
                    </a:lnTo>
                    <a:lnTo>
                      <a:pt x="2" y="25"/>
                    </a:lnTo>
                    <a:lnTo>
                      <a:pt x="0" y="3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3" name="Freeform 687"/>
              <p:cNvSpPr>
                <a:spLocks/>
              </p:cNvSpPr>
              <p:nvPr/>
            </p:nvSpPr>
            <p:spPr bwMode="auto">
              <a:xfrm>
                <a:off x="2439" y="1683"/>
                <a:ext cx="286" cy="124"/>
              </a:xfrm>
              <a:custGeom>
                <a:avLst/>
                <a:gdLst>
                  <a:gd name="T0" fmla="*/ 0 w 286"/>
                  <a:gd name="T1" fmla="*/ 17 h 124"/>
                  <a:gd name="T2" fmla="*/ 0 w 286"/>
                  <a:gd name="T3" fmla="*/ 20 h 124"/>
                  <a:gd name="T4" fmla="*/ 2 w 286"/>
                  <a:gd name="T5" fmla="*/ 21 h 124"/>
                  <a:gd name="T6" fmla="*/ 2 w 286"/>
                  <a:gd name="T7" fmla="*/ 24 h 124"/>
                  <a:gd name="T8" fmla="*/ 2 w 286"/>
                  <a:gd name="T9" fmla="*/ 26 h 124"/>
                  <a:gd name="T10" fmla="*/ 14 w 286"/>
                  <a:gd name="T11" fmla="*/ 26 h 124"/>
                  <a:gd name="T12" fmla="*/ 25 w 286"/>
                  <a:gd name="T13" fmla="*/ 26 h 124"/>
                  <a:gd name="T14" fmla="*/ 35 w 286"/>
                  <a:gd name="T15" fmla="*/ 26 h 124"/>
                  <a:gd name="T16" fmla="*/ 46 w 286"/>
                  <a:gd name="T17" fmla="*/ 26 h 124"/>
                  <a:gd name="T18" fmla="*/ 58 w 286"/>
                  <a:gd name="T19" fmla="*/ 26 h 124"/>
                  <a:gd name="T20" fmla="*/ 68 w 286"/>
                  <a:gd name="T21" fmla="*/ 26 h 124"/>
                  <a:gd name="T22" fmla="*/ 79 w 286"/>
                  <a:gd name="T23" fmla="*/ 28 h 124"/>
                  <a:gd name="T24" fmla="*/ 89 w 286"/>
                  <a:gd name="T25" fmla="*/ 28 h 124"/>
                  <a:gd name="T26" fmla="*/ 108 w 286"/>
                  <a:gd name="T27" fmla="*/ 26 h 124"/>
                  <a:gd name="T28" fmla="*/ 127 w 286"/>
                  <a:gd name="T29" fmla="*/ 25 h 124"/>
                  <a:gd name="T30" fmla="*/ 145 w 286"/>
                  <a:gd name="T31" fmla="*/ 24 h 124"/>
                  <a:gd name="T32" fmla="*/ 164 w 286"/>
                  <a:gd name="T33" fmla="*/ 21 h 124"/>
                  <a:gd name="T34" fmla="*/ 183 w 286"/>
                  <a:gd name="T35" fmla="*/ 20 h 124"/>
                  <a:gd name="T36" fmla="*/ 201 w 286"/>
                  <a:gd name="T37" fmla="*/ 18 h 124"/>
                  <a:gd name="T38" fmla="*/ 220 w 286"/>
                  <a:gd name="T39" fmla="*/ 17 h 124"/>
                  <a:gd name="T40" fmla="*/ 239 w 286"/>
                  <a:gd name="T41" fmla="*/ 15 h 124"/>
                  <a:gd name="T42" fmla="*/ 239 w 286"/>
                  <a:gd name="T43" fmla="*/ 24 h 124"/>
                  <a:gd name="T44" fmla="*/ 239 w 286"/>
                  <a:gd name="T45" fmla="*/ 33 h 124"/>
                  <a:gd name="T46" fmla="*/ 239 w 286"/>
                  <a:gd name="T47" fmla="*/ 43 h 124"/>
                  <a:gd name="T48" fmla="*/ 239 w 286"/>
                  <a:gd name="T49" fmla="*/ 51 h 124"/>
                  <a:gd name="T50" fmla="*/ 245 w 286"/>
                  <a:gd name="T51" fmla="*/ 53 h 124"/>
                  <a:gd name="T52" fmla="*/ 251 w 286"/>
                  <a:gd name="T53" fmla="*/ 54 h 124"/>
                  <a:gd name="T54" fmla="*/ 255 w 286"/>
                  <a:gd name="T55" fmla="*/ 55 h 124"/>
                  <a:gd name="T56" fmla="*/ 262 w 286"/>
                  <a:gd name="T57" fmla="*/ 55 h 124"/>
                  <a:gd name="T58" fmla="*/ 259 w 286"/>
                  <a:gd name="T59" fmla="*/ 71 h 124"/>
                  <a:gd name="T60" fmla="*/ 257 w 286"/>
                  <a:gd name="T61" fmla="*/ 87 h 124"/>
                  <a:gd name="T62" fmla="*/ 255 w 286"/>
                  <a:gd name="T63" fmla="*/ 104 h 124"/>
                  <a:gd name="T64" fmla="*/ 253 w 286"/>
                  <a:gd name="T65" fmla="*/ 119 h 124"/>
                  <a:gd name="T66" fmla="*/ 257 w 286"/>
                  <a:gd name="T67" fmla="*/ 121 h 124"/>
                  <a:gd name="T68" fmla="*/ 262 w 286"/>
                  <a:gd name="T69" fmla="*/ 123 h 124"/>
                  <a:gd name="T70" fmla="*/ 268 w 286"/>
                  <a:gd name="T71" fmla="*/ 124 h 124"/>
                  <a:gd name="T72" fmla="*/ 278 w 286"/>
                  <a:gd name="T73" fmla="*/ 123 h 124"/>
                  <a:gd name="T74" fmla="*/ 282 w 286"/>
                  <a:gd name="T75" fmla="*/ 115 h 124"/>
                  <a:gd name="T76" fmla="*/ 284 w 286"/>
                  <a:gd name="T77" fmla="*/ 98 h 124"/>
                  <a:gd name="T78" fmla="*/ 284 w 286"/>
                  <a:gd name="T79" fmla="*/ 64 h 124"/>
                  <a:gd name="T80" fmla="*/ 286 w 286"/>
                  <a:gd name="T81" fmla="*/ 0 h 124"/>
                  <a:gd name="T82" fmla="*/ 251 w 286"/>
                  <a:gd name="T83" fmla="*/ 0 h 124"/>
                  <a:gd name="T84" fmla="*/ 216 w 286"/>
                  <a:gd name="T85" fmla="*/ 0 h 124"/>
                  <a:gd name="T86" fmla="*/ 181 w 286"/>
                  <a:gd name="T87" fmla="*/ 0 h 124"/>
                  <a:gd name="T88" fmla="*/ 145 w 286"/>
                  <a:gd name="T89" fmla="*/ 0 h 124"/>
                  <a:gd name="T90" fmla="*/ 112 w 286"/>
                  <a:gd name="T91" fmla="*/ 2 h 124"/>
                  <a:gd name="T92" fmla="*/ 77 w 286"/>
                  <a:gd name="T93" fmla="*/ 2 h 124"/>
                  <a:gd name="T94" fmla="*/ 43 w 286"/>
                  <a:gd name="T95" fmla="*/ 2 h 124"/>
                  <a:gd name="T96" fmla="*/ 8 w 286"/>
                  <a:gd name="T97" fmla="*/ 2 h 124"/>
                  <a:gd name="T98" fmla="*/ 4 w 286"/>
                  <a:gd name="T99" fmla="*/ 6 h 124"/>
                  <a:gd name="T100" fmla="*/ 2 w 286"/>
                  <a:gd name="T101" fmla="*/ 8 h 124"/>
                  <a:gd name="T102" fmla="*/ 0 w 286"/>
                  <a:gd name="T103" fmla="*/ 11 h 124"/>
                  <a:gd name="T104" fmla="*/ 0 w 286"/>
                  <a:gd name="T105" fmla="*/ 17 h 1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6"/>
                  <a:gd name="T160" fmla="*/ 0 h 124"/>
                  <a:gd name="T161" fmla="*/ 286 w 286"/>
                  <a:gd name="T162" fmla="*/ 124 h 1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6" h="124">
                    <a:moveTo>
                      <a:pt x="0" y="17"/>
                    </a:moveTo>
                    <a:lnTo>
                      <a:pt x="0" y="20"/>
                    </a:lnTo>
                    <a:lnTo>
                      <a:pt x="2" y="21"/>
                    </a:lnTo>
                    <a:lnTo>
                      <a:pt x="2" y="24"/>
                    </a:lnTo>
                    <a:lnTo>
                      <a:pt x="2" y="26"/>
                    </a:lnTo>
                    <a:lnTo>
                      <a:pt x="14" y="26"/>
                    </a:lnTo>
                    <a:lnTo>
                      <a:pt x="25" y="26"/>
                    </a:lnTo>
                    <a:lnTo>
                      <a:pt x="35" y="26"/>
                    </a:lnTo>
                    <a:lnTo>
                      <a:pt x="46" y="26"/>
                    </a:lnTo>
                    <a:lnTo>
                      <a:pt x="58" y="26"/>
                    </a:lnTo>
                    <a:lnTo>
                      <a:pt x="68" y="26"/>
                    </a:lnTo>
                    <a:lnTo>
                      <a:pt x="79" y="28"/>
                    </a:lnTo>
                    <a:lnTo>
                      <a:pt x="89" y="28"/>
                    </a:lnTo>
                    <a:lnTo>
                      <a:pt x="108" y="26"/>
                    </a:lnTo>
                    <a:lnTo>
                      <a:pt x="127" y="25"/>
                    </a:lnTo>
                    <a:lnTo>
                      <a:pt x="145" y="24"/>
                    </a:lnTo>
                    <a:lnTo>
                      <a:pt x="164" y="21"/>
                    </a:lnTo>
                    <a:lnTo>
                      <a:pt x="183" y="20"/>
                    </a:lnTo>
                    <a:lnTo>
                      <a:pt x="201" y="18"/>
                    </a:lnTo>
                    <a:lnTo>
                      <a:pt x="220" y="17"/>
                    </a:lnTo>
                    <a:lnTo>
                      <a:pt x="239" y="15"/>
                    </a:lnTo>
                    <a:lnTo>
                      <a:pt x="239" y="24"/>
                    </a:lnTo>
                    <a:lnTo>
                      <a:pt x="239" y="33"/>
                    </a:lnTo>
                    <a:lnTo>
                      <a:pt x="239" y="43"/>
                    </a:lnTo>
                    <a:lnTo>
                      <a:pt x="239" y="51"/>
                    </a:lnTo>
                    <a:lnTo>
                      <a:pt x="245" y="53"/>
                    </a:lnTo>
                    <a:lnTo>
                      <a:pt x="251" y="54"/>
                    </a:lnTo>
                    <a:lnTo>
                      <a:pt x="255" y="55"/>
                    </a:lnTo>
                    <a:lnTo>
                      <a:pt x="262" y="55"/>
                    </a:lnTo>
                    <a:lnTo>
                      <a:pt x="259" y="71"/>
                    </a:lnTo>
                    <a:lnTo>
                      <a:pt x="257" y="87"/>
                    </a:lnTo>
                    <a:lnTo>
                      <a:pt x="255" y="104"/>
                    </a:lnTo>
                    <a:lnTo>
                      <a:pt x="253" y="119"/>
                    </a:lnTo>
                    <a:lnTo>
                      <a:pt x="257" y="121"/>
                    </a:lnTo>
                    <a:lnTo>
                      <a:pt x="262" y="123"/>
                    </a:lnTo>
                    <a:lnTo>
                      <a:pt x="268" y="124"/>
                    </a:lnTo>
                    <a:lnTo>
                      <a:pt x="278" y="123"/>
                    </a:lnTo>
                    <a:lnTo>
                      <a:pt x="282" y="115"/>
                    </a:lnTo>
                    <a:lnTo>
                      <a:pt x="284" y="98"/>
                    </a:lnTo>
                    <a:lnTo>
                      <a:pt x="284" y="64"/>
                    </a:lnTo>
                    <a:lnTo>
                      <a:pt x="286" y="0"/>
                    </a:lnTo>
                    <a:lnTo>
                      <a:pt x="251" y="0"/>
                    </a:lnTo>
                    <a:lnTo>
                      <a:pt x="216" y="0"/>
                    </a:lnTo>
                    <a:lnTo>
                      <a:pt x="181" y="0"/>
                    </a:lnTo>
                    <a:lnTo>
                      <a:pt x="145" y="0"/>
                    </a:lnTo>
                    <a:lnTo>
                      <a:pt x="112" y="2"/>
                    </a:lnTo>
                    <a:lnTo>
                      <a:pt x="77" y="2"/>
                    </a:lnTo>
                    <a:lnTo>
                      <a:pt x="43" y="2"/>
                    </a:lnTo>
                    <a:lnTo>
                      <a:pt x="8" y="2"/>
                    </a:lnTo>
                    <a:lnTo>
                      <a:pt x="4" y="6"/>
                    </a:lnTo>
                    <a:lnTo>
                      <a:pt x="2" y="8"/>
                    </a:lnTo>
                    <a:lnTo>
                      <a:pt x="0" y="11"/>
                    </a:lnTo>
                    <a:lnTo>
                      <a:pt x="0" y="1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4" name="Freeform 688"/>
              <p:cNvSpPr>
                <a:spLocks/>
              </p:cNvSpPr>
              <p:nvPr/>
            </p:nvSpPr>
            <p:spPr bwMode="auto">
              <a:xfrm>
                <a:off x="2696" y="1857"/>
                <a:ext cx="326" cy="171"/>
              </a:xfrm>
              <a:custGeom>
                <a:avLst/>
                <a:gdLst>
                  <a:gd name="T0" fmla="*/ 0 w 326"/>
                  <a:gd name="T1" fmla="*/ 151 h 171"/>
                  <a:gd name="T2" fmla="*/ 2 w 326"/>
                  <a:gd name="T3" fmla="*/ 156 h 171"/>
                  <a:gd name="T4" fmla="*/ 2 w 326"/>
                  <a:gd name="T5" fmla="*/ 160 h 171"/>
                  <a:gd name="T6" fmla="*/ 2 w 326"/>
                  <a:gd name="T7" fmla="*/ 164 h 171"/>
                  <a:gd name="T8" fmla="*/ 2 w 326"/>
                  <a:gd name="T9" fmla="*/ 167 h 171"/>
                  <a:gd name="T10" fmla="*/ 38 w 326"/>
                  <a:gd name="T11" fmla="*/ 167 h 171"/>
                  <a:gd name="T12" fmla="*/ 71 w 326"/>
                  <a:gd name="T13" fmla="*/ 168 h 171"/>
                  <a:gd name="T14" fmla="*/ 106 w 326"/>
                  <a:gd name="T15" fmla="*/ 168 h 171"/>
                  <a:gd name="T16" fmla="*/ 142 w 326"/>
                  <a:gd name="T17" fmla="*/ 169 h 171"/>
                  <a:gd name="T18" fmla="*/ 175 w 326"/>
                  <a:gd name="T19" fmla="*/ 169 h 171"/>
                  <a:gd name="T20" fmla="*/ 210 w 326"/>
                  <a:gd name="T21" fmla="*/ 171 h 171"/>
                  <a:gd name="T22" fmla="*/ 245 w 326"/>
                  <a:gd name="T23" fmla="*/ 171 h 171"/>
                  <a:gd name="T24" fmla="*/ 281 w 326"/>
                  <a:gd name="T25" fmla="*/ 171 h 171"/>
                  <a:gd name="T26" fmla="*/ 291 w 326"/>
                  <a:gd name="T27" fmla="*/ 171 h 171"/>
                  <a:gd name="T28" fmla="*/ 304 w 326"/>
                  <a:gd name="T29" fmla="*/ 169 h 171"/>
                  <a:gd name="T30" fmla="*/ 316 w 326"/>
                  <a:gd name="T31" fmla="*/ 168 h 171"/>
                  <a:gd name="T32" fmla="*/ 326 w 326"/>
                  <a:gd name="T33" fmla="*/ 167 h 171"/>
                  <a:gd name="T34" fmla="*/ 326 w 326"/>
                  <a:gd name="T35" fmla="*/ 116 h 171"/>
                  <a:gd name="T36" fmla="*/ 326 w 326"/>
                  <a:gd name="T37" fmla="*/ 83 h 171"/>
                  <a:gd name="T38" fmla="*/ 326 w 326"/>
                  <a:gd name="T39" fmla="*/ 58 h 171"/>
                  <a:gd name="T40" fmla="*/ 326 w 326"/>
                  <a:gd name="T41" fmla="*/ 32 h 171"/>
                  <a:gd name="T42" fmla="*/ 324 w 326"/>
                  <a:gd name="T43" fmla="*/ 30 h 171"/>
                  <a:gd name="T44" fmla="*/ 322 w 326"/>
                  <a:gd name="T45" fmla="*/ 30 h 171"/>
                  <a:gd name="T46" fmla="*/ 318 w 326"/>
                  <a:gd name="T47" fmla="*/ 29 h 171"/>
                  <a:gd name="T48" fmla="*/ 316 w 326"/>
                  <a:gd name="T49" fmla="*/ 27 h 171"/>
                  <a:gd name="T50" fmla="*/ 316 w 326"/>
                  <a:gd name="T51" fmla="*/ 23 h 171"/>
                  <a:gd name="T52" fmla="*/ 316 w 326"/>
                  <a:gd name="T53" fmla="*/ 19 h 171"/>
                  <a:gd name="T54" fmla="*/ 316 w 326"/>
                  <a:gd name="T55" fmla="*/ 15 h 171"/>
                  <a:gd name="T56" fmla="*/ 316 w 326"/>
                  <a:gd name="T57" fmla="*/ 10 h 171"/>
                  <a:gd name="T58" fmla="*/ 301 w 326"/>
                  <a:gd name="T59" fmla="*/ 10 h 171"/>
                  <a:gd name="T60" fmla="*/ 287 w 326"/>
                  <a:gd name="T61" fmla="*/ 10 h 171"/>
                  <a:gd name="T62" fmla="*/ 272 w 326"/>
                  <a:gd name="T63" fmla="*/ 10 h 171"/>
                  <a:gd name="T64" fmla="*/ 260 w 326"/>
                  <a:gd name="T65" fmla="*/ 8 h 171"/>
                  <a:gd name="T66" fmla="*/ 245 w 326"/>
                  <a:gd name="T67" fmla="*/ 8 h 171"/>
                  <a:gd name="T68" fmla="*/ 231 w 326"/>
                  <a:gd name="T69" fmla="*/ 8 h 171"/>
                  <a:gd name="T70" fmla="*/ 216 w 326"/>
                  <a:gd name="T71" fmla="*/ 8 h 171"/>
                  <a:gd name="T72" fmla="*/ 202 w 326"/>
                  <a:gd name="T73" fmla="*/ 8 h 171"/>
                  <a:gd name="T74" fmla="*/ 194 w 326"/>
                  <a:gd name="T75" fmla="*/ 7 h 171"/>
                  <a:gd name="T76" fmla="*/ 185 w 326"/>
                  <a:gd name="T77" fmla="*/ 4 h 171"/>
                  <a:gd name="T78" fmla="*/ 175 w 326"/>
                  <a:gd name="T79" fmla="*/ 3 h 171"/>
                  <a:gd name="T80" fmla="*/ 167 w 326"/>
                  <a:gd name="T81" fmla="*/ 1 h 171"/>
                  <a:gd name="T82" fmla="*/ 129 w 326"/>
                  <a:gd name="T83" fmla="*/ 1 h 171"/>
                  <a:gd name="T84" fmla="*/ 102 w 326"/>
                  <a:gd name="T85" fmla="*/ 0 h 171"/>
                  <a:gd name="T86" fmla="*/ 81 w 326"/>
                  <a:gd name="T87" fmla="*/ 0 h 171"/>
                  <a:gd name="T88" fmla="*/ 65 w 326"/>
                  <a:gd name="T89" fmla="*/ 0 h 171"/>
                  <a:gd name="T90" fmla="*/ 50 w 326"/>
                  <a:gd name="T91" fmla="*/ 1 h 171"/>
                  <a:gd name="T92" fmla="*/ 38 w 326"/>
                  <a:gd name="T93" fmla="*/ 1 h 171"/>
                  <a:gd name="T94" fmla="*/ 25 w 326"/>
                  <a:gd name="T95" fmla="*/ 1 h 171"/>
                  <a:gd name="T96" fmla="*/ 9 w 326"/>
                  <a:gd name="T97" fmla="*/ 3 h 171"/>
                  <a:gd name="T98" fmla="*/ 7 w 326"/>
                  <a:gd name="T99" fmla="*/ 5 h 171"/>
                  <a:gd name="T100" fmla="*/ 5 w 326"/>
                  <a:gd name="T101" fmla="*/ 8 h 171"/>
                  <a:gd name="T102" fmla="*/ 5 w 326"/>
                  <a:gd name="T103" fmla="*/ 15 h 171"/>
                  <a:gd name="T104" fmla="*/ 2 w 326"/>
                  <a:gd name="T105" fmla="*/ 27 h 171"/>
                  <a:gd name="T106" fmla="*/ 2 w 326"/>
                  <a:gd name="T107" fmla="*/ 58 h 171"/>
                  <a:gd name="T108" fmla="*/ 2 w 326"/>
                  <a:gd name="T109" fmla="*/ 89 h 171"/>
                  <a:gd name="T110" fmla="*/ 2 w 326"/>
                  <a:gd name="T111" fmla="*/ 120 h 171"/>
                  <a:gd name="T112" fmla="*/ 0 w 326"/>
                  <a:gd name="T113" fmla="*/ 151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6"/>
                  <a:gd name="T172" fmla="*/ 0 h 171"/>
                  <a:gd name="T173" fmla="*/ 326 w 326"/>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6" h="171">
                    <a:moveTo>
                      <a:pt x="0" y="151"/>
                    </a:moveTo>
                    <a:lnTo>
                      <a:pt x="2" y="156"/>
                    </a:lnTo>
                    <a:lnTo>
                      <a:pt x="2" y="160"/>
                    </a:lnTo>
                    <a:lnTo>
                      <a:pt x="2" y="164"/>
                    </a:lnTo>
                    <a:lnTo>
                      <a:pt x="2" y="167"/>
                    </a:lnTo>
                    <a:lnTo>
                      <a:pt x="38" y="167"/>
                    </a:lnTo>
                    <a:lnTo>
                      <a:pt x="71" y="168"/>
                    </a:lnTo>
                    <a:lnTo>
                      <a:pt x="106" y="168"/>
                    </a:lnTo>
                    <a:lnTo>
                      <a:pt x="142" y="169"/>
                    </a:lnTo>
                    <a:lnTo>
                      <a:pt x="175" y="169"/>
                    </a:lnTo>
                    <a:lnTo>
                      <a:pt x="210" y="171"/>
                    </a:lnTo>
                    <a:lnTo>
                      <a:pt x="245" y="171"/>
                    </a:lnTo>
                    <a:lnTo>
                      <a:pt x="281" y="171"/>
                    </a:lnTo>
                    <a:lnTo>
                      <a:pt x="291" y="171"/>
                    </a:lnTo>
                    <a:lnTo>
                      <a:pt x="304" y="169"/>
                    </a:lnTo>
                    <a:lnTo>
                      <a:pt x="316" y="168"/>
                    </a:lnTo>
                    <a:lnTo>
                      <a:pt x="326" y="167"/>
                    </a:lnTo>
                    <a:lnTo>
                      <a:pt x="326" y="116"/>
                    </a:lnTo>
                    <a:lnTo>
                      <a:pt x="326" y="83"/>
                    </a:lnTo>
                    <a:lnTo>
                      <a:pt x="326" y="58"/>
                    </a:lnTo>
                    <a:lnTo>
                      <a:pt x="326" y="32"/>
                    </a:lnTo>
                    <a:lnTo>
                      <a:pt x="324" y="30"/>
                    </a:lnTo>
                    <a:lnTo>
                      <a:pt x="322" y="30"/>
                    </a:lnTo>
                    <a:lnTo>
                      <a:pt x="318" y="29"/>
                    </a:lnTo>
                    <a:lnTo>
                      <a:pt x="316" y="27"/>
                    </a:lnTo>
                    <a:lnTo>
                      <a:pt x="316" y="23"/>
                    </a:lnTo>
                    <a:lnTo>
                      <a:pt x="316" y="19"/>
                    </a:lnTo>
                    <a:lnTo>
                      <a:pt x="316" y="15"/>
                    </a:lnTo>
                    <a:lnTo>
                      <a:pt x="316" y="10"/>
                    </a:lnTo>
                    <a:lnTo>
                      <a:pt x="301" y="10"/>
                    </a:lnTo>
                    <a:lnTo>
                      <a:pt x="287" y="10"/>
                    </a:lnTo>
                    <a:lnTo>
                      <a:pt x="272" y="10"/>
                    </a:lnTo>
                    <a:lnTo>
                      <a:pt x="260" y="8"/>
                    </a:lnTo>
                    <a:lnTo>
                      <a:pt x="245" y="8"/>
                    </a:lnTo>
                    <a:lnTo>
                      <a:pt x="231" y="8"/>
                    </a:lnTo>
                    <a:lnTo>
                      <a:pt x="216" y="8"/>
                    </a:lnTo>
                    <a:lnTo>
                      <a:pt x="202" y="8"/>
                    </a:lnTo>
                    <a:lnTo>
                      <a:pt x="194" y="7"/>
                    </a:lnTo>
                    <a:lnTo>
                      <a:pt x="185" y="4"/>
                    </a:lnTo>
                    <a:lnTo>
                      <a:pt x="175" y="3"/>
                    </a:lnTo>
                    <a:lnTo>
                      <a:pt x="167" y="1"/>
                    </a:lnTo>
                    <a:lnTo>
                      <a:pt x="129" y="1"/>
                    </a:lnTo>
                    <a:lnTo>
                      <a:pt x="102" y="0"/>
                    </a:lnTo>
                    <a:lnTo>
                      <a:pt x="81" y="0"/>
                    </a:lnTo>
                    <a:lnTo>
                      <a:pt x="65" y="0"/>
                    </a:lnTo>
                    <a:lnTo>
                      <a:pt x="50" y="1"/>
                    </a:lnTo>
                    <a:lnTo>
                      <a:pt x="38" y="1"/>
                    </a:lnTo>
                    <a:lnTo>
                      <a:pt x="25" y="1"/>
                    </a:lnTo>
                    <a:lnTo>
                      <a:pt x="9" y="3"/>
                    </a:lnTo>
                    <a:lnTo>
                      <a:pt x="7" y="5"/>
                    </a:lnTo>
                    <a:lnTo>
                      <a:pt x="5" y="8"/>
                    </a:lnTo>
                    <a:lnTo>
                      <a:pt x="5" y="15"/>
                    </a:lnTo>
                    <a:lnTo>
                      <a:pt x="2" y="27"/>
                    </a:lnTo>
                    <a:lnTo>
                      <a:pt x="2" y="58"/>
                    </a:lnTo>
                    <a:lnTo>
                      <a:pt x="2" y="89"/>
                    </a:lnTo>
                    <a:lnTo>
                      <a:pt x="2" y="120"/>
                    </a:lnTo>
                    <a:lnTo>
                      <a:pt x="0" y="151"/>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5" name="Freeform 689"/>
              <p:cNvSpPr>
                <a:spLocks/>
              </p:cNvSpPr>
              <p:nvPr/>
            </p:nvSpPr>
            <p:spPr bwMode="auto">
              <a:xfrm>
                <a:off x="2701" y="1807"/>
                <a:ext cx="332" cy="44"/>
              </a:xfrm>
              <a:custGeom>
                <a:avLst/>
                <a:gdLst>
                  <a:gd name="T0" fmla="*/ 0 w 332"/>
                  <a:gd name="T1" fmla="*/ 39 h 44"/>
                  <a:gd name="T2" fmla="*/ 20 w 332"/>
                  <a:gd name="T3" fmla="*/ 39 h 44"/>
                  <a:gd name="T4" fmla="*/ 43 w 332"/>
                  <a:gd name="T5" fmla="*/ 40 h 44"/>
                  <a:gd name="T6" fmla="*/ 64 w 332"/>
                  <a:gd name="T7" fmla="*/ 40 h 44"/>
                  <a:gd name="T8" fmla="*/ 87 w 332"/>
                  <a:gd name="T9" fmla="*/ 42 h 44"/>
                  <a:gd name="T10" fmla="*/ 108 w 332"/>
                  <a:gd name="T11" fmla="*/ 43 h 44"/>
                  <a:gd name="T12" fmla="*/ 130 w 332"/>
                  <a:gd name="T13" fmla="*/ 43 h 44"/>
                  <a:gd name="T14" fmla="*/ 151 w 332"/>
                  <a:gd name="T15" fmla="*/ 44 h 44"/>
                  <a:gd name="T16" fmla="*/ 174 w 332"/>
                  <a:gd name="T17" fmla="*/ 44 h 44"/>
                  <a:gd name="T18" fmla="*/ 193 w 332"/>
                  <a:gd name="T19" fmla="*/ 44 h 44"/>
                  <a:gd name="T20" fmla="*/ 209 w 332"/>
                  <a:gd name="T21" fmla="*/ 44 h 44"/>
                  <a:gd name="T22" fmla="*/ 228 w 332"/>
                  <a:gd name="T23" fmla="*/ 44 h 44"/>
                  <a:gd name="T24" fmla="*/ 245 w 332"/>
                  <a:gd name="T25" fmla="*/ 43 h 44"/>
                  <a:gd name="T26" fmla="*/ 263 w 332"/>
                  <a:gd name="T27" fmla="*/ 43 h 44"/>
                  <a:gd name="T28" fmla="*/ 280 w 332"/>
                  <a:gd name="T29" fmla="*/ 43 h 44"/>
                  <a:gd name="T30" fmla="*/ 299 w 332"/>
                  <a:gd name="T31" fmla="*/ 42 h 44"/>
                  <a:gd name="T32" fmla="*/ 315 w 332"/>
                  <a:gd name="T33" fmla="*/ 42 h 44"/>
                  <a:gd name="T34" fmla="*/ 319 w 332"/>
                  <a:gd name="T35" fmla="*/ 37 h 44"/>
                  <a:gd name="T36" fmla="*/ 321 w 332"/>
                  <a:gd name="T37" fmla="*/ 33 h 44"/>
                  <a:gd name="T38" fmla="*/ 326 w 332"/>
                  <a:gd name="T39" fmla="*/ 29 h 44"/>
                  <a:gd name="T40" fmla="*/ 328 w 332"/>
                  <a:gd name="T41" fmla="*/ 24 h 44"/>
                  <a:gd name="T42" fmla="*/ 328 w 332"/>
                  <a:gd name="T43" fmla="*/ 18 h 44"/>
                  <a:gd name="T44" fmla="*/ 330 w 332"/>
                  <a:gd name="T45" fmla="*/ 13 h 44"/>
                  <a:gd name="T46" fmla="*/ 332 w 332"/>
                  <a:gd name="T47" fmla="*/ 7 h 44"/>
                  <a:gd name="T48" fmla="*/ 332 w 332"/>
                  <a:gd name="T49" fmla="*/ 2 h 44"/>
                  <a:gd name="T50" fmla="*/ 319 w 332"/>
                  <a:gd name="T51" fmla="*/ 2 h 44"/>
                  <a:gd name="T52" fmla="*/ 305 w 332"/>
                  <a:gd name="T53" fmla="*/ 2 h 44"/>
                  <a:gd name="T54" fmla="*/ 292 w 332"/>
                  <a:gd name="T55" fmla="*/ 2 h 44"/>
                  <a:gd name="T56" fmla="*/ 280 w 332"/>
                  <a:gd name="T57" fmla="*/ 0 h 44"/>
                  <a:gd name="T58" fmla="*/ 267 w 332"/>
                  <a:gd name="T59" fmla="*/ 0 h 44"/>
                  <a:gd name="T60" fmla="*/ 255 w 332"/>
                  <a:gd name="T61" fmla="*/ 0 h 44"/>
                  <a:gd name="T62" fmla="*/ 240 w 332"/>
                  <a:gd name="T63" fmla="*/ 0 h 44"/>
                  <a:gd name="T64" fmla="*/ 228 w 332"/>
                  <a:gd name="T65" fmla="*/ 0 h 44"/>
                  <a:gd name="T66" fmla="*/ 199 w 332"/>
                  <a:gd name="T67" fmla="*/ 2 h 44"/>
                  <a:gd name="T68" fmla="*/ 172 w 332"/>
                  <a:gd name="T69" fmla="*/ 2 h 44"/>
                  <a:gd name="T70" fmla="*/ 143 w 332"/>
                  <a:gd name="T71" fmla="*/ 3 h 44"/>
                  <a:gd name="T72" fmla="*/ 116 w 332"/>
                  <a:gd name="T73" fmla="*/ 4 h 44"/>
                  <a:gd name="T74" fmla="*/ 87 w 332"/>
                  <a:gd name="T75" fmla="*/ 6 h 44"/>
                  <a:gd name="T76" fmla="*/ 58 w 332"/>
                  <a:gd name="T77" fmla="*/ 7 h 44"/>
                  <a:gd name="T78" fmla="*/ 31 w 332"/>
                  <a:gd name="T79" fmla="*/ 9 h 44"/>
                  <a:gd name="T80" fmla="*/ 2 w 332"/>
                  <a:gd name="T81" fmla="*/ 10 h 44"/>
                  <a:gd name="T82" fmla="*/ 2 w 332"/>
                  <a:gd name="T83" fmla="*/ 17 h 44"/>
                  <a:gd name="T84" fmla="*/ 2 w 332"/>
                  <a:gd name="T85" fmla="*/ 25 h 44"/>
                  <a:gd name="T86" fmla="*/ 0 w 332"/>
                  <a:gd name="T87" fmla="*/ 32 h 44"/>
                  <a:gd name="T88" fmla="*/ 0 w 332"/>
                  <a:gd name="T89" fmla="*/ 39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2"/>
                  <a:gd name="T136" fmla="*/ 0 h 44"/>
                  <a:gd name="T137" fmla="*/ 332 w 332"/>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2" h="44">
                    <a:moveTo>
                      <a:pt x="0" y="39"/>
                    </a:moveTo>
                    <a:lnTo>
                      <a:pt x="20" y="39"/>
                    </a:lnTo>
                    <a:lnTo>
                      <a:pt x="43" y="40"/>
                    </a:lnTo>
                    <a:lnTo>
                      <a:pt x="64" y="40"/>
                    </a:lnTo>
                    <a:lnTo>
                      <a:pt x="87" y="42"/>
                    </a:lnTo>
                    <a:lnTo>
                      <a:pt x="108" y="43"/>
                    </a:lnTo>
                    <a:lnTo>
                      <a:pt x="130" y="43"/>
                    </a:lnTo>
                    <a:lnTo>
                      <a:pt x="151" y="44"/>
                    </a:lnTo>
                    <a:lnTo>
                      <a:pt x="174" y="44"/>
                    </a:lnTo>
                    <a:lnTo>
                      <a:pt x="193" y="44"/>
                    </a:lnTo>
                    <a:lnTo>
                      <a:pt x="209" y="44"/>
                    </a:lnTo>
                    <a:lnTo>
                      <a:pt x="228" y="44"/>
                    </a:lnTo>
                    <a:lnTo>
                      <a:pt x="245" y="43"/>
                    </a:lnTo>
                    <a:lnTo>
                      <a:pt x="263" y="43"/>
                    </a:lnTo>
                    <a:lnTo>
                      <a:pt x="280" y="43"/>
                    </a:lnTo>
                    <a:lnTo>
                      <a:pt x="299" y="42"/>
                    </a:lnTo>
                    <a:lnTo>
                      <a:pt x="315" y="42"/>
                    </a:lnTo>
                    <a:lnTo>
                      <a:pt x="319" y="37"/>
                    </a:lnTo>
                    <a:lnTo>
                      <a:pt x="321" y="33"/>
                    </a:lnTo>
                    <a:lnTo>
                      <a:pt x="326" y="29"/>
                    </a:lnTo>
                    <a:lnTo>
                      <a:pt x="328" y="24"/>
                    </a:lnTo>
                    <a:lnTo>
                      <a:pt x="328" y="18"/>
                    </a:lnTo>
                    <a:lnTo>
                      <a:pt x="330" y="13"/>
                    </a:lnTo>
                    <a:lnTo>
                      <a:pt x="332" y="7"/>
                    </a:lnTo>
                    <a:lnTo>
                      <a:pt x="332" y="2"/>
                    </a:lnTo>
                    <a:lnTo>
                      <a:pt x="319" y="2"/>
                    </a:lnTo>
                    <a:lnTo>
                      <a:pt x="305" y="2"/>
                    </a:lnTo>
                    <a:lnTo>
                      <a:pt x="292" y="2"/>
                    </a:lnTo>
                    <a:lnTo>
                      <a:pt x="280" y="0"/>
                    </a:lnTo>
                    <a:lnTo>
                      <a:pt x="267" y="0"/>
                    </a:lnTo>
                    <a:lnTo>
                      <a:pt x="255" y="0"/>
                    </a:lnTo>
                    <a:lnTo>
                      <a:pt x="240" y="0"/>
                    </a:lnTo>
                    <a:lnTo>
                      <a:pt x="228" y="0"/>
                    </a:lnTo>
                    <a:lnTo>
                      <a:pt x="199" y="2"/>
                    </a:lnTo>
                    <a:lnTo>
                      <a:pt x="172" y="2"/>
                    </a:lnTo>
                    <a:lnTo>
                      <a:pt x="143" y="3"/>
                    </a:lnTo>
                    <a:lnTo>
                      <a:pt x="116" y="4"/>
                    </a:lnTo>
                    <a:lnTo>
                      <a:pt x="87" y="6"/>
                    </a:lnTo>
                    <a:lnTo>
                      <a:pt x="58" y="7"/>
                    </a:lnTo>
                    <a:lnTo>
                      <a:pt x="31" y="9"/>
                    </a:lnTo>
                    <a:lnTo>
                      <a:pt x="2" y="10"/>
                    </a:lnTo>
                    <a:lnTo>
                      <a:pt x="2" y="17"/>
                    </a:lnTo>
                    <a:lnTo>
                      <a:pt x="2" y="25"/>
                    </a:lnTo>
                    <a:lnTo>
                      <a:pt x="0" y="32"/>
                    </a:lnTo>
                    <a:lnTo>
                      <a:pt x="0"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6" name="Freeform 690"/>
              <p:cNvSpPr>
                <a:spLocks/>
              </p:cNvSpPr>
              <p:nvPr/>
            </p:nvSpPr>
            <p:spPr bwMode="auto">
              <a:xfrm>
                <a:off x="2734" y="1763"/>
                <a:ext cx="295" cy="43"/>
              </a:xfrm>
              <a:custGeom>
                <a:avLst/>
                <a:gdLst>
                  <a:gd name="T0" fmla="*/ 0 w 295"/>
                  <a:gd name="T1" fmla="*/ 43 h 43"/>
                  <a:gd name="T2" fmla="*/ 41 w 295"/>
                  <a:gd name="T3" fmla="*/ 40 h 43"/>
                  <a:gd name="T4" fmla="*/ 77 w 295"/>
                  <a:gd name="T5" fmla="*/ 39 h 43"/>
                  <a:gd name="T6" fmla="*/ 104 w 295"/>
                  <a:gd name="T7" fmla="*/ 39 h 43"/>
                  <a:gd name="T8" fmla="*/ 126 w 295"/>
                  <a:gd name="T9" fmla="*/ 37 h 43"/>
                  <a:gd name="T10" fmla="*/ 147 w 295"/>
                  <a:gd name="T11" fmla="*/ 37 h 43"/>
                  <a:gd name="T12" fmla="*/ 168 w 295"/>
                  <a:gd name="T13" fmla="*/ 36 h 43"/>
                  <a:gd name="T14" fmla="*/ 191 w 295"/>
                  <a:gd name="T15" fmla="*/ 36 h 43"/>
                  <a:gd name="T16" fmla="*/ 220 w 295"/>
                  <a:gd name="T17" fmla="*/ 35 h 43"/>
                  <a:gd name="T18" fmla="*/ 222 w 295"/>
                  <a:gd name="T19" fmla="*/ 33 h 43"/>
                  <a:gd name="T20" fmla="*/ 224 w 295"/>
                  <a:gd name="T21" fmla="*/ 32 h 43"/>
                  <a:gd name="T22" fmla="*/ 228 w 295"/>
                  <a:gd name="T23" fmla="*/ 32 h 43"/>
                  <a:gd name="T24" fmla="*/ 234 w 295"/>
                  <a:gd name="T25" fmla="*/ 32 h 43"/>
                  <a:gd name="T26" fmla="*/ 243 w 295"/>
                  <a:gd name="T27" fmla="*/ 32 h 43"/>
                  <a:gd name="T28" fmla="*/ 253 w 295"/>
                  <a:gd name="T29" fmla="*/ 32 h 43"/>
                  <a:gd name="T30" fmla="*/ 270 w 295"/>
                  <a:gd name="T31" fmla="*/ 32 h 43"/>
                  <a:gd name="T32" fmla="*/ 293 w 295"/>
                  <a:gd name="T33" fmla="*/ 33 h 43"/>
                  <a:gd name="T34" fmla="*/ 295 w 295"/>
                  <a:gd name="T35" fmla="*/ 25 h 43"/>
                  <a:gd name="T36" fmla="*/ 295 w 295"/>
                  <a:gd name="T37" fmla="*/ 18 h 43"/>
                  <a:gd name="T38" fmla="*/ 295 w 295"/>
                  <a:gd name="T39" fmla="*/ 13 h 43"/>
                  <a:gd name="T40" fmla="*/ 295 w 295"/>
                  <a:gd name="T41" fmla="*/ 6 h 43"/>
                  <a:gd name="T42" fmla="*/ 218 w 295"/>
                  <a:gd name="T43" fmla="*/ 4 h 43"/>
                  <a:gd name="T44" fmla="*/ 162 w 295"/>
                  <a:gd name="T45" fmla="*/ 4 h 43"/>
                  <a:gd name="T46" fmla="*/ 120 w 295"/>
                  <a:gd name="T47" fmla="*/ 3 h 43"/>
                  <a:gd name="T48" fmla="*/ 91 w 295"/>
                  <a:gd name="T49" fmla="*/ 3 h 43"/>
                  <a:gd name="T50" fmla="*/ 72 w 295"/>
                  <a:gd name="T51" fmla="*/ 3 h 43"/>
                  <a:gd name="T52" fmla="*/ 60 w 295"/>
                  <a:gd name="T53" fmla="*/ 2 h 43"/>
                  <a:gd name="T54" fmla="*/ 52 w 295"/>
                  <a:gd name="T55" fmla="*/ 2 h 43"/>
                  <a:gd name="T56" fmla="*/ 45 w 295"/>
                  <a:gd name="T57" fmla="*/ 0 h 43"/>
                  <a:gd name="T58" fmla="*/ 35 w 295"/>
                  <a:gd name="T59" fmla="*/ 0 h 43"/>
                  <a:gd name="T60" fmla="*/ 27 w 295"/>
                  <a:gd name="T61" fmla="*/ 2 h 43"/>
                  <a:gd name="T62" fmla="*/ 16 w 295"/>
                  <a:gd name="T63" fmla="*/ 2 h 43"/>
                  <a:gd name="T64" fmla="*/ 6 w 295"/>
                  <a:gd name="T65" fmla="*/ 3 h 43"/>
                  <a:gd name="T66" fmla="*/ 4 w 295"/>
                  <a:gd name="T67" fmla="*/ 13 h 43"/>
                  <a:gd name="T68" fmla="*/ 4 w 295"/>
                  <a:gd name="T69" fmla="*/ 22 h 43"/>
                  <a:gd name="T70" fmla="*/ 2 w 295"/>
                  <a:gd name="T71" fmla="*/ 33 h 43"/>
                  <a:gd name="T72" fmla="*/ 0 w 295"/>
                  <a:gd name="T73" fmla="*/ 43 h 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5"/>
                  <a:gd name="T112" fmla="*/ 0 h 43"/>
                  <a:gd name="T113" fmla="*/ 295 w 295"/>
                  <a:gd name="T114" fmla="*/ 43 h 4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5" h="43">
                    <a:moveTo>
                      <a:pt x="0" y="43"/>
                    </a:moveTo>
                    <a:lnTo>
                      <a:pt x="41" y="40"/>
                    </a:lnTo>
                    <a:lnTo>
                      <a:pt x="77" y="39"/>
                    </a:lnTo>
                    <a:lnTo>
                      <a:pt x="104" y="39"/>
                    </a:lnTo>
                    <a:lnTo>
                      <a:pt x="126" y="37"/>
                    </a:lnTo>
                    <a:lnTo>
                      <a:pt x="147" y="37"/>
                    </a:lnTo>
                    <a:lnTo>
                      <a:pt x="168" y="36"/>
                    </a:lnTo>
                    <a:lnTo>
                      <a:pt x="191" y="36"/>
                    </a:lnTo>
                    <a:lnTo>
                      <a:pt x="220" y="35"/>
                    </a:lnTo>
                    <a:lnTo>
                      <a:pt x="222" y="33"/>
                    </a:lnTo>
                    <a:lnTo>
                      <a:pt x="224" y="32"/>
                    </a:lnTo>
                    <a:lnTo>
                      <a:pt x="228" y="32"/>
                    </a:lnTo>
                    <a:lnTo>
                      <a:pt x="234" y="32"/>
                    </a:lnTo>
                    <a:lnTo>
                      <a:pt x="243" y="32"/>
                    </a:lnTo>
                    <a:lnTo>
                      <a:pt x="253" y="32"/>
                    </a:lnTo>
                    <a:lnTo>
                      <a:pt x="270" y="32"/>
                    </a:lnTo>
                    <a:lnTo>
                      <a:pt x="293" y="33"/>
                    </a:lnTo>
                    <a:lnTo>
                      <a:pt x="295" y="25"/>
                    </a:lnTo>
                    <a:lnTo>
                      <a:pt x="295" y="18"/>
                    </a:lnTo>
                    <a:lnTo>
                      <a:pt x="295" y="13"/>
                    </a:lnTo>
                    <a:lnTo>
                      <a:pt x="295" y="6"/>
                    </a:lnTo>
                    <a:lnTo>
                      <a:pt x="218" y="4"/>
                    </a:lnTo>
                    <a:lnTo>
                      <a:pt x="162" y="4"/>
                    </a:lnTo>
                    <a:lnTo>
                      <a:pt x="120" y="3"/>
                    </a:lnTo>
                    <a:lnTo>
                      <a:pt x="91" y="3"/>
                    </a:lnTo>
                    <a:lnTo>
                      <a:pt x="72" y="3"/>
                    </a:lnTo>
                    <a:lnTo>
                      <a:pt x="60" y="2"/>
                    </a:lnTo>
                    <a:lnTo>
                      <a:pt x="52" y="2"/>
                    </a:lnTo>
                    <a:lnTo>
                      <a:pt x="45" y="0"/>
                    </a:lnTo>
                    <a:lnTo>
                      <a:pt x="35" y="0"/>
                    </a:lnTo>
                    <a:lnTo>
                      <a:pt x="27" y="2"/>
                    </a:lnTo>
                    <a:lnTo>
                      <a:pt x="16" y="2"/>
                    </a:lnTo>
                    <a:lnTo>
                      <a:pt x="6" y="3"/>
                    </a:lnTo>
                    <a:lnTo>
                      <a:pt x="4" y="13"/>
                    </a:lnTo>
                    <a:lnTo>
                      <a:pt x="4" y="22"/>
                    </a:lnTo>
                    <a:lnTo>
                      <a:pt x="2" y="33"/>
                    </a:lnTo>
                    <a:lnTo>
                      <a:pt x="0" y="4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7" name="Freeform 691"/>
              <p:cNvSpPr>
                <a:spLocks/>
              </p:cNvSpPr>
              <p:nvPr/>
            </p:nvSpPr>
            <p:spPr bwMode="auto">
              <a:xfrm>
                <a:off x="2738" y="1730"/>
                <a:ext cx="291" cy="29"/>
              </a:xfrm>
              <a:custGeom>
                <a:avLst/>
                <a:gdLst>
                  <a:gd name="T0" fmla="*/ 0 w 291"/>
                  <a:gd name="T1" fmla="*/ 25 h 29"/>
                  <a:gd name="T2" fmla="*/ 19 w 291"/>
                  <a:gd name="T3" fmla="*/ 25 h 29"/>
                  <a:gd name="T4" fmla="*/ 31 w 291"/>
                  <a:gd name="T5" fmla="*/ 26 h 29"/>
                  <a:gd name="T6" fmla="*/ 41 w 291"/>
                  <a:gd name="T7" fmla="*/ 26 h 29"/>
                  <a:gd name="T8" fmla="*/ 50 w 291"/>
                  <a:gd name="T9" fmla="*/ 26 h 29"/>
                  <a:gd name="T10" fmla="*/ 54 w 291"/>
                  <a:gd name="T11" fmla="*/ 26 h 29"/>
                  <a:gd name="T12" fmla="*/ 58 w 291"/>
                  <a:gd name="T13" fmla="*/ 28 h 29"/>
                  <a:gd name="T14" fmla="*/ 62 w 291"/>
                  <a:gd name="T15" fmla="*/ 28 h 29"/>
                  <a:gd name="T16" fmla="*/ 66 w 291"/>
                  <a:gd name="T17" fmla="*/ 29 h 29"/>
                  <a:gd name="T18" fmla="*/ 95 w 291"/>
                  <a:gd name="T19" fmla="*/ 29 h 29"/>
                  <a:gd name="T20" fmla="*/ 122 w 291"/>
                  <a:gd name="T21" fmla="*/ 29 h 29"/>
                  <a:gd name="T22" fmla="*/ 152 w 291"/>
                  <a:gd name="T23" fmla="*/ 29 h 29"/>
                  <a:gd name="T24" fmla="*/ 179 w 291"/>
                  <a:gd name="T25" fmla="*/ 29 h 29"/>
                  <a:gd name="T26" fmla="*/ 208 w 291"/>
                  <a:gd name="T27" fmla="*/ 29 h 29"/>
                  <a:gd name="T28" fmla="*/ 235 w 291"/>
                  <a:gd name="T29" fmla="*/ 29 h 29"/>
                  <a:gd name="T30" fmla="*/ 264 w 291"/>
                  <a:gd name="T31" fmla="*/ 29 h 29"/>
                  <a:gd name="T32" fmla="*/ 291 w 291"/>
                  <a:gd name="T33" fmla="*/ 29 h 29"/>
                  <a:gd name="T34" fmla="*/ 289 w 291"/>
                  <a:gd name="T35" fmla="*/ 24 h 29"/>
                  <a:gd name="T36" fmla="*/ 289 w 291"/>
                  <a:gd name="T37" fmla="*/ 19 h 29"/>
                  <a:gd name="T38" fmla="*/ 289 w 291"/>
                  <a:gd name="T39" fmla="*/ 15 h 29"/>
                  <a:gd name="T40" fmla="*/ 286 w 291"/>
                  <a:gd name="T41" fmla="*/ 10 h 29"/>
                  <a:gd name="T42" fmla="*/ 278 w 291"/>
                  <a:gd name="T43" fmla="*/ 8 h 29"/>
                  <a:gd name="T44" fmla="*/ 268 w 291"/>
                  <a:gd name="T45" fmla="*/ 7 h 29"/>
                  <a:gd name="T46" fmla="*/ 253 w 291"/>
                  <a:gd name="T47" fmla="*/ 7 h 29"/>
                  <a:gd name="T48" fmla="*/ 233 w 291"/>
                  <a:gd name="T49" fmla="*/ 6 h 29"/>
                  <a:gd name="T50" fmla="*/ 199 w 291"/>
                  <a:gd name="T51" fmla="*/ 4 h 29"/>
                  <a:gd name="T52" fmla="*/ 152 w 291"/>
                  <a:gd name="T53" fmla="*/ 3 h 29"/>
                  <a:gd name="T54" fmla="*/ 87 w 291"/>
                  <a:gd name="T55" fmla="*/ 1 h 29"/>
                  <a:gd name="T56" fmla="*/ 0 w 291"/>
                  <a:gd name="T57" fmla="*/ 0 h 29"/>
                  <a:gd name="T58" fmla="*/ 0 w 291"/>
                  <a:gd name="T59" fmla="*/ 6 h 29"/>
                  <a:gd name="T60" fmla="*/ 0 w 291"/>
                  <a:gd name="T61" fmla="*/ 12 h 29"/>
                  <a:gd name="T62" fmla="*/ 0 w 291"/>
                  <a:gd name="T63" fmla="*/ 18 h 29"/>
                  <a:gd name="T64" fmla="*/ 0 w 291"/>
                  <a:gd name="T65" fmla="*/ 25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1"/>
                  <a:gd name="T100" fmla="*/ 0 h 29"/>
                  <a:gd name="T101" fmla="*/ 291 w 291"/>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1" h="29">
                    <a:moveTo>
                      <a:pt x="0" y="25"/>
                    </a:moveTo>
                    <a:lnTo>
                      <a:pt x="19" y="25"/>
                    </a:lnTo>
                    <a:lnTo>
                      <a:pt x="31" y="26"/>
                    </a:lnTo>
                    <a:lnTo>
                      <a:pt x="41" y="26"/>
                    </a:lnTo>
                    <a:lnTo>
                      <a:pt x="50" y="26"/>
                    </a:lnTo>
                    <a:lnTo>
                      <a:pt x="54" y="26"/>
                    </a:lnTo>
                    <a:lnTo>
                      <a:pt x="58" y="28"/>
                    </a:lnTo>
                    <a:lnTo>
                      <a:pt x="62" y="28"/>
                    </a:lnTo>
                    <a:lnTo>
                      <a:pt x="66" y="29"/>
                    </a:lnTo>
                    <a:lnTo>
                      <a:pt x="95" y="29"/>
                    </a:lnTo>
                    <a:lnTo>
                      <a:pt x="122" y="29"/>
                    </a:lnTo>
                    <a:lnTo>
                      <a:pt x="152" y="29"/>
                    </a:lnTo>
                    <a:lnTo>
                      <a:pt x="179" y="29"/>
                    </a:lnTo>
                    <a:lnTo>
                      <a:pt x="208" y="29"/>
                    </a:lnTo>
                    <a:lnTo>
                      <a:pt x="235" y="29"/>
                    </a:lnTo>
                    <a:lnTo>
                      <a:pt x="264" y="29"/>
                    </a:lnTo>
                    <a:lnTo>
                      <a:pt x="291" y="29"/>
                    </a:lnTo>
                    <a:lnTo>
                      <a:pt x="289" y="24"/>
                    </a:lnTo>
                    <a:lnTo>
                      <a:pt x="289" y="19"/>
                    </a:lnTo>
                    <a:lnTo>
                      <a:pt x="289" y="15"/>
                    </a:lnTo>
                    <a:lnTo>
                      <a:pt x="286" y="10"/>
                    </a:lnTo>
                    <a:lnTo>
                      <a:pt x="278" y="8"/>
                    </a:lnTo>
                    <a:lnTo>
                      <a:pt x="268" y="7"/>
                    </a:lnTo>
                    <a:lnTo>
                      <a:pt x="253" y="7"/>
                    </a:lnTo>
                    <a:lnTo>
                      <a:pt x="233" y="6"/>
                    </a:lnTo>
                    <a:lnTo>
                      <a:pt x="199" y="4"/>
                    </a:lnTo>
                    <a:lnTo>
                      <a:pt x="152" y="3"/>
                    </a:lnTo>
                    <a:lnTo>
                      <a:pt x="87" y="1"/>
                    </a:lnTo>
                    <a:lnTo>
                      <a:pt x="0" y="0"/>
                    </a:lnTo>
                    <a:lnTo>
                      <a:pt x="0" y="6"/>
                    </a:lnTo>
                    <a:lnTo>
                      <a:pt x="0" y="12"/>
                    </a:lnTo>
                    <a:lnTo>
                      <a:pt x="0" y="18"/>
                    </a:lnTo>
                    <a:lnTo>
                      <a:pt x="0"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8" name="Freeform 692"/>
              <p:cNvSpPr>
                <a:spLocks/>
              </p:cNvSpPr>
              <p:nvPr/>
            </p:nvSpPr>
            <p:spPr bwMode="auto">
              <a:xfrm>
                <a:off x="2379" y="1665"/>
                <a:ext cx="668" cy="368"/>
              </a:xfrm>
              <a:custGeom>
                <a:avLst/>
                <a:gdLst>
                  <a:gd name="T0" fmla="*/ 2 w 668"/>
                  <a:gd name="T1" fmla="*/ 292 h 368"/>
                  <a:gd name="T2" fmla="*/ 4 w 668"/>
                  <a:gd name="T3" fmla="*/ 341 h 368"/>
                  <a:gd name="T4" fmla="*/ 31 w 668"/>
                  <a:gd name="T5" fmla="*/ 364 h 368"/>
                  <a:gd name="T6" fmla="*/ 76 w 668"/>
                  <a:gd name="T7" fmla="*/ 364 h 368"/>
                  <a:gd name="T8" fmla="*/ 118 w 668"/>
                  <a:gd name="T9" fmla="*/ 363 h 368"/>
                  <a:gd name="T10" fmla="*/ 166 w 668"/>
                  <a:gd name="T11" fmla="*/ 364 h 368"/>
                  <a:gd name="T12" fmla="*/ 224 w 668"/>
                  <a:gd name="T13" fmla="*/ 364 h 368"/>
                  <a:gd name="T14" fmla="*/ 303 w 668"/>
                  <a:gd name="T15" fmla="*/ 364 h 368"/>
                  <a:gd name="T16" fmla="*/ 407 w 668"/>
                  <a:gd name="T17" fmla="*/ 366 h 368"/>
                  <a:gd name="T18" fmla="*/ 544 w 668"/>
                  <a:gd name="T19" fmla="*/ 367 h 368"/>
                  <a:gd name="T20" fmla="*/ 635 w 668"/>
                  <a:gd name="T21" fmla="*/ 368 h 368"/>
                  <a:gd name="T22" fmla="*/ 648 w 668"/>
                  <a:gd name="T23" fmla="*/ 367 h 368"/>
                  <a:gd name="T24" fmla="*/ 654 w 668"/>
                  <a:gd name="T25" fmla="*/ 306 h 368"/>
                  <a:gd name="T26" fmla="*/ 650 w 668"/>
                  <a:gd name="T27" fmla="*/ 246 h 368"/>
                  <a:gd name="T28" fmla="*/ 654 w 668"/>
                  <a:gd name="T29" fmla="*/ 213 h 368"/>
                  <a:gd name="T30" fmla="*/ 662 w 668"/>
                  <a:gd name="T31" fmla="*/ 189 h 368"/>
                  <a:gd name="T32" fmla="*/ 668 w 668"/>
                  <a:gd name="T33" fmla="*/ 148 h 368"/>
                  <a:gd name="T34" fmla="*/ 664 w 668"/>
                  <a:gd name="T35" fmla="*/ 111 h 368"/>
                  <a:gd name="T36" fmla="*/ 623 w 668"/>
                  <a:gd name="T37" fmla="*/ 66 h 368"/>
                  <a:gd name="T38" fmla="*/ 546 w 668"/>
                  <a:gd name="T39" fmla="*/ 62 h 368"/>
                  <a:gd name="T40" fmla="*/ 471 w 668"/>
                  <a:gd name="T41" fmla="*/ 60 h 368"/>
                  <a:gd name="T42" fmla="*/ 396 w 668"/>
                  <a:gd name="T43" fmla="*/ 55 h 368"/>
                  <a:gd name="T44" fmla="*/ 359 w 668"/>
                  <a:gd name="T45" fmla="*/ 42 h 368"/>
                  <a:gd name="T46" fmla="*/ 359 w 668"/>
                  <a:gd name="T47" fmla="*/ 15 h 368"/>
                  <a:gd name="T48" fmla="*/ 338 w 668"/>
                  <a:gd name="T49" fmla="*/ 4 h 368"/>
                  <a:gd name="T50" fmla="*/ 305 w 668"/>
                  <a:gd name="T51" fmla="*/ 6 h 368"/>
                  <a:gd name="T52" fmla="*/ 268 w 668"/>
                  <a:gd name="T53" fmla="*/ 7 h 368"/>
                  <a:gd name="T54" fmla="*/ 207 w 668"/>
                  <a:gd name="T55" fmla="*/ 7 h 368"/>
                  <a:gd name="T56" fmla="*/ 137 w 668"/>
                  <a:gd name="T57" fmla="*/ 6 h 368"/>
                  <a:gd name="T58" fmla="*/ 97 w 668"/>
                  <a:gd name="T59" fmla="*/ 2 h 368"/>
                  <a:gd name="T60" fmla="*/ 72 w 668"/>
                  <a:gd name="T61" fmla="*/ 0 h 368"/>
                  <a:gd name="T62" fmla="*/ 52 w 668"/>
                  <a:gd name="T63" fmla="*/ 0 h 368"/>
                  <a:gd name="T64" fmla="*/ 39 w 668"/>
                  <a:gd name="T65" fmla="*/ 11 h 368"/>
                  <a:gd name="T66" fmla="*/ 31 w 668"/>
                  <a:gd name="T67" fmla="*/ 40 h 368"/>
                  <a:gd name="T68" fmla="*/ 20 w 668"/>
                  <a:gd name="T69" fmla="*/ 69 h 368"/>
                  <a:gd name="T70" fmla="*/ 14 w 668"/>
                  <a:gd name="T71" fmla="*/ 73 h 368"/>
                  <a:gd name="T72" fmla="*/ 8 w 668"/>
                  <a:gd name="T73" fmla="*/ 90 h 368"/>
                  <a:gd name="T74" fmla="*/ 8 w 668"/>
                  <a:gd name="T75" fmla="*/ 115 h 368"/>
                  <a:gd name="T76" fmla="*/ 8 w 668"/>
                  <a:gd name="T77" fmla="*/ 139 h 368"/>
                  <a:gd name="T78" fmla="*/ 10 w 668"/>
                  <a:gd name="T79" fmla="*/ 162 h 368"/>
                  <a:gd name="T80" fmla="*/ 10 w 668"/>
                  <a:gd name="T81" fmla="*/ 185 h 368"/>
                  <a:gd name="T82" fmla="*/ 4 w 668"/>
                  <a:gd name="T83" fmla="*/ 211 h 368"/>
                  <a:gd name="T84" fmla="*/ 0 w 668"/>
                  <a:gd name="T85" fmla="*/ 236 h 368"/>
                  <a:gd name="T86" fmla="*/ 0 w 668"/>
                  <a:gd name="T87" fmla="*/ 258 h 3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8"/>
                  <a:gd name="T133" fmla="*/ 0 h 368"/>
                  <a:gd name="T134" fmla="*/ 668 w 668"/>
                  <a:gd name="T135" fmla="*/ 368 h 3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8" h="368">
                    <a:moveTo>
                      <a:pt x="0" y="269"/>
                    </a:moveTo>
                    <a:lnTo>
                      <a:pt x="2" y="292"/>
                    </a:lnTo>
                    <a:lnTo>
                      <a:pt x="2" y="316"/>
                    </a:lnTo>
                    <a:lnTo>
                      <a:pt x="4" y="341"/>
                    </a:lnTo>
                    <a:lnTo>
                      <a:pt x="6" y="364"/>
                    </a:lnTo>
                    <a:lnTo>
                      <a:pt x="31" y="364"/>
                    </a:lnTo>
                    <a:lnTo>
                      <a:pt x="56" y="364"/>
                    </a:lnTo>
                    <a:lnTo>
                      <a:pt x="76" y="364"/>
                    </a:lnTo>
                    <a:lnTo>
                      <a:pt x="97" y="363"/>
                    </a:lnTo>
                    <a:lnTo>
                      <a:pt x="118" y="363"/>
                    </a:lnTo>
                    <a:lnTo>
                      <a:pt x="141" y="363"/>
                    </a:lnTo>
                    <a:lnTo>
                      <a:pt x="166" y="364"/>
                    </a:lnTo>
                    <a:lnTo>
                      <a:pt x="193" y="364"/>
                    </a:lnTo>
                    <a:lnTo>
                      <a:pt x="224" y="364"/>
                    </a:lnTo>
                    <a:lnTo>
                      <a:pt x="259" y="364"/>
                    </a:lnTo>
                    <a:lnTo>
                      <a:pt x="303" y="364"/>
                    </a:lnTo>
                    <a:lnTo>
                      <a:pt x="351" y="366"/>
                    </a:lnTo>
                    <a:lnTo>
                      <a:pt x="407" y="366"/>
                    </a:lnTo>
                    <a:lnTo>
                      <a:pt x="471" y="367"/>
                    </a:lnTo>
                    <a:lnTo>
                      <a:pt x="544" y="367"/>
                    </a:lnTo>
                    <a:lnTo>
                      <a:pt x="629" y="368"/>
                    </a:lnTo>
                    <a:lnTo>
                      <a:pt x="635" y="368"/>
                    </a:lnTo>
                    <a:lnTo>
                      <a:pt x="641" y="367"/>
                    </a:lnTo>
                    <a:lnTo>
                      <a:pt x="648" y="367"/>
                    </a:lnTo>
                    <a:lnTo>
                      <a:pt x="654" y="366"/>
                    </a:lnTo>
                    <a:lnTo>
                      <a:pt x="654" y="306"/>
                    </a:lnTo>
                    <a:lnTo>
                      <a:pt x="652" y="270"/>
                    </a:lnTo>
                    <a:lnTo>
                      <a:pt x="650" y="246"/>
                    </a:lnTo>
                    <a:lnTo>
                      <a:pt x="650" y="219"/>
                    </a:lnTo>
                    <a:lnTo>
                      <a:pt x="654" y="213"/>
                    </a:lnTo>
                    <a:lnTo>
                      <a:pt x="658" y="204"/>
                    </a:lnTo>
                    <a:lnTo>
                      <a:pt x="662" y="189"/>
                    </a:lnTo>
                    <a:lnTo>
                      <a:pt x="668" y="162"/>
                    </a:lnTo>
                    <a:lnTo>
                      <a:pt x="668" y="148"/>
                    </a:lnTo>
                    <a:lnTo>
                      <a:pt x="668" y="134"/>
                    </a:lnTo>
                    <a:lnTo>
                      <a:pt x="664" y="111"/>
                    </a:lnTo>
                    <a:lnTo>
                      <a:pt x="660" y="68"/>
                    </a:lnTo>
                    <a:lnTo>
                      <a:pt x="623" y="66"/>
                    </a:lnTo>
                    <a:lnTo>
                      <a:pt x="583" y="64"/>
                    </a:lnTo>
                    <a:lnTo>
                      <a:pt x="546" y="62"/>
                    </a:lnTo>
                    <a:lnTo>
                      <a:pt x="508" y="61"/>
                    </a:lnTo>
                    <a:lnTo>
                      <a:pt x="471" y="60"/>
                    </a:lnTo>
                    <a:lnTo>
                      <a:pt x="434" y="58"/>
                    </a:lnTo>
                    <a:lnTo>
                      <a:pt x="396" y="55"/>
                    </a:lnTo>
                    <a:lnTo>
                      <a:pt x="359" y="54"/>
                    </a:lnTo>
                    <a:lnTo>
                      <a:pt x="359" y="42"/>
                    </a:lnTo>
                    <a:lnTo>
                      <a:pt x="359" y="28"/>
                    </a:lnTo>
                    <a:lnTo>
                      <a:pt x="359" y="15"/>
                    </a:lnTo>
                    <a:lnTo>
                      <a:pt x="359" y="3"/>
                    </a:lnTo>
                    <a:lnTo>
                      <a:pt x="338" y="4"/>
                    </a:lnTo>
                    <a:lnTo>
                      <a:pt x="322" y="6"/>
                    </a:lnTo>
                    <a:lnTo>
                      <a:pt x="305" y="6"/>
                    </a:lnTo>
                    <a:lnTo>
                      <a:pt x="288" y="7"/>
                    </a:lnTo>
                    <a:lnTo>
                      <a:pt x="268" y="7"/>
                    </a:lnTo>
                    <a:lnTo>
                      <a:pt x="241" y="7"/>
                    </a:lnTo>
                    <a:lnTo>
                      <a:pt x="207" y="7"/>
                    </a:lnTo>
                    <a:lnTo>
                      <a:pt x="162" y="7"/>
                    </a:lnTo>
                    <a:lnTo>
                      <a:pt x="137" y="6"/>
                    </a:lnTo>
                    <a:lnTo>
                      <a:pt x="116" y="3"/>
                    </a:lnTo>
                    <a:lnTo>
                      <a:pt x="97" y="2"/>
                    </a:lnTo>
                    <a:lnTo>
                      <a:pt x="85" y="2"/>
                    </a:lnTo>
                    <a:lnTo>
                      <a:pt x="72" y="0"/>
                    </a:lnTo>
                    <a:lnTo>
                      <a:pt x="62" y="0"/>
                    </a:lnTo>
                    <a:lnTo>
                      <a:pt x="52" y="0"/>
                    </a:lnTo>
                    <a:lnTo>
                      <a:pt x="43" y="0"/>
                    </a:lnTo>
                    <a:lnTo>
                      <a:pt x="39" y="11"/>
                    </a:lnTo>
                    <a:lnTo>
                      <a:pt x="37" y="24"/>
                    </a:lnTo>
                    <a:lnTo>
                      <a:pt x="31" y="40"/>
                    </a:lnTo>
                    <a:lnTo>
                      <a:pt x="25" y="68"/>
                    </a:lnTo>
                    <a:lnTo>
                      <a:pt x="20" y="69"/>
                    </a:lnTo>
                    <a:lnTo>
                      <a:pt x="18" y="72"/>
                    </a:lnTo>
                    <a:lnTo>
                      <a:pt x="14" y="73"/>
                    </a:lnTo>
                    <a:lnTo>
                      <a:pt x="10" y="76"/>
                    </a:lnTo>
                    <a:lnTo>
                      <a:pt x="8" y="90"/>
                    </a:lnTo>
                    <a:lnTo>
                      <a:pt x="8" y="102"/>
                    </a:lnTo>
                    <a:lnTo>
                      <a:pt x="8" y="115"/>
                    </a:lnTo>
                    <a:lnTo>
                      <a:pt x="6" y="128"/>
                    </a:lnTo>
                    <a:lnTo>
                      <a:pt x="8" y="139"/>
                    </a:lnTo>
                    <a:lnTo>
                      <a:pt x="10" y="151"/>
                    </a:lnTo>
                    <a:lnTo>
                      <a:pt x="10" y="162"/>
                    </a:lnTo>
                    <a:lnTo>
                      <a:pt x="12" y="173"/>
                    </a:lnTo>
                    <a:lnTo>
                      <a:pt x="10" y="185"/>
                    </a:lnTo>
                    <a:lnTo>
                      <a:pt x="6" y="197"/>
                    </a:lnTo>
                    <a:lnTo>
                      <a:pt x="4" y="211"/>
                    </a:lnTo>
                    <a:lnTo>
                      <a:pt x="0" y="224"/>
                    </a:lnTo>
                    <a:lnTo>
                      <a:pt x="0" y="236"/>
                    </a:lnTo>
                    <a:lnTo>
                      <a:pt x="0" y="247"/>
                    </a:lnTo>
                    <a:lnTo>
                      <a:pt x="0" y="258"/>
                    </a:lnTo>
                    <a:lnTo>
                      <a:pt x="0" y="2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79" name="Freeform 693"/>
              <p:cNvSpPr>
                <a:spLocks/>
              </p:cNvSpPr>
              <p:nvPr/>
            </p:nvSpPr>
            <p:spPr bwMode="auto">
              <a:xfrm>
                <a:off x="2393" y="1873"/>
                <a:ext cx="285" cy="148"/>
              </a:xfrm>
              <a:custGeom>
                <a:avLst/>
                <a:gdLst>
                  <a:gd name="T0" fmla="*/ 0 w 285"/>
                  <a:gd name="T1" fmla="*/ 133 h 148"/>
                  <a:gd name="T2" fmla="*/ 2 w 285"/>
                  <a:gd name="T3" fmla="*/ 135 h 148"/>
                  <a:gd name="T4" fmla="*/ 4 w 285"/>
                  <a:gd name="T5" fmla="*/ 138 h 148"/>
                  <a:gd name="T6" fmla="*/ 6 w 285"/>
                  <a:gd name="T7" fmla="*/ 141 h 148"/>
                  <a:gd name="T8" fmla="*/ 6 w 285"/>
                  <a:gd name="T9" fmla="*/ 144 h 148"/>
                  <a:gd name="T10" fmla="*/ 11 w 285"/>
                  <a:gd name="T11" fmla="*/ 145 h 148"/>
                  <a:gd name="T12" fmla="*/ 17 w 285"/>
                  <a:gd name="T13" fmla="*/ 146 h 148"/>
                  <a:gd name="T14" fmla="*/ 27 w 285"/>
                  <a:gd name="T15" fmla="*/ 146 h 148"/>
                  <a:gd name="T16" fmla="*/ 48 w 285"/>
                  <a:gd name="T17" fmla="*/ 148 h 148"/>
                  <a:gd name="T18" fmla="*/ 79 w 285"/>
                  <a:gd name="T19" fmla="*/ 148 h 148"/>
                  <a:gd name="T20" fmla="*/ 125 w 285"/>
                  <a:gd name="T21" fmla="*/ 148 h 148"/>
                  <a:gd name="T22" fmla="*/ 189 w 285"/>
                  <a:gd name="T23" fmla="*/ 148 h 148"/>
                  <a:gd name="T24" fmla="*/ 274 w 285"/>
                  <a:gd name="T25" fmla="*/ 148 h 148"/>
                  <a:gd name="T26" fmla="*/ 276 w 285"/>
                  <a:gd name="T27" fmla="*/ 137 h 148"/>
                  <a:gd name="T28" fmla="*/ 278 w 285"/>
                  <a:gd name="T29" fmla="*/ 130 h 148"/>
                  <a:gd name="T30" fmla="*/ 281 w 285"/>
                  <a:gd name="T31" fmla="*/ 120 h 148"/>
                  <a:gd name="T32" fmla="*/ 285 w 285"/>
                  <a:gd name="T33" fmla="*/ 108 h 148"/>
                  <a:gd name="T34" fmla="*/ 285 w 285"/>
                  <a:gd name="T35" fmla="*/ 82 h 148"/>
                  <a:gd name="T36" fmla="*/ 285 w 285"/>
                  <a:gd name="T37" fmla="*/ 57 h 148"/>
                  <a:gd name="T38" fmla="*/ 285 w 285"/>
                  <a:gd name="T39" fmla="*/ 32 h 148"/>
                  <a:gd name="T40" fmla="*/ 283 w 285"/>
                  <a:gd name="T41" fmla="*/ 6 h 148"/>
                  <a:gd name="T42" fmla="*/ 274 w 285"/>
                  <a:gd name="T43" fmla="*/ 5 h 148"/>
                  <a:gd name="T44" fmla="*/ 264 w 285"/>
                  <a:gd name="T45" fmla="*/ 3 h 148"/>
                  <a:gd name="T46" fmla="*/ 254 w 285"/>
                  <a:gd name="T47" fmla="*/ 3 h 148"/>
                  <a:gd name="T48" fmla="*/ 239 w 285"/>
                  <a:gd name="T49" fmla="*/ 2 h 148"/>
                  <a:gd name="T50" fmla="*/ 218 w 285"/>
                  <a:gd name="T51" fmla="*/ 2 h 148"/>
                  <a:gd name="T52" fmla="*/ 189 w 285"/>
                  <a:gd name="T53" fmla="*/ 2 h 148"/>
                  <a:gd name="T54" fmla="*/ 148 w 285"/>
                  <a:gd name="T55" fmla="*/ 2 h 148"/>
                  <a:gd name="T56" fmla="*/ 96 w 285"/>
                  <a:gd name="T57" fmla="*/ 2 h 148"/>
                  <a:gd name="T58" fmla="*/ 96 w 285"/>
                  <a:gd name="T59" fmla="*/ 3 h 148"/>
                  <a:gd name="T60" fmla="*/ 96 w 285"/>
                  <a:gd name="T61" fmla="*/ 5 h 148"/>
                  <a:gd name="T62" fmla="*/ 94 w 285"/>
                  <a:gd name="T63" fmla="*/ 6 h 148"/>
                  <a:gd name="T64" fmla="*/ 94 w 285"/>
                  <a:gd name="T65" fmla="*/ 7 h 148"/>
                  <a:gd name="T66" fmla="*/ 83 w 285"/>
                  <a:gd name="T67" fmla="*/ 6 h 148"/>
                  <a:gd name="T68" fmla="*/ 73 w 285"/>
                  <a:gd name="T69" fmla="*/ 3 h 148"/>
                  <a:gd name="T70" fmla="*/ 62 w 285"/>
                  <a:gd name="T71" fmla="*/ 2 h 148"/>
                  <a:gd name="T72" fmla="*/ 50 w 285"/>
                  <a:gd name="T73" fmla="*/ 0 h 148"/>
                  <a:gd name="T74" fmla="*/ 44 w 285"/>
                  <a:gd name="T75" fmla="*/ 0 h 148"/>
                  <a:gd name="T76" fmla="*/ 35 w 285"/>
                  <a:gd name="T77" fmla="*/ 0 h 148"/>
                  <a:gd name="T78" fmla="*/ 29 w 285"/>
                  <a:gd name="T79" fmla="*/ 0 h 148"/>
                  <a:gd name="T80" fmla="*/ 21 w 285"/>
                  <a:gd name="T81" fmla="*/ 0 h 148"/>
                  <a:gd name="T82" fmla="*/ 15 w 285"/>
                  <a:gd name="T83" fmla="*/ 28 h 148"/>
                  <a:gd name="T84" fmla="*/ 11 w 285"/>
                  <a:gd name="T85" fmla="*/ 61 h 148"/>
                  <a:gd name="T86" fmla="*/ 6 w 285"/>
                  <a:gd name="T87" fmla="*/ 93 h 148"/>
                  <a:gd name="T88" fmla="*/ 4 w 285"/>
                  <a:gd name="T89" fmla="*/ 111 h 148"/>
                  <a:gd name="T90" fmla="*/ 2 w 285"/>
                  <a:gd name="T91" fmla="*/ 116 h 148"/>
                  <a:gd name="T92" fmla="*/ 0 w 285"/>
                  <a:gd name="T93" fmla="*/ 122 h 148"/>
                  <a:gd name="T94" fmla="*/ 0 w 285"/>
                  <a:gd name="T95" fmla="*/ 127 h 148"/>
                  <a:gd name="T96" fmla="*/ 0 w 285"/>
                  <a:gd name="T97" fmla="*/ 133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5"/>
                  <a:gd name="T148" fmla="*/ 0 h 148"/>
                  <a:gd name="T149" fmla="*/ 285 w 285"/>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5" h="148">
                    <a:moveTo>
                      <a:pt x="0" y="133"/>
                    </a:moveTo>
                    <a:lnTo>
                      <a:pt x="2" y="135"/>
                    </a:lnTo>
                    <a:lnTo>
                      <a:pt x="4" y="138"/>
                    </a:lnTo>
                    <a:lnTo>
                      <a:pt x="6" y="141"/>
                    </a:lnTo>
                    <a:lnTo>
                      <a:pt x="6" y="144"/>
                    </a:lnTo>
                    <a:lnTo>
                      <a:pt x="11" y="145"/>
                    </a:lnTo>
                    <a:lnTo>
                      <a:pt x="17" y="146"/>
                    </a:lnTo>
                    <a:lnTo>
                      <a:pt x="27" y="146"/>
                    </a:lnTo>
                    <a:lnTo>
                      <a:pt x="48" y="148"/>
                    </a:lnTo>
                    <a:lnTo>
                      <a:pt x="79" y="148"/>
                    </a:lnTo>
                    <a:lnTo>
                      <a:pt x="125" y="148"/>
                    </a:lnTo>
                    <a:lnTo>
                      <a:pt x="189" y="148"/>
                    </a:lnTo>
                    <a:lnTo>
                      <a:pt x="274" y="148"/>
                    </a:lnTo>
                    <a:lnTo>
                      <a:pt x="276" y="137"/>
                    </a:lnTo>
                    <a:lnTo>
                      <a:pt x="278" y="130"/>
                    </a:lnTo>
                    <a:lnTo>
                      <a:pt x="281" y="120"/>
                    </a:lnTo>
                    <a:lnTo>
                      <a:pt x="285" y="108"/>
                    </a:lnTo>
                    <a:lnTo>
                      <a:pt x="285" y="82"/>
                    </a:lnTo>
                    <a:lnTo>
                      <a:pt x="285" y="57"/>
                    </a:lnTo>
                    <a:lnTo>
                      <a:pt x="285" y="32"/>
                    </a:lnTo>
                    <a:lnTo>
                      <a:pt x="283" y="6"/>
                    </a:lnTo>
                    <a:lnTo>
                      <a:pt x="274" y="5"/>
                    </a:lnTo>
                    <a:lnTo>
                      <a:pt x="264" y="3"/>
                    </a:lnTo>
                    <a:lnTo>
                      <a:pt x="254" y="3"/>
                    </a:lnTo>
                    <a:lnTo>
                      <a:pt x="239" y="2"/>
                    </a:lnTo>
                    <a:lnTo>
                      <a:pt x="218" y="2"/>
                    </a:lnTo>
                    <a:lnTo>
                      <a:pt x="189" y="2"/>
                    </a:lnTo>
                    <a:lnTo>
                      <a:pt x="148" y="2"/>
                    </a:lnTo>
                    <a:lnTo>
                      <a:pt x="96" y="2"/>
                    </a:lnTo>
                    <a:lnTo>
                      <a:pt x="96" y="3"/>
                    </a:lnTo>
                    <a:lnTo>
                      <a:pt x="96" y="5"/>
                    </a:lnTo>
                    <a:lnTo>
                      <a:pt x="94" y="6"/>
                    </a:lnTo>
                    <a:lnTo>
                      <a:pt x="94" y="7"/>
                    </a:lnTo>
                    <a:lnTo>
                      <a:pt x="83" y="6"/>
                    </a:lnTo>
                    <a:lnTo>
                      <a:pt x="73" y="3"/>
                    </a:lnTo>
                    <a:lnTo>
                      <a:pt x="62" y="2"/>
                    </a:lnTo>
                    <a:lnTo>
                      <a:pt x="50" y="0"/>
                    </a:lnTo>
                    <a:lnTo>
                      <a:pt x="44" y="0"/>
                    </a:lnTo>
                    <a:lnTo>
                      <a:pt x="35" y="0"/>
                    </a:lnTo>
                    <a:lnTo>
                      <a:pt x="29" y="0"/>
                    </a:lnTo>
                    <a:lnTo>
                      <a:pt x="21" y="0"/>
                    </a:lnTo>
                    <a:lnTo>
                      <a:pt x="15" y="28"/>
                    </a:lnTo>
                    <a:lnTo>
                      <a:pt x="11" y="61"/>
                    </a:lnTo>
                    <a:lnTo>
                      <a:pt x="6" y="93"/>
                    </a:lnTo>
                    <a:lnTo>
                      <a:pt x="4" y="111"/>
                    </a:lnTo>
                    <a:lnTo>
                      <a:pt x="2" y="116"/>
                    </a:lnTo>
                    <a:lnTo>
                      <a:pt x="0" y="122"/>
                    </a:lnTo>
                    <a:lnTo>
                      <a:pt x="0" y="127"/>
                    </a:lnTo>
                    <a:lnTo>
                      <a:pt x="0" y="13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0" name="Freeform 694"/>
              <p:cNvSpPr>
                <a:spLocks/>
              </p:cNvSpPr>
              <p:nvPr/>
            </p:nvSpPr>
            <p:spPr bwMode="auto">
              <a:xfrm>
                <a:off x="2397" y="1802"/>
                <a:ext cx="270" cy="56"/>
              </a:xfrm>
              <a:custGeom>
                <a:avLst/>
                <a:gdLst>
                  <a:gd name="T0" fmla="*/ 0 w 270"/>
                  <a:gd name="T1" fmla="*/ 16 h 56"/>
                  <a:gd name="T2" fmla="*/ 2 w 270"/>
                  <a:gd name="T3" fmla="*/ 31 h 56"/>
                  <a:gd name="T4" fmla="*/ 2 w 270"/>
                  <a:gd name="T5" fmla="*/ 40 h 56"/>
                  <a:gd name="T6" fmla="*/ 2 w 270"/>
                  <a:gd name="T7" fmla="*/ 47 h 56"/>
                  <a:gd name="T8" fmla="*/ 2 w 270"/>
                  <a:gd name="T9" fmla="*/ 56 h 56"/>
                  <a:gd name="T10" fmla="*/ 4 w 270"/>
                  <a:gd name="T11" fmla="*/ 56 h 56"/>
                  <a:gd name="T12" fmla="*/ 7 w 270"/>
                  <a:gd name="T13" fmla="*/ 55 h 56"/>
                  <a:gd name="T14" fmla="*/ 7 w 270"/>
                  <a:gd name="T15" fmla="*/ 55 h 56"/>
                  <a:gd name="T16" fmla="*/ 9 w 270"/>
                  <a:gd name="T17" fmla="*/ 53 h 56"/>
                  <a:gd name="T18" fmla="*/ 11 w 270"/>
                  <a:gd name="T19" fmla="*/ 41 h 56"/>
                  <a:gd name="T20" fmla="*/ 13 w 270"/>
                  <a:gd name="T21" fmla="*/ 34 h 56"/>
                  <a:gd name="T22" fmla="*/ 15 w 270"/>
                  <a:gd name="T23" fmla="*/ 30 h 56"/>
                  <a:gd name="T24" fmla="*/ 17 w 270"/>
                  <a:gd name="T25" fmla="*/ 29 h 56"/>
                  <a:gd name="T26" fmla="*/ 48 w 270"/>
                  <a:gd name="T27" fmla="*/ 29 h 56"/>
                  <a:gd name="T28" fmla="*/ 79 w 270"/>
                  <a:gd name="T29" fmla="*/ 29 h 56"/>
                  <a:gd name="T30" fmla="*/ 110 w 270"/>
                  <a:gd name="T31" fmla="*/ 29 h 56"/>
                  <a:gd name="T32" fmla="*/ 142 w 270"/>
                  <a:gd name="T33" fmla="*/ 29 h 56"/>
                  <a:gd name="T34" fmla="*/ 173 w 270"/>
                  <a:gd name="T35" fmla="*/ 29 h 56"/>
                  <a:gd name="T36" fmla="*/ 204 w 270"/>
                  <a:gd name="T37" fmla="*/ 29 h 56"/>
                  <a:gd name="T38" fmla="*/ 235 w 270"/>
                  <a:gd name="T39" fmla="*/ 29 h 56"/>
                  <a:gd name="T40" fmla="*/ 266 w 270"/>
                  <a:gd name="T41" fmla="*/ 29 h 56"/>
                  <a:gd name="T42" fmla="*/ 268 w 270"/>
                  <a:gd name="T43" fmla="*/ 22 h 56"/>
                  <a:gd name="T44" fmla="*/ 268 w 270"/>
                  <a:gd name="T45" fmla="*/ 15 h 56"/>
                  <a:gd name="T46" fmla="*/ 268 w 270"/>
                  <a:gd name="T47" fmla="*/ 8 h 56"/>
                  <a:gd name="T48" fmla="*/ 270 w 270"/>
                  <a:gd name="T49" fmla="*/ 0 h 56"/>
                  <a:gd name="T50" fmla="*/ 252 w 270"/>
                  <a:gd name="T51" fmla="*/ 0 h 56"/>
                  <a:gd name="T52" fmla="*/ 235 w 270"/>
                  <a:gd name="T53" fmla="*/ 0 h 56"/>
                  <a:gd name="T54" fmla="*/ 216 w 270"/>
                  <a:gd name="T55" fmla="*/ 0 h 56"/>
                  <a:gd name="T56" fmla="*/ 196 w 270"/>
                  <a:gd name="T57" fmla="*/ 1 h 56"/>
                  <a:gd name="T58" fmla="*/ 173 w 270"/>
                  <a:gd name="T59" fmla="*/ 1 h 56"/>
                  <a:gd name="T60" fmla="*/ 144 w 270"/>
                  <a:gd name="T61" fmla="*/ 2 h 56"/>
                  <a:gd name="T62" fmla="*/ 108 w 270"/>
                  <a:gd name="T63" fmla="*/ 4 h 56"/>
                  <a:gd name="T64" fmla="*/ 65 w 270"/>
                  <a:gd name="T65" fmla="*/ 4 h 56"/>
                  <a:gd name="T66" fmla="*/ 56 w 270"/>
                  <a:gd name="T67" fmla="*/ 4 h 56"/>
                  <a:gd name="T68" fmla="*/ 48 w 270"/>
                  <a:gd name="T69" fmla="*/ 5 h 56"/>
                  <a:gd name="T70" fmla="*/ 40 w 270"/>
                  <a:gd name="T71" fmla="*/ 5 h 56"/>
                  <a:gd name="T72" fmla="*/ 31 w 270"/>
                  <a:gd name="T73" fmla="*/ 5 h 56"/>
                  <a:gd name="T74" fmla="*/ 25 w 270"/>
                  <a:gd name="T75" fmla="*/ 7 h 56"/>
                  <a:gd name="T76" fmla="*/ 17 w 270"/>
                  <a:gd name="T77" fmla="*/ 7 h 56"/>
                  <a:gd name="T78" fmla="*/ 9 w 270"/>
                  <a:gd name="T79" fmla="*/ 8 h 56"/>
                  <a:gd name="T80" fmla="*/ 2 w 270"/>
                  <a:gd name="T81" fmla="*/ 8 h 56"/>
                  <a:gd name="T82" fmla="*/ 2 w 270"/>
                  <a:gd name="T83" fmla="*/ 11 h 56"/>
                  <a:gd name="T84" fmla="*/ 2 w 270"/>
                  <a:gd name="T85" fmla="*/ 12 h 56"/>
                  <a:gd name="T86" fmla="*/ 0 w 270"/>
                  <a:gd name="T87" fmla="*/ 15 h 56"/>
                  <a:gd name="T88" fmla="*/ 0 w 270"/>
                  <a:gd name="T89" fmla="*/ 16 h 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56"/>
                  <a:gd name="T137" fmla="*/ 270 w 270"/>
                  <a:gd name="T138" fmla="*/ 56 h 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56">
                    <a:moveTo>
                      <a:pt x="0" y="16"/>
                    </a:moveTo>
                    <a:lnTo>
                      <a:pt x="2" y="31"/>
                    </a:lnTo>
                    <a:lnTo>
                      <a:pt x="2" y="40"/>
                    </a:lnTo>
                    <a:lnTo>
                      <a:pt x="2" y="47"/>
                    </a:lnTo>
                    <a:lnTo>
                      <a:pt x="2" y="56"/>
                    </a:lnTo>
                    <a:lnTo>
                      <a:pt x="4" y="56"/>
                    </a:lnTo>
                    <a:lnTo>
                      <a:pt x="7" y="55"/>
                    </a:lnTo>
                    <a:lnTo>
                      <a:pt x="9" y="53"/>
                    </a:lnTo>
                    <a:lnTo>
                      <a:pt x="11" y="41"/>
                    </a:lnTo>
                    <a:lnTo>
                      <a:pt x="13" y="34"/>
                    </a:lnTo>
                    <a:lnTo>
                      <a:pt x="15" y="30"/>
                    </a:lnTo>
                    <a:lnTo>
                      <a:pt x="17" y="29"/>
                    </a:lnTo>
                    <a:lnTo>
                      <a:pt x="48" y="29"/>
                    </a:lnTo>
                    <a:lnTo>
                      <a:pt x="79" y="29"/>
                    </a:lnTo>
                    <a:lnTo>
                      <a:pt x="110" y="29"/>
                    </a:lnTo>
                    <a:lnTo>
                      <a:pt x="142" y="29"/>
                    </a:lnTo>
                    <a:lnTo>
                      <a:pt x="173" y="29"/>
                    </a:lnTo>
                    <a:lnTo>
                      <a:pt x="204" y="29"/>
                    </a:lnTo>
                    <a:lnTo>
                      <a:pt x="235" y="29"/>
                    </a:lnTo>
                    <a:lnTo>
                      <a:pt x="266" y="29"/>
                    </a:lnTo>
                    <a:lnTo>
                      <a:pt x="268" y="22"/>
                    </a:lnTo>
                    <a:lnTo>
                      <a:pt x="268" y="15"/>
                    </a:lnTo>
                    <a:lnTo>
                      <a:pt x="268" y="8"/>
                    </a:lnTo>
                    <a:lnTo>
                      <a:pt x="270" y="0"/>
                    </a:lnTo>
                    <a:lnTo>
                      <a:pt x="252" y="0"/>
                    </a:lnTo>
                    <a:lnTo>
                      <a:pt x="235" y="0"/>
                    </a:lnTo>
                    <a:lnTo>
                      <a:pt x="216" y="0"/>
                    </a:lnTo>
                    <a:lnTo>
                      <a:pt x="196" y="1"/>
                    </a:lnTo>
                    <a:lnTo>
                      <a:pt x="173" y="1"/>
                    </a:lnTo>
                    <a:lnTo>
                      <a:pt x="144" y="2"/>
                    </a:lnTo>
                    <a:lnTo>
                      <a:pt x="108" y="4"/>
                    </a:lnTo>
                    <a:lnTo>
                      <a:pt x="65" y="4"/>
                    </a:lnTo>
                    <a:lnTo>
                      <a:pt x="56" y="4"/>
                    </a:lnTo>
                    <a:lnTo>
                      <a:pt x="48" y="5"/>
                    </a:lnTo>
                    <a:lnTo>
                      <a:pt x="40" y="5"/>
                    </a:lnTo>
                    <a:lnTo>
                      <a:pt x="31" y="5"/>
                    </a:lnTo>
                    <a:lnTo>
                      <a:pt x="25" y="7"/>
                    </a:lnTo>
                    <a:lnTo>
                      <a:pt x="17" y="7"/>
                    </a:lnTo>
                    <a:lnTo>
                      <a:pt x="9" y="8"/>
                    </a:lnTo>
                    <a:lnTo>
                      <a:pt x="2" y="8"/>
                    </a:lnTo>
                    <a:lnTo>
                      <a:pt x="2" y="11"/>
                    </a:lnTo>
                    <a:lnTo>
                      <a:pt x="2" y="12"/>
                    </a:lnTo>
                    <a:lnTo>
                      <a:pt x="0" y="15"/>
                    </a:lnTo>
                    <a:lnTo>
                      <a:pt x="0" y="1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1" name="Freeform 695"/>
              <p:cNvSpPr>
                <a:spLocks/>
              </p:cNvSpPr>
              <p:nvPr/>
            </p:nvSpPr>
            <p:spPr bwMode="auto">
              <a:xfrm>
                <a:off x="2404" y="1749"/>
                <a:ext cx="270" cy="49"/>
              </a:xfrm>
              <a:custGeom>
                <a:avLst/>
                <a:gdLst>
                  <a:gd name="T0" fmla="*/ 0 w 270"/>
                  <a:gd name="T1" fmla="*/ 42 h 49"/>
                  <a:gd name="T2" fmla="*/ 2 w 270"/>
                  <a:gd name="T3" fmla="*/ 43 h 49"/>
                  <a:gd name="T4" fmla="*/ 6 w 270"/>
                  <a:gd name="T5" fmla="*/ 44 h 49"/>
                  <a:gd name="T6" fmla="*/ 8 w 270"/>
                  <a:gd name="T7" fmla="*/ 46 h 49"/>
                  <a:gd name="T8" fmla="*/ 10 w 270"/>
                  <a:gd name="T9" fmla="*/ 47 h 49"/>
                  <a:gd name="T10" fmla="*/ 31 w 270"/>
                  <a:gd name="T11" fmla="*/ 47 h 49"/>
                  <a:gd name="T12" fmla="*/ 54 w 270"/>
                  <a:gd name="T13" fmla="*/ 47 h 49"/>
                  <a:gd name="T14" fmla="*/ 74 w 270"/>
                  <a:gd name="T15" fmla="*/ 47 h 49"/>
                  <a:gd name="T16" fmla="*/ 97 w 270"/>
                  <a:gd name="T17" fmla="*/ 47 h 49"/>
                  <a:gd name="T18" fmla="*/ 118 w 270"/>
                  <a:gd name="T19" fmla="*/ 49 h 49"/>
                  <a:gd name="T20" fmla="*/ 139 w 270"/>
                  <a:gd name="T21" fmla="*/ 49 h 49"/>
                  <a:gd name="T22" fmla="*/ 162 w 270"/>
                  <a:gd name="T23" fmla="*/ 49 h 49"/>
                  <a:gd name="T24" fmla="*/ 182 w 270"/>
                  <a:gd name="T25" fmla="*/ 49 h 49"/>
                  <a:gd name="T26" fmla="*/ 193 w 270"/>
                  <a:gd name="T27" fmla="*/ 49 h 49"/>
                  <a:gd name="T28" fmla="*/ 203 w 270"/>
                  <a:gd name="T29" fmla="*/ 47 h 49"/>
                  <a:gd name="T30" fmla="*/ 213 w 270"/>
                  <a:gd name="T31" fmla="*/ 46 h 49"/>
                  <a:gd name="T32" fmla="*/ 224 w 270"/>
                  <a:gd name="T33" fmla="*/ 44 h 49"/>
                  <a:gd name="T34" fmla="*/ 234 w 270"/>
                  <a:gd name="T35" fmla="*/ 44 h 49"/>
                  <a:gd name="T36" fmla="*/ 247 w 270"/>
                  <a:gd name="T37" fmla="*/ 43 h 49"/>
                  <a:gd name="T38" fmla="*/ 257 w 270"/>
                  <a:gd name="T39" fmla="*/ 42 h 49"/>
                  <a:gd name="T40" fmla="*/ 267 w 270"/>
                  <a:gd name="T41" fmla="*/ 42 h 49"/>
                  <a:gd name="T42" fmla="*/ 267 w 270"/>
                  <a:gd name="T43" fmla="*/ 32 h 49"/>
                  <a:gd name="T44" fmla="*/ 270 w 270"/>
                  <a:gd name="T45" fmla="*/ 22 h 49"/>
                  <a:gd name="T46" fmla="*/ 270 w 270"/>
                  <a:gd name="T47" fmla="*/ 13 h 49"/>
                  <a:gd name="T48" fmla="*/ 270 w 270"/>
                  <a:gd name="T49" fmla="*/ 3 h 49"/>
                  <a:gd name="T50" fmla="*/ 267 w 270"/>
                  <a:gd name="T51" fmla="*/ 3 h 49"/>
                  <a:gd name="T52" fmla="*/ 267 w 270"/>
                  <a:gd name="T53" fmla="*/ 2 h 49"/>
                  <a:gd name="T54" fmla="*/ 265 w 270"/>
                  <a:gd name="T55" fmla="*/ 2 h 49"/>
                  <a:gd name="T56" fmla="*/ 263 w 270"/>
                  <a:gd name="T57" fmla="*/ 0 h 49"/>
                  <a:gd name="T58" fmla="*/ 184 w 270"/>
                  <a:gd name="T59" fmla="*/ 0 h 49"/>
                  <a:gd name="T60" fmla="*/ 126 w 270"/>
                  <a:gd name="T61" fmla="*/ 2 h 49"/>
                  <a:gd name="T62" fmla="*/ 83 w 270"/>
                  <a:gd name="T63" fmla="*/ 2 h 49"/>
                  <a:gd name="T64" fmla="*/ 54 w 270"/>
                  <a:gd name="T65" fmla="*/ 2 h 49"/>
                  <a:gd name="T66" fmla="*/ 33 w 270"/>
                  <a:gd name="T67" fmla="*/ 3 h 49"/>
                  <a:gd name="T68" fmla="*/ 18 w 270"/>
                  <a:gd name="T69" fmla="*/ 3 h 49"/>
                  <a:gd name="T70" fmla="*/ 10 w 270"/>
                  <a:gd name="T71" fmla="*/ 5 h 49"/>
                  <a:gd name="T72" fmla="*/ 0 w 270"/>
                  <a:gd name="T73" fmla="*/ 6 h 49"/>
                  <a:gd name="T74" fmla="*/ 0 w 270"/>
                  <a:gd name="T75" fmla="*/ 14 h 49"/>
                  <a:gd name="T76" fmla="*/ 0 w 270"/>
                  <a:gd name="T77" fmla="*/ 24 h 49"/>
                  <a:gd name="T78" fmla="*/ 0 w 270"/>
                  <a:gd name="T79" fmla="*/ 33 h 49"/>
                  <a:gd name="T80" fmla="*/ 0 w 270"/>
                  <a:gd name="T81" fmla="*/ 42 h 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0"/>
                  <a:gd name="T124" fmla="*/ 0 h 49"/>
                  <a:gd name="T125" fmla="*/ 270 w 270"/>
                  <a:gd name="T126" fmla="*/ 49 h 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0" h="49">
                    <a:moveTo>
                      <a:pt x="0" y="42"/>
                    </a:moveTo>
                    <a:lnTo>
                      <a:pt x="2" y="43"/>
                    </a:lnTo>
                    <a:lnTo>
                      <a:pt x="6" y="44"/>
                    </a:lnTo>
                    <a:lnTo>
                      <a:pt x="8" y="46"/>
                    </a:lnTo>
                    <a:lnTo>
                      <a:pt x="10" y="47"/>
                    </a:lnTo>
                    <a:lnTo>
                      <a:pt x="31" y="47"/>
                    </a:lnTo>
                    <a:lnTo>
                      <a:pt x="54" y="47"/>
                    </a:lnTo>
                    <a:lnTo>
                      <a:pt x="74" y="47"/>
                    </a:lnTo>
                    <a:lnTo>
                      <a:pt x="97" y="47"/>
                    </a:lnTo>
                    <a:lnTo>
                      <a:pt x="118" y="49"/>
                    </a:lnTo>
                    <a:lnTo>
                      <a:pt x="139" y="49"/>
                    </a:lnTo>
                    <a:lnTo>
                      <a:pt x="162" y="49"/>
                    </a:lnTo>
                    <a:lnTo>
                      <a:pt x="182" y="49"/>
                    </a:lnTo>
                    <a:lnTo>
                      <a:pt x="193" y="49"/>
                    </a:lnTo>
                    <a:lnTo>
                      <a:pt x="203" y="47"/>
                    </a:lnTo>
                    <a:lnTo>
                      <a:pt x="213" y="46"/>
                    </a:lnTo>
                    <a:lnTo>
                      <a:pt x="224" y="44"/>
                    </a:lnTo>
                    <a:lnTo>
                      <a:pt x="234" y="44"/>
                    </a:lnTo>
                    <a:lnTo>
                      <a:pt x="247" y="43"/>
                    </a:lnTo>
                    <a:lnTo>
                      <a:pt x="257" y="42"/>
                    </a:lnTo>
                    <a:lnTo>
                      <a:pt x="267" y="42"/>
                    </a:lnTo>
                    <a:lnTo>
                      <a:pt x="267" y="32"/>
                    </a:lnTo>
                    <a:lnTo>
                      <a:pt x="270" y="22"/>
                    </a:lnTo>
                    <a:lnTo>
                      <a:pt x="270" y="13"/>
                    </a:lnTo>
                    <a:lnTo>
                      <a:pt x="270" y="3"/>
                    </a:lnTo>
                    <a:lnTo>
                      <a:pt x="267" y="3"/>
                    </a:lnTo>
                    <a:lnTo>
                      <a:pt x="267" y="2"/>
                    </a:lnTo>
                    <a:lnTo>
                      <a:pt x="265" y="2"/>
                    </a:lnTo>
                    <a:lnTo>
                      <a:pt x="263" y="0"/>
                    </a:lnTo>
                    <a:lnTo>
                      <a:pt x="184" y="0"/>
                    </a:lnTo>
                    <a:lnTo>
                      <a:pt x="126" y="2"/>
                    </a:lnTo>
                    <a:lnTo>
                      <a:pt x="83" y="2"/>
                    </a:lnTo>
                    <a:lnTo>
                      <a:pt x="54" y="2"/>
                    </a:lnTo>
                    <a:lnTo>
                      <a:pt x="33" y="3"/>
                    </a:lnTo>
                    <a:lnTo>
                      <a:pt x="18" y="3"/>
                    </a:lnTo>
                    <a:lnTo>
                      <a:pt x="10" y="5"/>
                    </a:lnTo>
                    <a:lnTo>
                      <a:pt x="0" y="6"/>
                    </a:lnTo>
                    <a:lnTo>
                      <a:pt x="0" y="14"/>
                    </a:lnTo>
                    <a:lnTo>
                      <a:pt x="0" y="24"/>
                    </a:lnTo>
                    <a:lnTo>
                      <a:pt x="0" y="33"/>
                    </a:lnTo>
                    <a:lnTo>
                      <a:pt x="0" y="42"/>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2" name="Freeform 696"/>
              <p:cNvSpPr>
                <a:spLocks/>
              </p:cNvSpPr>
              <p:nvPr/>
            </p:nvSpPr>
            <p:spPr bwMode="auto">
              <a:xfrm>
                <a:off x="2416" y="1835"/>
                <a:ext cx="268" cy="32"/>
              </a:xfrm>
              <a:custGeom>
                <a:avLst/>
                <a:gdLst>
                  <a:gd name="T0" fmla="*/ 0 w 268"/>
                  <a:gd name="T1" fmla="*/ 27 h 32"/>
                  <a:gd name="T2" fmla="*/ 33 w 268"/>
                  <a:gd name="T3" fmla="*/ 27 h 32"/>
                  <a:gd name="T4" fmla="*/ 66 w 268"/>
                  <a:gd name="T5" fmla="*/ 29 h 32"/>
                  <a:gd name="T6" fmla="*/ 100 w 268"/>
                  <a:gd name="T7" fmla="*/ 29 h 32"/>
                  <a:gd name="T8" fmla="*/ 133 w 268"/>
                  <a:gd name="T9" fmla="*/ 29 h 32"/>
                  <a:gd name="T10" fmla="*/ 166 w 268"/>
                  <a:gd name="T11" fmla="*/ 30 h 32"/>
                  <a:gd name="T12" fmla="*/ 199 w 268"/>
                  <a:gd name="T13" fmla="*/ 30 h 32"/>
                  <a:gd name="T14" fmla="*/ 235 w 268"/>
                  <a:gd name="T15" fmla="*/ 32 h 32"/>
                  <a:gd name="T16" fmla="*/ 268 w 268"/>
                  <a:gd name="T17" fmla="*/ 32 h 32"/>
                  <a:gd name="T18" fmla="*/ 268 w 268"/>
                  <a:gd name="T19" fmla="*/ 25 h 32"/>
                  <a:gd name="T20" fmla="*/ 266 w 268"/>
                  <a:gd name="T21" fmla="*/ 18 h 32"/>
                  <a:gd name="T22" fmla="*/ 264 w 268"/>
                  <a:gd name="T23" fmla="*/ 11 h 32"/>
                  <a:gd name="T24" fmla="*/ 262 w 268"/>
                  <a:gd name="T25" fmla="*/ 4 h 32"/>
                  <a:gd name="T26" fmla="*/ 231 w 268"/>
                  <a:gd name="T27" fmla="*/ 4 h 32"/>
                  <a:gd name="T28" fmla="*/ 197 w 268"/>
                  <a:gd name="T29" fmla="*/ 4 h 32"/>
                  <a:gd name="T30" fmla="*/ 166 w 268"/>
                  <a:gd name="T31" fmla="*/ 4 h 32"/>
                  <a:gd name="T32" fmla="*/ 135 w 268"/>
                  <a:gd name="T33" fmla="*/ 3 h 32"/>
                  <a:gd name="T34" fmla="*/ 104 w 268"/>
                  <a:gd name="T35" fmla="*/ 3 h 32"/>
                  <a:gd name="T36" fmla="*/ 73 w 268"/>
                  <a:gd name="T37" fmla="*/ 1 h 32"/>
                  <a:gd name="T38" fmla="*/ 39 w 268"/>
                  <a:gd name="T39" fmla="*/ 1 h 32"/>
                  <a:gd name="T40" fmla="*/ 8 w 268"/>
                  <a:gd name="T41" fmla="*/ 0 h 32"/>
                  <a:gd name="T42" fmla="*/ 4 w 268"/>
                  <a:gd name="T43" fmla="*/ 4 h 32"/>
                  <a:gd name="T44" fmla="*/ 2 w 268"/>
                  <a:gd name="T45" fmla="*/ 7 h 32"/>
                  <a:gd name="T46" fmla="*/ 2 w 268"/>
                  <a:gd name="T47" fmla="*/ 15 h 32"/>
                  <a:gd name="T48" fmla="*/ 0 w 268"/>
                  <a:gd name="T49" fmla="*/ 27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8"/>
                  <a:gd name="T76" fmla="*/ 0 h 32"/>
                  <a:gd name="T77" fmla="*/ 268 w 268"/>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8" h="32">
                    <a:moveTo>
                      <a:pt x="0" y="27"/>
                    </a:moveTo>
                    <a:lnTo>
                      <a:pt x="33" y="27"/>
                    </a:lnTo>
                    <a:lnTo>
                      <a:pt x="66" y="29"/>
                    </a:lnTo>
                    <a:lnTo>
                      <a:pt x="100" y="29"/>
                    </a:lnTo>
                    <a:lnTo>
                      <a:pt x="133" y="29"/>
                    </a:lnTo>
                    <a:lnTo>
                      <a:pt x="166" y="30"/>
                    </a:lnTo>
                    <a:lnTo>
                      <a:pt x="199" y="30"/>
                    </a:lnTo>
                    <a:lnTo>
                      <a:pt x="235" y="32"/>
                    </a:lnTo>
                    <a:lnTo>
                      <a:pt x="268" y="32"/>
                    </a:lnTo>
                    <a:lnTo>
                      <a:pt x="268" y="25"/>
                    </a:lnTo>
                    <a:lnTo>
                      <a:pt x="266" y="18"/>
                    </a:lnTo>
                    <a:lnTo>
                      <a:pt x="264" y="11"/>
                    </a:lnTo>
                    <a:lnTo>
                      <a:pt x="262" y="4"/>
                    </a:lnTo>
                    <a:lnTo>
                      <a:pt x="231" y="4"/>
                    </a:lnTo>
                    <a:lnTo>
                      <a:pt x="197" y="4"/>
                    </a:lnTo>
                    <a:lnTo>
                      <a:pt x="166" y="4"/>
                    </a:lnTo>
                    <a:lnTo>
                      <a:pt x="135" y="3"/>
                    </a:lnTo>
                    <a:lnTo>
                      <a:pt x="104" y="3"/>
                    </a:lnTo>
                    <a:lnTo>
                      <a:pt x="73" y="1"/>
                    </a:lnTo>
                    <a:lnTo>
                      <a:pt x="39" y="1"/>
                    </a:lnTo>
                    <a:lnTo>
                      <a:pt x="8" y="0"/>
                    </a:lnTo>
                    <a:lnTo>
                      <a:pt x="4" y="4"/>
                    </a:lnTo>
                    <a:lnTo>
                      <a:pt x="2" y="7"/>
                    </a:lnTo>
                    <a:lnTo>
                      <a:pt x="2" y="15"/>
                    </a:lnTo>
                    <a:lnTo>
                      <a:pt x="0" y="2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3" name="Freeform 697"/>
              <p:cNvSpPr>
                <a:spLocks/>
              </p:cNvSpPr>
              <p:nvPr/>
            </p:nvSpPr>
            <p:spPr bwMode="auto">
              <a:xfrm>
                <a:off x="2418" y="1709"/>
                <a:ext cx="247" cy="35"/>
              </a:xfrm>
              <a:custGeom>
                <a:avLst/>
                <a:gdLst>
                  <a:gd name="T0" fmla="*/ 0 w 247"/>
                  <a:gd name="T1" fmla="*/ 31 h 35"/>
                  <a:gd name="T2" fmla="*/ 13 w 247"/>
                  <a:gd name="T3" fmla="*/ 31 h 35"/>
                  <a:gd name="T4" fmla="*/ 25 w 247"/>
                  <a:gd name="T5" fmla="*/ 32 h 35"/>
                  <a:gd name="T6" fmla="*/ 35 w 247"/>
                  <a:gd name="T7" fmla="*/ 32 h 35"/>
                  <a:gd name="T8" fmla="*/ 48 w 247"/>
                  <a:gd name="T9" fmla="*/ 32 h 35"/>
                  <a:gd name="T10" fmla="*/ 60 w 247"/>
                  <a:gd name="T11" fmla="*/ 33 h 35"/>
                  <a:gd name="T12" fmla="*/ 71 w 247"/>
                  <a:gd name="T13" fmla="*/ 33 h 35"/>
                  <a:gd name="T14" fmla="*/ 83 w 247"/>
                  <a:gd name="T15" fmla="*/ 35 h 35"/>
                  <a:gd name="T16" fmla="*/ 96 w 247"/>
                  <a:gd name="T17" fmla="*/ 35 h 35"/>
                  <a:gd name="T18" fmla="*/ 114 w 247"/>
                  <a:gd name="T19" fmla="*/ 35 h 35"/>
                  <a:gd name="T20" fmla="*/ 133 w 247"/>
                  <a:gd name="T21" fmla="*/ 33 h 35"/>
                  <a:gd name="T22" fmla="*/ 152 w 247"/>
                  <a:gd name="T23" fmla="*/ 33 h 35"/>
                  <a:gd name="T24" fmla="*/ 170 w 247"/>
                  <a:gd name="T25" fmla="*/ 32 h 35"/>
                  <a:gd name="T26" fmla="*/ 189 w 247"/>
                  <a:gd name="T27" fmla="*/ 32 h 35"/>
                  <a:gd name="T28" fmla="*/ 208 w 247"/>
                  <a:gd name="T29" fmla="*/ 31 h 35"/>
                  <a:gd name="T30" fmla="*/ 229 w 247"/>
                  <a:gd name="T31" fmla="*/ 31 h 35"/>
                  <a:gd name="T32" fmla="*/ 247 w 247"/>
                  <a:gd name="T33" fmla="*/ 29 h 35"/>
                  <a:gd name="T34" fmla="*/ 247 w 247"/>
                  <a:gd name="T35" fmla="*/ 22 h 35"/>
                  <a:gd name="T36" fmla="*/ 247 w 247"/>
                  <a:gd name="T37" fmla="*/ 16 h 35"/>
                  <a:gd name="T38" fmla="*/ 247 w 247"/>
                  <a:gd name="T39" fmla="*/ 7 h 35"/>
                  <a:gd name="T40" fmla="*/ 247 w 247"/>
                  <a:gd name="T41" fmla="*/ 0 h 35"/>
                  <a:gd name="T42" fmla="*/ 231 w 247"/>
                  <a:gd name="T43" fmla="*/ 0 h 35"/>
                  <a:gd name="T44" fmla="*/ 204 w 247"/>
                  <a:gd name="T45" fmla="*/ 2 h 35"/>
                  <a:gd name="T46" fmla="*/ 172 w 247"/>
                  <a:gd name="T47" fmla="*/ 3 h 35"/>
                  <a:gd name="T48" fmla="*/ 135 w 247"/>
                  <a:gd name="T49" fmla="*/ 5 h 35"/>
                  <a:gd name="T50" fmla="*/ 98 w 247"/>
                  <a:gd name="T51" fmla="*/ 7 h 35"/>
                  <a:gd name="T52" fmla="*/ 62 w 247"/>
                  <a:gd name="T53" fmla="*/ 9 h 35"/>
                  <a:gd name="T54" fmla="*/ 33 w 247"/>
                  <a:gd name="T55" fmla="*/ 10 h 35"/>
                  <a:gd name="T56" fmla="*/ 8 w 247"/>
                  <a:gd name="T57" fmla="*/ 10 h 35"/>
                  <a:gd name="T58" fmla="*/ 6 w 247"/>
                  <a:gd name="T59" fmla="*/ 16 h 35"/>
                  <a:gd name="T60" fmla="*/ 4 w 247"/>
                  <a:gd name="T61" fmla="*/ 20 h 35"/>
                  <a:gd name="T62" fmla="*/ 2 w 247"/>
                  <a:gd name="T63" fmla="*/ 25 h 35"/>
                  <a:gd name="T64" fmla="*/ 0 w 247"/>
                  <a:gd name="T65" fmla="*/ 31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5"/>
                  <a:gd name="T101" fmla="*/ 247 w 247"/>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5">
                    <a:moveTo>
                      <a:pt x="0" y="31"/>
                    </a:moveTo>
                    <a:lnTo>
                      <a:pt x="13" y="31"/>
                    </a:lnTo>
                    <a:lnTo>
                      <a:pt x="25" y="32"/>
                    </a:lnTo>
                    <a:lnTo>
                      <a:pt x="35" y="32"/>
                    </a:lnTo>
                    <a:lnTo>
                      <a:pt x="48" y="32"/>
                    </a:lnTo>
                    <a:lnTo>
                      <a:pt x="60" y="33"/>
                    </a:lnTo>
                    <a:lnTo>
                      <a:pt x="71" y="33"/>
                    </a:lnTo>
                    <a:lnTo>
                      <a:pt x="83" y="35"/>
                    </a:lnTo>
                    <a:lnTo>
                      <a:pt x="96" y="35"/>
                    </a:lnTo>
                    <a:lnTo>
                      <a:pt x="114" y="35"/>
                    </a:lnTo>
                    <a:lnTo>
                      <a:pt x="133" y="33"/>
                    </a:lnTo>
                    <a:lnTo>
                      <a:pt x="152" y="33"/>
                    </a:lnTo>
                    <a:lnTo>
                      <a:pt x="170" y="32"/>
                    </a:lnTo>
                    <a:lnTo>
                      <a:pt x="189" y="32"/>
                    </a:lnTo>
                    <a:lnTo>
                      <a:pt x="208" y="31"/>
                    </a:lnTo>
                    <a:lnTo>
                      <a:pt x="229" y="31"/>
                    </a:lnTo>
                    <a:lnTo>
                      <a:pt x="247" y="29"/>
                    </a:lnTo>
                    <a:lnTo>
                      <a:pt x="247" y="22"/>
                    </a:lnTo>
                    <a:lnTo>
                      <a:pt x="247" y="16"/>
                    </a:lnTo>
                    <a:lnTo>
                      <a:pt x="247" y="7"/>
                    </a:lnTo>
                    <a:lnTo>
                      <a:pt x="247" y="0"/>
                    </a:lnTo>
                    <a:lnTo>
                      <a:pt x="231" y="0"/>
                    </a:lnTo>
                    <a:lnTo>
                      <a:pt x="204" y="2"/>
                    </a:lnTo>
                    <a:lnTo>
                      <a:pt x="172" y="3"/>
                    </a:lnTo>
                    <a:lnTo>
                      <a:pt x="135" y="5"/>
                    </a:lnTo>
                    <a:lnTo>
                      <a:pt x="98" y="7"/>
                    </a:lnTo>
                    <a:lnTo>
                      <a:pt x="62" y="9"/>
                    </a:lnTo>
                    <a:lnTo>
                      <a:pt x="33" y="10"/>
                    </a:lnTo>
                    <a:lnTo>
                      <a:pt x="8" y="10"/>
                    </a:lnTo>
                    <a:lnTo>
                      <a:pt x="6" y="16"/>
                    </a:lnTo>
                    <a:lnTo>
                      <a:pt x="4" y="20"/>
                    </a:lnTo>
                    <a:lnTo>
                      <a:pt x="2" y="25"/>
                    </a:lnTo>
                    <a:lnTo>
                      <a:pt x="0" y="3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4" name="Freeform 698"/>
              <p:cNvSpPr>
                <a:spLocks/>
              </p:cNvSpPr>
              <p:nvPr/>
            </p:nvSpPr>
            <p:spPr bwMode="auto">
              <a:xfrm>
                <a:off x="2439" y="1683"/>
                <a:ext cx="286" cy="124"/>
              </a:xfrm>
              <a:custGeom>
                <a:avLst/>
                <a:gdLst>
                  <a:gd name="T0" fmla="*/ 0 w 286"/>
                  <a:gd name="T1" fmla="*/ 17 h 124"/>
                  <a:gd name="T2" fmla="*/ 0 w 286"/>
                  <a:gd name="T3" fmla="*/ 20 h 124"/>
                  <a:gd name="T4" fmla="*/ 2 w 286"/>
                  <a:gd name="T5" fmla="*/ 21 h 124"/>
                  <a:gd name="T6" fmla="*/ 2 w 286"/>
                  <a:gd name="T7" fmla="*/ 24 h 124"/>
                  <a:gd name="T8" fmla="*/ 2 w 286"/>
                  <a:gd name="T9" fmla="*/ 26 h 124"/>
                  <a:gd name="T10" fmla="*/ 14 w 286"/>
                  <a:gd name="T11" fmla="*/ 26 h 124"/>
                  <a:gd name="T12" fmla="*/ 25 w 286"/>
                  <a:gd name="T13" fmla="*/ 26 h 124"/>
                  <a:gd name="T14" fmla="*/ 35 w 286"/>
                  <a:gd name="T15" fmla="*/ 26 h 124"/>
                  <a:gd name="T16" fmla="*/ 46 w 286"/>
                  <a:gd name="T17" fmla="*/ 26 h 124"/>
                  <a:gd name="T18" fmla="*/ 58 w 286"/>
                  <a:gd name="T19" fmla="*/ 26 h 124"/>
                  <a:gd name="T20" fmla="*/ 68 w 286"/>
                  <a:gd name="T21" fmla="*/ 26 h 124"/>
                  <a:gd name="T22" fmla="*/ 79 w 286"/>
                  <a:gd name="T23" fmla="*/ 28 h 124"/>
                  <a:gd name="T24" fmla="*/ 89 w 286"/>
                  <a:gd name="T25" fmla="*/ 28 h 124"/>
                  <a:gd name="T26" fmla="*/ 108 w 286"/>
                  <a:gd name="T27" fmla="*/ 26 h 124"/>
                  <a:gd name="T28" fmla="*/ 127 w 286"/>
                  <a:gd name="T29" fmla="*/ 25 h 124"/>
                  <a:gd name="T30" fmla="*/ 145 w 286"/>
                  <a:gd name="T31" fmla="*/ 24 h 124"/>
                  <a:gd name="T32" fmla="*/ 164 w 286"/>
                  <a:gd name="T33" fmla="*/ 21 h 124"/>
                  <a:gd name="T34" fmla="*/ 183 w 286"/>
                  <a:gd name="T35" fmla="*/ 20 h 124"/>
                  <a:gd name="T36" fmla="*/ 201 w 286"/>
                  <a:gd name="T37" fmla="*/ 18 h 124"/>
                  <a:gd name="T38" fmla="*/ 220 w 286"/>
                  <a:gd name="T39" fmla="*/ 17 h 124"/>
                  <a:gd name="T40" fmla="*/ 239 w 286"/>
                  <a:gd name="T41" fmla="*/ 15 h 124"/>
                  <a:gd name="T42" fmla="*/ 239 w 286"/>
                  <a:gd name="T43" fmla="*/ 24 h 124"/>
                  <a:gd name="T44" fmla="*/ 239 w 286"/>
                  <a:gd name="T45" fmla="*/ 33 h 124"/>
                  <a:gd name="T46" fmla="*/ 239 w 286"/>
                  <a:gd name="T47" fmla="*/ 43 h 124"/>
                  <a:gd name="T48" fmla="*/ 239 w 286"/>
                  <a:gd name="T49" fmla="*/ 51 h 124"/>
                  <a:gd name="T50" fmla="*/ 245 w 286"/>
                  <a:gd name="T51" fmla="*/ 53 h 124"/>
                  <a:gd name="T52" fmla="*/ 251 w 286"/>
                  <a:gd name="T53" fmla="*/ 54 h 124"/>
                  <a:gd name="T54" fmla="*/ 255 w 286"/>
                  <a:gd name="T55" fmla="*/ 55 h 124"/>
                  <a:gd name="T56" fmla="*/ 262 w 286"/>
                  <a:gd name="T57" fmla="*/ 55 h 124"/>
                  <a:gd name="T58" fmla="*/ 259 w 286"/>
                  <a:gd name="T59" fmla="*/ 71 h 124"/>
                  <a:gd name="T60" fmla="*/ 257 w 286"/>
                  <a:gd name="T61" fmla="*/ 87 h 124"/>
                  <a:gd name="T62" fmla="*/ 255 w 286"/>
                  <a:gd name="T63" fmla="*/ 104 h 124"/>
                  <a:gd name="T64" fmla="*/ 253 w 286"/>
                  <a:gd name="T65" fmla="*/ 119 h 124"/>
                  <a:gd name="T66" fmla="*/ 257 w 286"/>
                  <a:gd name="T67" fmla="*/ 121 h 124"/>
                  <a:gd name="T68" fmla="*/ 262 w 286"/>
                  <a:gd name="T69" fmla="*/ 123 h 124"/>
                  <a:gd name="T70" fmla="*/ 268 w 286"/>
                  <a:gd name="T71" fmla="*/ 124 h 124"/>
                  <a:gd name="T72" fmla="*/ 278 w 286"/>
                  <a:gd name="T73" fmla="*/ 123 h 124"/>
                  <a:gd name="T74" fmla="*/ 282 w 286"/>
                  <a:gd name="T75" fmla="*/ 115 h 124"/>
                  <a:gd name="T76" fmla="*/ 284 w 286"/>
                  <a:gd name="T77" fmla="*/ 98 h 124"/>
                  <a:gd name="T78" fmla="*/ 284 w 286"/>
                  <a:gd name="T79" fmla="*/ 64 h 124"/>
                  <a:gd name="T80" fmla="*/ 286 w 286"/>
                  <a:gd name="T81" fmla="*/ 0 h 124"/>
                  <a:gd name="T82" fmla="*/ 251 w 286"/>
                  <a:gd name="T83" fmla="*/ 0 h 124"/>
                  <a:gd name="T84" fmla="*/ 216 w 286"/>
                  <a:gd name="T85" fmla="*/ 0 h 124"/>
                  <a:gd name="T86" fmla="*/ 181 w 286"/>
                  <a:gd name="T87" fmla="*/ 0 h 124"/>
                  <a:gd name="T88" fmla="*/ 145 w 286"/>
                  <a:gd name="T89" fmla="*/ 0 h 124"/>
                  <a:gd name="T90" fmla="*/ 112 w 286"/>
                  <a:gd name="T91" fmla="*/ 2 h 124"/>
                  <a:gd name="T92" fmla="*/ 77 w 286"/>
                  <a:gd name="T93" fmla="*/ 2 h 124"/>
                  <a:gd name="T94" fmla="*/ 43 w 286"/>
                  <a:gd name="T95" fmla="*/ 2 h 124"/>
                  <a:gd name="T96" fmla="*/ 8 w 286"/>
                  <a:gd name="T97" fmla="*/ 2 h 124"/>
                  <a:gd name="T98" fmla="*/ 4 w 286"/>
                  <a:gd name="T99" fmla="*/ 6 h 124"/>
                  <a:gd name="T100" fmla="*/ 2 w 286"/>
                  <a:gd name="T101" fmla="*/ 8 h 124"/>
                  <a:gd name="T102" fmla="*/ 0 w 286"/>
                  <a:gd name="T103" fmla="*/ 11 h 124"/>
                  <a:gd name="T104" fmla="*/ 0 w 286"/>
                  <a:gd name="T105" fmla="*/ 17 h 1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6"/>
                  <a:gd name="T160" fmla="*/ 0 h 124"/>
                  <a:gd name="T161" fmla="*/ 286 w 286"/>
                  <a:gd name="T162" fmla="*/ 124 h 1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6" h="124">
                    <a:moveTo>
                      <a:pt x="0" y="17"/>
                    </a:moveTo>
                    <a:lnTo>
                      <a:pt x="0" y="20"/>
                    </a:lnTo>
                    <a:lnTo>
                      <a:pt x="2" y="21"/>
                    </a:lnTo>
                    <a:lnTo>
                      <a:pt x="2" y="24"/>
                    </a:lnTo>
                    <a:lnTo>
                      <a:pt x="2" y="26"/>
                    </a:lnTo>
                    <a:lnTo>
                      <a:pt x="14" y="26"/>
                    </a:lnTo>
                    <a:lnTo>
                      <a:pt x="25" y="26"/>
                    </a:lnTo>
                    <a:lnTo>
                      <a:pt x="35" y="26"/>
                    </a:lnTo>
                    <a:lnTo>
                      <a:pt x="46" y="26"/>
                    </a:lnTo>
                    <a:lnTo>
                      <a:pt x="58" y="26"/>
                    </a:lnTo>
                    <a:lnTo>
                      <a:pt x="68" y="26"/>
                    </a:lnTo>
                    <a:lnTo>
                      <a:pt x="79" y="28"/>
                    </a:lnTo>
                    <a:lnTo>
                      <a:pt x="89" y="28"/>
                    </a:lnTo>
                    <a:lnTo>
                      <a:pt x="108" y="26"/>
                    </a:lnTo>
                    <a:lnTo>
                      <a:pt x="127" y="25"/>
                    </a:lnTo>
                    <a:lnTo>
                      <a:pt x="145" y="24"/>
                    </a:lnTo>
                    <a:lnTo>
                      <a:pt x="164" y="21"/>
                    </a:lnTo>
                    <a:lnTo>
                      <a:pt x="183" y="20"/>
                    </a:lnTo>
                    <a:lnTo>
                      <a:pt x="201" y="18"/>
                    </a:lnTo>
                    <a:lnTo>
                      <a:pt x="220" y="17"/>
                    </a:lnTo>
                    <a:lnTo>
                      <a:pt x="239" y="15"/>
                    </a:lnTo>
                    <a:lnTo>
                      <a:pt x="239" y="24"/>
                    </a:lnTo>
                    <a:lnTo>
                      <a:pt x="239" y="33"/>
                    </a:lnTo>
                    <a:lnTo>
                      <a:pt x="239" y="43"/>
                    </a:lnTo>
                    <a:lnTo>
                      <a:pt x="239" y="51"/>
                    </a:lnTo>
                    <a:lnTo>
                      <a:pt x="245" y="53"/>
                    </a:lnTo>
                    <a:lnTo>
                      <a:pt x="251" y="54"/>
                    </a:lnTo>
                    <a:lnTo>
                      <a:pt x="255" y="55"/>
                    </a:lnTo>
                    <a:lnTo>
                      <a:pt x="262" y="55"/>
                    </a:lnTo>
                    <a:lnTo>
                      <a:pt x="259" y="71"/>
                    </a:lnTo>
                    <a:lnTo>
                      <a:pt x="257" y="87"/>
                    </a:lnTo>
                    <a:lnTo>
                      <a:pt x="255" y="104"/>
                    </a:lnTo>
                    <a:lnTo>
                      <a:pt x="253" y="119"/>
                    </a:lnTo>
                    <a:lnTo>
                      <a:pt x="257" y="121"/>
                    </a:lnTo>
                    <a:lnTo>
                      <a:pt x="262" y="123"/>
                    </a:lnTo>
                    <a:lnTo>
                      <a:pt x="268" y="124"/>
                    </a:lnTo>
                    <a:lnTo>
                      <a:pt x="278" y="123"/>
                    </a:lnTo>
                    <a:lnTo>
                      <a:pt x="282" y="115"/>
                    </a:lnTo>
                    <a:lnTo>
                      <a:pt x="284" y="98"/>
                    </a:lnTo>
                    <a:lnTo>
                      <a:pt x="284" y="64"/>
                    </a:lnTo>
                    <a:lnTo>
                      <a:pt x="286" y="0"/>
                    </a:lnTo>
                    <a:lnTo>
                      <a:pt x="251" y="0"/>
                    </a:lnTo>
                    <a:lnTo>
                      <a:pt x="216" y="0"/>
                    </a:lnTo>
                    <a:lnTo>
                      <a:pt x="181" y="0"/>
                    </a:lnTo>
                    <a:lnTo>
                      <a:pt x="145" y="0"/>
                    </a:lnTo>
                    <a:lnTo>
                      <a:pt x="112" y="2"/>
                    </a:lnTo>
                    <a:lnTo>
                      <a:pt x="77" y="2"/>
                    </a:lnTo>
                    <a:lnTo>
                      <a:pt x="43" y="2"/>
                    </a:lnTo>
                    <a:lnTo>
                      <a:pt x="8" y="2"/>
                    </a:lnTo>
                    <a:lnTo>
                      <a:pt x="4" y="6"/>
                    </a:lnTo>
                    <a:lnTo>
                      <a:pt x="2" y="8"/>
                    </a:lnTo>
                    <a:lnTo>
                      <a:pt x="0" y="11"/>
                    </a:lnTo>
                    <a:lnTo>
                      <a:pt x="0" y="1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5" name="Freeform 699"/>
              <p:cNvSpPr>
                <a:spLocks/>
              </p:cNvSpPr>
              <p:nvPr/>
            </p:nvSpPr>
            <p:spPr bwMode="auto">
              <a:xfrm>
                <a:off x="2696" y="1857"/>
                <a:ext cx="326" cy="171"/>
              </a:xfrm>
              <a:custGeom>
                <a:avLst/>
                <a:gdLst>
                  <a:gd name="T0" fmla="*/ 0 w 326"/>
                  <a:gd name="T1" fmla="*/ 151 h 171"/>
                  <a:gd name="T2" fmla="*/ 2 w 326"/>
                  <a:gd name="T3" fmla="*/ 156 h 171"/>
                  <a:gd name="T4" fmla="*/ 2 w 326"/>
                  <a:gd name="T5" fmla="*/ 160 h 171"/>
                  <a:gd name="T6" fmla="*/ 2 w 326"/>
                  <a:gd name="T7" fmla="*/ 164 h 171"/>
                  <a:gd name="T8" fmla="*/ 2 w 326"/>
                  <a:gd name="T9" fmla="*/ 167 h 171"/>
                  <a:gd name="T10" fmla="*/ 38 w 326"/>
                  <a:gd name="T11" fmla="*/ 167 h 171"/>
                  <a:gd name="T12" fmla="*/ 71 w 326"/>
                  <a:gd name="T13" fmla="*/ 168 h 171"/>
                  <a:gd name="T14" fmla="*/ 106 w 326"/>
                  <a:gd name="T15" fmla="*/ 168 h 171"/>
                  <a:gd name="T16" fmla="*/ 142 w 326"/>
                  <a:gd name="T17" fmla="*/ 169 h 171"/>
                  <a:gd name="T18" fmla="*/ 175 w 326"/>
                  <a:gd name="T19" fmla="*/ 169 h 171"/>
                  <a:gd name="T20" fmla="*/ 210 w 326"/>
                  <a:gd name="T21" fmla="*/ 171 h 171"/>
                  <a:gd name="T22" fmla="*/ 245 w 326"/>
                  <a:gd name="T23" fmla="*/ 171 h 171"/>
                  <a:gd name="T24" fmla="*/ 281 w 326"/>
                  <a:gd name="T25" fmla="*/ 171 h 171"/>
                  <a:gd name="T26" fmla="*/ 291 w 326"/>
                  <a:gd name="T27" fmla="*/ 171 h 171"/>
                  <a:gd name="T28" fmla="*/ 304 w 326"/>
                  <a:gd name="T29" fmla="*/ 169 h 171"/>
                  <a:gd name="T30" fmla="*/ 316 w 326"/>
                  <a:gd name="T31" fmla="*/ 168 h 171"/>
                  <a:gd name="T32" fmla="*/ 326 w 326"/>
                  <a:gd name="T33" fmla="*/ 167 h 171"/>
                  <a:gd name="T34" fmla="*/ 326 w 326"/>
                  <a:gd name="T35" fmla="*/ 116 h 171"/>
                  <a:gd name="T36" fmla="*/ 326 w 326"/>
                  <a:gd name="T37" fmla="*/ 83 h 171"/>
                  <a:gd name="T38" fmla="*/ 326 w 326"/>
                  <a:gd name="T39" fmla="*/ 58 h 171"/>
                  <a:gd name="T40" fmla="*/ 326 w 326"/>
                  <a:gd name="T41" fmla="*/ 32 h 171"/>
                  <a:gd name="T42" fmla="*/ 324 w 326"/>
                  <a:gd name="T43" fmla="*/ 30 h 171"/>
                  <a:gd name="T44" fmla="*/ 322 w 326"/>
                  <a:gd name="T45" fmla="*/ 30 h 171"/>
                  <a:gd name="T46" fmla="*/ 318 w 326"/>
                  <a:gd name="T47" fmla="*/ 29 h 171"/>
                  <a:gd name="T48" fmla="*/ 316 w 326"/>
                  <a:gd name="T49" fmla="*/ 27 h 171"/>
                  <a:gd name="T50" fmla="*/ 316 w 326"/>
                  <a:gd name="T51" fmla="*/ 23 h 171"/>
                  <a:gd name="T52" fmla="*/ 316 w 326"/>
                  <a:gd name="T53" fmla="*/ 19 h 171"/>
                  <a:gd name="T54" fmla="*/ 316 w 326"/>
                  <a:gd name="T55" fmla="*/ 15 h 171"/>
                  <a:gd name="T56" fmla="*/ 316 w 326"/>
                  <a:gd name="T57" fmla="*/ 10 h 171"/>
                  <a:gd name="T58" fmla="*/ 301 w 326"/>
                  <a:gd name="T59" fmla="*/ 10 h 171"/>
                  <a:gd name="T60" fmla="*/ 287 w 326"/>
                  <a:gd name="T61" fmla="*/ 10 h 171"/>
                  <a:gd name="T62" fmla="*/ 272 w 326"/>
                  <a:gd name="T63" fmla="*/ 10 h 171"/>
                  <a:gd name="T64" fmla="*/ 260 w 326"/>
                  <a:gd name="T65" fmla="*/ 8 h 171"/>
                  <a:gd name="T66" fmla="*/ 245 w 326"/>
                  <a:gd name="T67" fmla="*/ 8 h 171"/>
                  <a:gd name="T68" fmla="*/ 231 w 326"/>
                  <a:gd name="T69" fmla="*/ 8 h 171"/>
                  <a:gd name="T70" fmla="*/ 216 w 326"/>
                  <a:gd name="T71" fmla="*/ 8 h 171"/>
                  <a:gd name="T72" fmla="*/ 202 w 326"/>
                  <a:gd name="T73" fmla="*/ 8 h 171"/>
                  <a:gd name="T74" fmla="*/ 194 w 326"/>
                  <a:gd name="T75" fmla="*/ 7 h 171"/>
                  <a:gd name="T76" fmla="*/ 185 w 326"/>
                  <a:gd name="T77" fmla="*/ 4 h 171"/>
                  <a:gd name="T78" fmla="*/ 175 w 326"/>
                  <a:gd name="T79" fmla="*/ 3 h 171"/>
                  <a:gd name="T80" fmla="*/ 167 w 326"/>
                  <a:gd name="T81" fmla="*/ 1 h 171"/>
                  <a:gd name="T82" fmla="*/ 129 w 326"/>
                  <a:gd name="T83" fmla="*/ 1 h 171"/>
                  <a:gd name="T84" fmla="*/ 102 w 326"/>
                  <a:gd name="T85" fmla="*/ 0 h 171"/>
                  <a:gd name="T86" fmla="*/ 81 w 326"/>
                  <a:gd name="T87" fmla="*/ 0 h 171"/>
                  <a:gd name="T88" fmla="*/ 65 w 326"/>
                  <a:gd name="T89" fmla="*/ 0 h 171"/>
                  <a:gd name="T90" fmla="*/ 50 w 326"/>
                  <a:gd name="T91" fmla="*/ 1 h 171"/>
                  <a:gd name="T92" fmla="*/ 38 w 326"/>
                  <a:gd name="T93" fmla="*/ 1 h 171"/>
                  <a:gd name="T94" fmla="*/ 25 w 326"/>
                  <a:gd name="T95" fmla="*/ 1 h 171"/>
                  <a:gd name="T96" fmla="*/ 9 w 326"/>
                  <a:gd name="T97" fmla="*/ 3 h 171"/>
                  <a:gd name="T98" fmla="*/ 7 w 326"/>
                  <a:gd name="T99" fmla="*/ 5 h 171"/>
                  <a:gd name="T100" fmla="*/ 5 w 326"/>
                  <a:gd name="T101" fmla="*/ 8 h 171"/>
                  <a:gd name="T102" fmla="*/ 5 w 326"/>
                  <a:gd name="T103" fmla="*/ 15 h 171"/>
                  <a:gd name="T104" fmla="*/ 2 w 326"/>
                  <a:gd name="T105" fmla="*/ 27 h 171"/>
                  <a:gd name="T106" fmla="*/ 2 w 326"/>
                  <a:gd name="T107" fmla="*/ 58 h 171"/>
                  <a:gd name="T108" fmla="*/ 2 w 326"/>
                  <a:gd name="T109" fmla="*/ 89 h 171"/>
                  <a:gd name="T110" fmla="*/ 2 w 326"/>
                  <a:gd name="T111" fmla="*/ 120 h 171"/>
                  <a:gd name="T112" fmla="*/ 0 w 326"/>
                  <a:gd name="T113" fmla="*/ 151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6"/>
                  <a:gd name="T172" fmla="*/ 0 h 171"/>
                  <a:gd name="T173" fmla="*/ 326 w 326"/>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6" h="171">
                    <a:moveTo>
                      <a:pt x="0" y="151"/>
                    </a:moveTo>
                    <a:lnTo>
                      <a:pt x="2" y="156"/>
                    </a:lnTo>
                    <a:lnTo>
                      <a:pt x="2" y="160"/>
                    </a:lnTo>
                    <a:lnTo>
                      <a:pt x="2" y="164"/>
                    </a:lnTo>
                    <a:lnTo>
                      <a:pt x="2" y="167"/>
                    </a:lnTo>
                    <a:lnTo>
                      <a:pt x="38" y="167"/>
                    </a:lnTo>
                    <a:lnTo>
                      <a:pt x="71" y="168"/>
                    </a:lnTo>
                    <a:lnTo>
                      <a:pt x="106" y="168"/>
                    </a:lnTo>
                    <a:lnTo>
                      <a:pt x="142" y="169"/>
                    </a:lnTo>
                    <a:lnTo>
                      <a:pt x="175" y="169"/>
                    </a:lnTo>
                    <a:lnTo>
                      <a:pt x="210" y="171"/>
                    </a:lnTo>
                    <a:lnTo>
                      <a:pt x="245" y="171"/>
                    </a:lnTo>
                    <a:lnTo>
                      <a:pt x="281" y="171"/>
                    </a:lnTo>
                    <a:lnTo>
                      <a:pt x="291" y="171"/>
                    </a:lnTo>
                    <a:lnTo>
                      <a:pt x="304" y="169"/>
                    </a:lnTo>
                    <a:lnTo>
                      <a:pt x="316" y="168"/>
                    </a:lnTo>
                    <a:lnTo>
                      <a:pt x="326" y="167"/>
                    </a:lnTo>
                    <a:lnTo>
                      <a:pt x="326" y="116"/>
                    </a:lnTo>
                    <a:lnTo>
                      <a:pt x="326" y="83"/>
                    </a:lnTo>
                    <a:lnTo>
                      <a:pt x="326" y="58"/>
                    </a:lnTo>
                    <a:lnTo>
                      <a:pt x="326" y="32"/>
                    </a:lnTo>
                    <a:lnTo>
                      <a:pt x="324" y="30"/>
                    </a:lnTo>
                    <a:lnTo>
                      <a:pt x="322" y="30"/>
                    </a:lnTo>
                    <a:lnTo>
                      <a:pt x="318" y="29"/>
                    </a:lnTo>
                    <a:lnTo>
                      <a:pt x="316" y="27"/>
                    </a:lnTo>
                    <a:lnTo>
                      <a:pt x="316" y="23"/>
                    </a:lnTo>
                    <a:lnTo>
                      <a:pt x="316" y="19"/>
                    </a:lnTo>
                    <a:lnTo>
                      <a:pt x="316" y="15"/>
                    </a:lnTo>
                    <a:lnTo>
                      <a:pt x="316" y="10"/>
                    </a:lnTo>
                    <a:lnTo>
                      <a:pt x="301" y="10"/>
                    </a:lnTo>
                    <a:lnTo>
                      <a:pt x="287" y="10"/>
                    </a:lnTo>
                    <a:lnTo>
                      <a:pt x="272" y="10"/>
                    </a:lnTo>
                    <a:lnTo>
                      <a:pt x="260" y="8"/>
                    </a:lnTo>
                    <a:lnTo>
                      <a:pt x="245" y="8"/>
                    </a:lnTo>
                    <a:lnTo>
                      <a:pt x="231" y="8"/>
                    </a:lnTo>
                    <a:lnTo>
                      <a:pt x="216" y="8"/>
                    </a:lnTo>
                    <a:lnTo>
                      <a:pt x="202" y="8"/>
                    </a:lnTo>
                    <a:lnTo>
                      <a:pt x="194" y="7"/>
                    </a:lnTo>
                    <a:lnTo>
                      <a:pt x="185" y="4"/>
                    </a:lnTo>
                    <a:lnTo>
                      <a:pt x="175" y="3"/>
                    </a:lnTo>
                    <a:lnTo>
                      <a:pt x="167" y="1"/>
                    </a:lnTo>
                    <a:lnTo>
                      <a:pt x="129" y="1"/>
                    </a:lnTo>
                    <a:lnTo>
                      <a:pt x="102" y="0"/>
                    </a:lnTo>
                    <a:lnTo>
                      <a:pt x="81" y="0"/>
                    </a:lnTo>
                    <a:lnTo>
                      <a:pt x="65" y="0"/>
                    </a:lnTo>
                    <a:lnTo>
                      <a:pt x="50" y="1"/>
                    </a:lnTo>
                    <a:lnTo>
                      <a:pt x="38" y="1"/>
                    </a:lnTo>
                    <a:lnTo>
                      <a:pt x="25" y="1"/>
                    </a:lnTo>
                    <a:lnTo>
                      <a:pt x="9" y="3"/>
                    </a:lnTo>
                    <a:lnTo>
                      <a:pt x="7" y="5"/>
                    </a:lnTo>
                    <a:lnTo>
                      <a:pt x="5" y="8"/>
                    </a:lnTo>
                    <a:lnTo>
                      <a:pt x="5" y="15"/>
                    </a:lnTo>
                    <a:lnTo>
                      <a:pt x="2" y="27"/>
                    </a:lnTo>
                    <a:lnTo>
                      <a:pt x="2" y="58"/>
                    </a:lnTo>
                    <a:lnTo>
                      <a:pt x="2" y="89"/>
                    </a:lnTo>
                    <a:lnTo>
                      <a:pt x="2" y="120"/>
                    </a:lnTo>
                    <a:lnTo>
                      <a:pt x="0" y="151"/>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6" name="Freeform 700"/>
              <p:cNvSpPr>
                <a:spLocks/>
              </p:cNvSpPr>
              <p:nvPr/>
            </p:nvSpPr>
            <p:spPr bwMode="auto">
              <a:xfrm>
                <a:off x="2701" y="1807"/>
                <a:ext cx="332" cy="44"/>
              </a:xfrm>
              <a:custGeom>
                <a:avLst/>
                <a:gdLst>
                  <a:gd name="T0" fmla="*/ 0 w 332"/>
                  <a:gd name="T1" fmla="*/ 39 h 44"/>
                  <a:gd name="T2" fmla="*/ 20 w 332"/>
                  <a:gd name="T3" fmla="*/ 39 h 44"/>
                  <a:gd name="T4" fmla="*/ 43 w 332"/>
                  <a:gd name="T5" fmla="*/ 40 h 44"/>
                  <a:gd name="T6" fmla="*/ 64 w 332"/>
                  <a:gd name="T7" fmla="*/ 40 h 44"/>
                  <a:gd name="T8" fmla="*/ 87 w 332"/>
                  <a:gd name="T9" fmla="*/ 42 h 44"/>
                  <a:gd name="T10" fmla="*/ 108 w 332"/>
                  <a:gd name="T11" fmla="*/ 43 h 44"/>
                  <a:gd name="T12" fmla="*/ 130 w 332"/>
                  <a:gd name="T13" fmla="*/ 43 h 44"/>
                  <a:gd name="T14" fmla="*/ 151 w 332"/>
                  <a:gd name="T15" fmla="*/ 44 h 44"/>
                  <a:gd name="T16" fmla="*/ 174 w 332"/>
                  <a:gd name="T17" fmla="*/ 44 h 44"/>
                  <a:gd name="T18" fmla="*/ 193 w 332"/>
                  <a:gd name="T19" fmla="*/ 44 h 44"/>
                  <a:gd name="T20" fmla="*/ 209 w 332"/>
                  <a:gd name="T21" fmla="*/ 44 h 44"/>
                  <a:gd name="T22" fmla="*/ 228 w 332"/>
                  <a:gd name="T23" fmla="*/ 44 h 44"/>
                  <a:gd name="T24" fmla="*/ 245 w 332"/>
                  <a:gd name="T25" fmla="*/ 43 h 44"/>
                  <a:gd name="T26" fmla="*/ 263 w 332"/>
                  <a:gd name="T27" fmla="*/ 43 h 44"/>
                  <a:gd name="T28" fmla="*/ 280 w 332"/>
                  <a:gd name="T29" fmla="*/ 43 h 44"/>
                  <a:gd name="T30" fmla="*/ 299 w 332"/>
                  <a:gd name="T31" fmla="*/ 42 h 44"/>
                  <a:gd name="T32" fmla="*/ 315 w 332"/>
                  <a:gd name="T33" fmla="*/ 42 h 44"/>
                  <a:gd name="T34" fmla="*/ 319 w 332"/>
                  <a:gd name="T35" fmla="*/ 37 h 44"/>
                  <a:gd name="T36" fmla="*/ 321 w 332"/>
                  <a:gd name="T37" fmla="*/ 33 h 44"/>
                  <a:gd name="T38" fmla="*/ 326 w 332"/>
                  <a:gd name="T39" fmla="*/ 29 h 44"/>
                  <a:gd name="T40" fmla="*/ 328 w 332"/>
                  <a:gd name="T41" fmla="*/ 24 h 44"/>
                  <a:gd name="T42" fmla="*/ 328 w 332"/>
                  <a:gd name="T43" fmla="*/ 18 h 44"/>
                  <a:gd name="T44" fmla="*/ 330 w 332"/>
                  <a:gd name="T45" fmla="*/ 13 h 44"/>
                  <a:gd name="T46" fmla="*/ 332 w 332"/>
                  <a:gd name="T47" fmla="*/ 7 h 44"/>
                  <a:gd name="T48" fmla="*/ 332 w 332"/>
                  <a:gd name="T49" fmla="*/ 2 h 44"/>
                  <a:gd name="T50" fmla="*/ 319 w 332"/>
                  <a:gd name="T51" fmla="*/ 2 h 44"/>
                  <a:gd name="T52" fmla="*/ 305 w 332"/>
                  <a:gd name="T53" fmla="*/ 2 h 44"/>
                  <a:gd name="T54" fmla="*/ 292 w 332"/>
                  <a:gd name="T55" fmla="*/ 2 h 44"/>
                  <a:gd name="T56" fmla="*/ 280 w 332"/>
                  <a:gd name="T57" fmla="*/ 0 h 44"/>
                  <a:gd name="T58" fmla="*/ 267 w 332"/>
                  <a:gd name="T59" fmla="*/ 0 h 44"/>
                  <a:gd name="T60" fmla="*/ 255 w 332"/>
                  <a:gd name="T61" fmla="*/ 0 h 44"/>
                  <a:gd name="T62" fmla="*/ 240 w 332"/>
                  <a:gd name="T63" fmla="*/ 0 h 44"/>
                  <a:gd name="T64" fmla="*/ 228 w 332"/>
                  <a:gd name="T65" fmla="*/ 0 h 44"/>
                  <a:gd name="T66" fmla="*/ 199 w 332"/>
                  <a:gd name="T67" fmla="*/ 2 h 44"/>
                  <a:gd name="T68" fmla="*/ 172 w 332"/>
                  <a:gd name="T69" fmla="*/ 2 h 44"/>
                  <a:gd name="T70" fmla="*/ 143 w 332"/>
                  <a:gd name="T71" fmla="*/ 3 h 44"/>
                  <a:gd name="T72" fmla="*/ 116 w 332"/>
                  <a:gd name="T73" fmla="*/ 4 h 44"/>
                  <a:gd name="T74" fmla="*/ 87 w 332"/>
                  <a:gd name="T75" fmla="*/ 6 h 44"/>
                  <a:gd name="T76" fmla="*/ 58 w 332"/>
                  <a:gd name="T77" fmla="*/ 7 h 44"/>
                  <a:gd name="T78" fmla="*/ 31 w 332"/>
                  <a:gd name="T79" fmla="*/ 9 h 44"/>
                  <a:gd name="T80" fmla="*/ 2 w 332"/>
                  <a:gd name="T81" fmla="*/ 10 h 44"/>
                  <a:gd name="T82" fmla="*/ 2 w 332"/>
                  <a:gd name="T83" fmla="*/ 17 h 44"/>
                  <a:gd name="T84" fmla="*/ 2 w 332"/>
                  <a:gd name="T85" fmla="*/ 25 h 44"/>
                  <a:gd name="T86" fmla="*/ 0 w 332"/>
                  <a:gd name="T87" fmla="*/ 32 h 44"/>
                  <a:gd name="T88" fmla="*/ 0 w 332"/>
                  <a:gd name="T89" fmla="*/ 39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2"/>
                  <a:gd name="T136" fmla="*/ 0 h 44"/>
                  <a:gd name="T137" fmla="*/ 332 w 332"/>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2" h="44">
                    <a:moveTo>
                      <a:pt x="0" y="39"/>
                    </a:moveTo>
                    <a:lnTo>
                      <a:pt x="20" y="39"/>
                    </a:lnTo>
                    <a:lnTo>
                      <a:pt x="43" y="40"/>
                    </a:lnTo>
                    <a:lnTo>
                      <a:pt x="64" y="40"/>
                    </a:lnTo>
                    <a:lnTo>
                      <a:pt x="87" y="42"/>
                    </a:lnTo>
                    <a:lnTo>
                      <a:pt x="108" y="43"/>
                    </a:lnTo>
                    <a:lnTo>
                      <a:pt x="130" y="43"/>
                    </a:lnTo>
                    <a:lnTo>
                      <a:pt x="151" y="44"/>
                    </a:lnTo>
                    <a:lnTo>
                      <a:pt x="174" y="44"/>
                    </a:lnTo>
                    <a:lnTo>
                      <a:pt x="193" y="44"/>
                    </a:lnTo>
                    <a:lnTo>
                      <a:pt x="209" y="44"/>
                    </a:lnTo>
                    <a:lnTo>
                      <a:pt x="228" y="44"/>
                    </a:lnTo>
                    <a:lnTo>
                      <a:pt x="245" y="43"/>
                    </a:lnTo>
                    <a:lnTo>
                      <a:pt x="263" y="43"/>
                    </a:lnTo>
                    <a:lnTo>
                      <a:pt x="280" y="43"/>
                    </a:lnTo>
                    <a:lnTo>
                      <a:pt x="299" y="42"/>
                    </a:lnTo>
                    <a:lnTo>
                      <a:pt x="315" y="42"/>
                    </a:lnTo>
                    <a:lnTo>
                      <a:pt x="319" y="37"/>
                    </a:lnTo>
                    <a:lnTo>
                      <a:pt x="321" y="33"/>
                    </a:lnTo>
                    <a:lnTo>
                      <a:pt x="326" y="29"/>
                    </a:lnTo>
                    <a:lnTo>
                      <a:pt x="328" y="24"/>
                    </a:lnTo>
                    <a:lnTo>
                      <a:pt x="328" y="18"/>
                    </a:lnTo>
                    <a:lnTo>
                      <a:pt x="330" y="13"/>
                    </a:lnTo>
                    <a:lnTo>
                      <a:pt x="332" y="7"/>
                    </a:lnTo>
                    <a:lnTo>
                      <a:pt x="332" y="2"/>
                    </a:lnTo>
                    <a:lnTo>
                      <a:pt x="319" y="2"/>
                    </a:lnTo>
                    <a:lnTo>
                      <a:pt x="305" y="2"/>
                    </a:lnTo>
                    <a:lnTo>
                      <a:pt x="292" y="2"/>
                    </a:lnTo>
                    <a:lnTo>
                      <a:pt x="280" y="0"/>
                    </a:lnTo>
                    <a:lnTo>
                      <a:pt x="267" y="0"/>
                    </a:lnTo>
                    <a:lnTo>
                      <a:pt x="255" y="0"/>
                    </a:lnTo>
                    <a:lnTo>
                      <a:pt x="240" y="0"/>
                    </a:lnTo>
                    <a:lnTo>
                      <a:pt x="228" y="0"/>
                    </a:lnTo>
                    <a:lnTo>
                      <a:pt x="199" y="2"/>
                    </a:lnTo>
                    <a:lnTo>
                      <a:pt x="172" y="2"/>
                    </a:lnTo>
                    <a:lnTo>
                      <a:pt x="143" y="3"/>
                    </a:lnTo>
                    <a:lnTo>
                      <a:pt x="116" y="4"/>
                    </a:lnTo>
                    <a:lnTo>
                      <a:pt x="87" y="6"/>
                    </a:lnTo>
                    <a:lnTo>
                      <a:pt x="58" y="7"/>
                    </a:lnTo>
                    <a:lnTo>
                      <a:pt x="31" y="9"/>
                    </a:lnTo>
                    <a:lnTo>
                      <a:pt x="2" y="10"/>
                    </a:lnTo>
                    <a:lnTo>
                      <a:pt x="2" y="17"/>
                    </a:lnTo>
                    <a:lnTo>
                      <a:pt x="2" y="25"/>
                    </a:lnTo>
                    <a:lnTo>
                      <a:pt x="0" y="32"/>
                    </a:lnTo>
                    <a:lnTo>
                      <a:pt x="0"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7" name="Freeform 701"/>
              <p:cNvSpPr>
                <a:spLocks/>
              </p:cNvSpPr>
              <p:nvPr/>
            </p:nvSpPr>
            <p:spPr bwMode="auto">
              <a:xfrm>
                <a:off x="2734" y="1763"/>
                <a:ext cx="295" cy="43"/>
              </a:xfrm>
              <a:custGeom>
                <a:avLst/>
                <a:gdLst>
                  <a:gd name="T0" fmla="*/ 0 w 295"/>
                  <a:gd name="T1" fmla="*/ 43 h 43"/>
                  <a:gd name="T2" fmla="*/ 41 w 295"/>
                  <a:gd name="T3" fmla="*/ 40 h 43"/>
                  <a:gd name="T4" fmla="*/ 77 w 295"/>
                  <a:gd name="T5" fmla="*/ 39 h 43"/>
                  <a:gd name="T6" fmla="*/ 104 w 295"/>
                  <a:gd name="T7" fmla="*/ 39 h 43"/>
                  <a:gd name="T8" fmla="*/ 126 w 295"/>
                  <a:gd name="T9" fmla="*/ 37 h 43"/>
                  <a:gd name="T10" fmla="*/ 147 w 295"/>
                  <a:gd name="T11" fmla="*/ 37 h 43"/>
                  <a:gd name="T12" fmla="*/ 168 w 295"/>
                  <a:gd name="T13" fmla="*/ 36 h 43"/>
                  <a:gd name="T14" fmla="*/ 191 w 295"/>
                  <a:gd name="T15" fmla="*/ 36 h 43"/>
                  <a:gd name="T16" fmla="*/ 220 w 295"/>
                  <a:gd name="T17" fmla="*/ 35 h 43"/>
                  <a:gd name="T18" fmla="*/ 222 w 295"/>
                  <a:gd name="T19" fmla="*/ 33 h 43"/>
                  <a:gd name="T20" fmla="*/ 224 w 295"/>
                  <a:gd name="T21" fmla="*/ 32 h 43"/>
                  <a:gd name="T22" fmla="*/ 228 w 295"/>
                  <a:gd name="T23" fmla="*/ 32 h 43"/>
                  <a:gd name="T24" fmla="*/ 234 w 295"/>
                  <a:gd name="T25" fmla="*/ 32 h 43"/>
                  <a:gd name="T26" fmla="*/ 243 w 295"/>
                  <a:gd name="T27" fmla="*/ 32 h 43"/>
                  <a:gd name="T28" fmla="*/ 253 w 295"/>
                  <a:gd name="T29" fmla="*/ 32 h 43"/>
                  <a:gd name="T30" fmla="*/ 270 w 295"/>
                  <a:gd name="T31" fmla="*/ 32 h 43"/>
                  <a:gd name="T32" fmla="*/ 293 w 295"/>
                  <a:gd name="T33" fmla="*/ 33 h 43"/>
                  <a:gd name="T34" fmla="*/ 295 w 295"/>
                  <a:gd name="T35" fmla="*/ 25 h 43"/>
                  <a:gd name="T36" fmla="*/ 295 w 295"/>
                  <a:gd name="T37" fmla="*/ 18 h 43"/>
                  <a:gd name="T38" fmla="*/ 295 w 295"/>
                  <a:gd name="T39" fmla="*/ 13 h 43"/>
                  <a:gd name="T40" fmla="*/ 295 w 295"/>
                  <a:gd name="T41" fmla="*/ 6 h 43"/>
                  <a:gd name="T42" fmla="*/ 218 w 295"/>
                  <a:gd name="T43" fmla="*/ 4 h 43"/>
                  <a:gd name="T44" fmla="*/ 162 w 295"/>
                  <a:gd name="T45" fmla="*/ 4 h 43"/>
                  <a:gd name="T46" fmla="*/ 120 w 295"/>
                  <a:gd name="T47" fmla="*/ 3 h 43"/>
                  <a:gd name="T48" fmla="*/ 91 w 295"/>
                  <a:gd name="T49" fmla="*/ 3 h 43"/>
                  <a:gd name="T50" fmla="*/ 72 w 295"/>
                  <a:gd name="T51" fmla="*/ 3 h 43"/>
                  <a:gd name="T52" fmla="*/ 60 w 295"/>
                  <a:gd name="T53" fmla="*/ 2 h 43"/>
                  <a:gd name="T54" fmla="*/ 52 w 295"/>
                  <a:gd name="T55" fmla="*/ 2 h 43"/>
                  <a:gd name="T56" fmla="*/ 45 w 295"/>
                  <a:gd name="T57" fmla="*/ 0 h 43"/>
                  <a:gd name="T58" fmla="*/ 35 w 295"/>
                  <a:gd name="T59" fmla="*/ 0 h 43"/>
                  <a:gd name="T60" fmla="*/ 27 w 295"/>
                  <a:gd name="T61" fmla="*/ 2 h 43"/>
                  <a:gd name="T62" fmla="*/ 16 w 295"/>
                  <a:gd name="T63" fmla="*/ 2 h 43"/>
                  <a:gd name="T64" fmla="*/ 6 w 295"/>
                  <a:gd name="T65" fmla="*/ 3 h 43"/>
                  <a:gd name="T66" fmla="*/ 4 w 295"/>
                  <a:gd name="T67" fmla="*/ 13 h 43"/>
                  <a:gd name="T68" fmla="*/ 4 w 295"/>
                  <a:gd name="T69" fmla="*/ 22 h 43"/>
                  <a:gd name="T70" fmla="*/ 2 w 295"/>
                  <a:gd name="T71" fmla="*/ 33 h 43"/>
                  <a:gd name="T72" fmla="*/ 0 w 295"/>
                  <a:gd name="T73" fmla="*/ 43 h 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5"/>
                  <a:gd name="T112" fmla="*/ 0 h 43"/>
                  <a:gd name="T113" fmla="*/ 295 w 295"/>
                  <a:gd name="T114" fmla="*/ 43 h 4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5" h="43">
                    <a:moveTo>
                      <a:pt x="0" y="43"/>
                    </a:moveTo>
                    <a:lnTo>
                      <a:pt x="41" y="40"/>
                    </a:lnTo>
                    <a:lnTo>
                      <a:pt x="77" y="39"/>
                    </a:lnTo>
                    <a:lnTo>
                      <a:pt x="104" y="39"/>
                    </a:lnTo>
                    <a:lnTo>
                      <a:pt x="126" y="37"/>
                    </a:lnTo>
                    <a:lnTo>
                      <a:pt x="147" y="37"/>
                    </a:lnTo>
                    <a:lnTo>
                      <a:pt x="168" y="36"/>
                    </a:lnTo>
                    <a:lnTo>
                      <a:pt x="191" y="36"/>
                    </a:lnTo>
                    <a:lnTo>
                      <a:pt x="220" y="35"/>
                    </a:lnTo>
                    <a:lnTo>
                      <a:pt x="222" y="33"/>
                    </a:lnTo>
                    <a:lnTo>
                      <a:pt x="224" y="32"/>
                    </a:lnTo>
                    <a:lnTo>
                      <a:pt x="228" y="32"/>
                    </a:lnTo>
                    <a:lnTo>
                      <a:pt x="234" y="32"/>
                    </a:lnTo>
                    <a:lnTo>
                      <a:pt x="243" y="32"/>
                    </a:lnTo>
                    <a:lnTo>
                      <a:pt x="253" y="32"/>
                    </a:lnTo>
                    <a:lnTo>
                      <a:pt x="270" y="32"/>
                    </a:lnTo>
                    <a:lnTo>
                      <a:pt x="293" y="33"/>
                    </a:lnTo>
                    <a:lnTo>
                      <a:pt x="295" y="25"/>
                    </a:lnTo>
                    <a:lnTo>
                      <a:pt x="295" y="18"/>
                    </a:lnTo>
                    <a:lnTo>
                      <a:pt x="295" y="13"/>
                    </a:lnTo>
                    <a:lnTo>
                      <a:pt x="295" y="6"/>
                    </a:lnTo>
                    <a:lnTo>
                      <a:pt x="218" y="4"/>
                    </a:lnTo>
                    <a:lnTo>
                      <a:pt x="162" y="4"/>
                    </a:lnTo>
                    <a:lnTo>
                      <a:pt x="120" y="3"/>
                    </a:lnTo>
                    <a:lnTo>
                      <a:pt x="91" y="3"/>
                    </a:lnTo>
                    <a:lnTo>
                      <a:pt x="72" y="3"/>
                    </a:lnTo>
                    <a:lnTo>
                      <a:pt x="60" y="2"/>
                    </a:lnTo>
                    <a:lnTo>
                      <a:pt x="52" y="2"/>
                    </a:lnTo>
                    <a:lnTo>
                      <a:pt x="45" y="0"/>
                    </a:lnTo>
                    <a:lnTo>
                      <a:pt x="35" y="0"/>
                    </a:lnTo>
                    <a:lnTo>
                      <a:pt x="27" y="2"/>
                    </a:lnTo>
                    <a:lnTo>
                      <a:pt x="16" y="2"/>
                    </a:lnTo>
                    <a:lnTo>
                      <a:pt x="6" y="3"/>
                    </a:lnTo>
                    <a:lnTo>
                      <a:pt x="4" y="13"/>
                    </a:lnTo>
                    <a:lnTo>
                      <a:pt x="4" y="22"/>
                    </a:lnTo>
                    <a:lnTo>
                      <a:pt x="2" y="33"/>
                    </a:lnTo>
                    <a:lnTo>
                      <a:pt x="0" y="4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8" name="Freeform 702"/>
              <p:cNvSpPr>
                <a:spLocks/>
              </p:cNvSpPr>
              <p:nvPr/>
            </p:nvSpPr>
            <p:spPr bwMode="auto">
              <a:xfrm>
                <a:off x="2738" y="1730"/>
                <a:ext cx="291" cy="29"/>
              </a:xfrm>
              <a:custGeom>
                <a:avLst/>
                <a:gdLst>
                  <a:gd name="T0" fmla="*/ 0 w 291"/>
                  <a:gd name="T1" fmla="*/ 25 h 29"/>
                  <a:gd name="T2" fmla="*/ 19 w 291"/>
                  <a:gd name="T3" fmla="*/ 25 h 29"/>
                  <a:gd name="T4" fmla="*/ 31 w 291"/>
                  <a:gd name="T5" fmla="*/ 26 h 29"/>
                  <a:gd name="T6" fmla="*/ 41 w 291"/>
                  <a:gd name="T7" fmla="*/ 26 h 29"/>
                  <a:gd name="T8" fmla="*/ 50 w 291"/>
                  <a:gd name="T9" fmla="*/ 26 h 29"/>
                  <a:gd name="T10" fmla="*/ 54 w 291"/>
                  <a:gd name="T11" fmla="*/ 26 h 29"/>
                  <a:gd name="T12" fmla="*/ 58 w 291"/>
                  <a:gd name="T13" fmla="*/ 28 h 29"/>
                  <a:gd name="T14" fmla="*/ 62 w 291"/>
                  <a:gd name="T15" fmla="*/ 28 h 29"/>
                  <a:gd name="T16" fmla="*/ 66 w 291"/>
                  <a:gd name="T17" fmla="*/ 29 h 29"/>
                  <a:gd name="T18" fmla="*/ 95 w 291"/>
                  <a:gd name="T19" fmla="*/ 29 h 29"/>
                  <a:gd name="T20" fmla="*/ 122 w 291"/>
                  <a:gd name="T21" fmla="*/ 29 h 29"/>
                  <a:gd name="T22" fmla="*/ 152 w 291"/>
                  <a:gd name="T23" fmla="*/ 29 h 29"/>
                  <a:gd name="T24" fmla="*/ 179 w 291"/>
                  <a:gd name="T25" fmla="*/ 29 h 29"/>
                  <a:gd name="T26" fmla="*/ 208 w 291"/>
                  <a:gd name="T27" fmla="*/ 29 h 29"/>
                  <a:gd name="T28" fmla="*/ 235 w 291"/>
                  <a:gd name="T29" fmla="*/ 29 h 29"/>
                  <a:gd name="T30" fmla="*/ 264 w 291"/>
                  <a:gd name="T31" fmla="*/ 29 h 29"/>
                  <a:gd name="T32" fmla="*/ 291 w 291"/>
                  <a:gd name="T33" fmla="*/ 29 h 29"/>
                  <a:gd name="T34" fmla="*/ 289 w 291"/>
                  <a:gd name="T35" fmla="*/ 24 h 29"/>
                  <a:gd name="T36" fmla="*/ 289 w 291"/>
                  <a:gd name="T37" fmla="*/ 19 h 29"/>
                  <a:gd name="T38" fmla="*/ 289 w 291"/>
                  <a:gd name="T39" fmla="*/ 15 h 29"/>
                  <a:gd name="T40" fmla="*/ 286 w 291"/>
                  <a:gd name="T41" fmla="*/ 10 h 29"/>
                  <a:gd name="T42" fmla="*/ 278 w 291"/>
                  <a:gd name="T43" fmla="*/ 8 h 29"/>
                  <a:gd name="T44" fmla="*/ 268 w 291"/>
                  <a:gd name="T45" fmla="*/ 7 h 29"/>
                  <a:gd name="T46" fmla="*/ 253 w 291"/>
                  <a:gd name="T47" fmla="*/ 7 h 29"/>
                  <a:gd name="T48" fmla="*/ 233 w 291"/>
                  <a:gd name="T49" fmla="*/ 6 h 29"/>
                  <a:gd name="T50" fmla="*/ 199 w 291"/>
                  <a:gd name="T51" fmla="*/ 4 h 29"/>
                  <a:gd name="T52" fmla="*/ 152 w 291"/>
                  <a:gd name="T53" fmla="*/ 3 h 29"/>
                  <a:gd name="T54" fmla="*/ 87 w 291"/>
                  <a:gd name="T55" fmla="*/ 1 h 29"/>
                  <a:gd name="T56" fmla="*/ 0 w 291"/>
                  <a:gd name="T57" fmla="*/ 0 h 29"/>
                  <a:gd name="T58" fmla="*/ 0 w 291"/>
                  <a:gd name="T59" fmla="*/ 6 h 29"/>
                  <a:gd name="T60" fmla="*/ 0 w 291"/>
                  <a:gd name="T61" fmla="*/ 12 h 29"/>
                  <a:gd name="T62" fmla="*/ 0 w 291"/>
                  <a:gd name="T63" fmla="*/ 18 h 29"/>
                  <a:gd name="T64" fmla="*/ 0 w 291"/>
                  <a:gd name="T65" fmla="*/ 25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1"/>
                  <a:gd name="T100" fmla="*/ 0 h 29"/>
                  <a:gd name="T101" fmla="*/ 291 w 291"/>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1" h="29">
                    <a:moveTo>
                      <a:pt x="0" y="25"/>
                    </a:moveTo>
                    <a:lnTo>
                      <a:pt x="19" y="25"/>
                    </a:lnTo>
                    <a:lnTo>
                      <a:pt x="31" y="26"/>
                    </a:lnTo>
                    <a:lnTo>
                      <a:pt x="41" y="26"/>
                    </a:lnTo>
                    <a:lnTo>
                      <a:pt x="50" y="26"/>
                    </a:lnTo>
                    <a:lnTo>
                      <a:pt x="54" y="26"/>
                    </a:lnTo>
                    <a:lnTo>
                      <a:pt x="58" y="28"/>
                    </a:lnTo>
                    <a:lnTo>
                      <a:pt x="62" y="28"/>
                    </a:lnTo>
                    <a:lnTo>
                      <a:pt x="66" y="29"/>
                    </a:lnTo>
                    <a:lnTo>
                      <a:pt x="95" y="29"/>
                    </a:lnTo>
                    <a:lnTo>
                      <a:pt x="122" y="29"/>
                    </a:lnTo>
                    <a:lnTo>
                      <a:pt x="152" y="29"/>
                    </a:lnTo>
                    <a:lnTo>
                      <a:pt x="179" y="29"/>
                    </a:lnTo>
                    <a:lnTo>
                      <a:pt x="208" y="29"/>
                    </a:lnTo>
                    <a:lnTo>
                      <a:pt x="235" y="29"/>
                    </a:lnTo>
                    <a:lnTo>
                      <a:pt x="264" y="29"/>
                    </a:lnTo>
                    <a:lnTo>
                      <a:pt x="291" y="29"/>
                    </a:lnTo>
                    <a:lnTo>
                      <a:pt x="289" y="24"/>
                    </a:lnTo>
                    <a:lnTo>
                      <a:pt x="289" y="19"/>
                    </a:lnTo>
                    <a:lnTo>
                      <a:pt x="289" y="15"/>
                    </a:lnTo>
                    <a:lnTo>
                      <a:pt x="286" y="10"/>
                    </a:lnTo>
                    <a:lnTo>
                      <a:pt x="278" y="8"/>
                    </a:lnTo>
                    <a:lnTo>
                      <a:pt x="268" y="7"/>
                    </a:lnTo>
                    <a:lnTo>
                      <a:pt x="253" y="7"/>
                    </a:lnTo>
                    <a:lnTo>
                      <a:pt x="233" y="6"/>
                    </a:lnTo>
                    <a:lnTo>
                      <a:pt x="199" y="4"/>
                    </a:lnTo>
                    <a:lnTo>
                      <a:pt x="152" y="3"/>
                    </a:lnTo>
                    <a:lnTo>
                      <a:pt x="87" y="1"/>
                    </a:lnTo>
                    <a:lnTo>
                      <a:pt x="0" y="0"/>
                    </a:lnTo>
                    <a:lnTo>
                      <a:pt x="0" y="6"/>
                    </a:lnTo>
                    <a:lnTo>
                      <a:pt x="0" y="12"/>
                    </a:lnTo>
                    <a:lnTo>
                      <a:pt x="0" y="18"/>
                    </a:lnTo>
                    <a:lnTo>
                      <a:pt x="0"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89" name="Freeform 703"/>
              <p:cNvSpPr>
                <a:spLocks/>
              </p:cNvSpPr>
              <p:nvPr/>
            </p:nvSpPr>
            <p:spPr bwMode="auto">
              <a:xfrm>
                <a:off x="2765" y="1665"/>
                <a:ext cx="667" cy="368"/>
              </a:xfrm>
              <a:custGeom>
                <a:avLst/>
                <a:gdLst>
                  <a:gd name="T0" fmla="*/ 0 w 667"/>
                  <a:gd name="T1" fmla="*/ 292 h 368"/>
                  <a:gd name="T2" fmla="*/ 0 w 667"/>
                  <a:gd name="T3" fmla="*/ 341 h 368"/>
                  <a:gd name="T4" fmla="*/ 29 w 667"/>
                  <a:gd name="T5" fmla="*/ 364 h 368"/>
                  <a:gd name="T6" fmla="*/ 73 w 667"/>
                  <a:gd name="T7" fmla="*/ 364 h 368"/>
                  <a:gd name="T8" fmla="*/ 116 w 667"/>
                  <a:gd name="T9" fmla="*/ 363 h 368"/>
                  <a:gd name="T10" fmla="*/ 164 w 667"/>
                  <a:gd name="T11" fmla="*/ 364 h 368"/>
                  <a:gd name="T12" fmla="*/ 222 w 667"/>
                  <a:gd name="T13" fmla="*/ 364 h 368"/>
                  <a:gd name="T14" fmla="*/ 299 w 667"/>
                  <a:gd name="T15" fmla="*/ 364 h 368"/>
                  <a:gd name="T16" fmla="*/ 403 w 667"/>
                  <a:gd name="T17" fmla="*/ 366 h 368"/>
                  <a:gd name="T18" fmla="*/ 542 w 667"/>
                  <a:gd name="T19" fmla="*/ 367 h 368"/>
                  <a:gd name="T20" fmla="*/ 631 w 667"/>
                  <a:gd name="T21" fmla="*/ 368 h 368"/>
                  <a:gd name="T22" fmla="*/ 646 w 667"/>
                  <a:gd name="T23" fmla="*/ 367 h 368"/>
                  <a:gd name="T24" fmla="*/ 652 w 667"/>
                  <a:gd name="T25" fmla="*/ 306 h 368"/>
                  <a:gd name="T26" fmla="*/ 648 w 667"/>
                  <a:gd name="T27" fmla="*/ 246 h 368"/>
                  <a:gd name="T28" fmla="*/ 652 w 667"/>
                  <a:gd name="T29" fmla="*/ 213 h 368"/>
                  <a:gd name="T30" fmla="*/ 660 w 667"/>
                  <a:gd name="T31" fmla="*/ 189 h 368"/>
                  <a:gd name="T32" fmla="*/ 667 w 667"/>
                  <a:gd name="T33" fmla="*/ 148 h 368"/>
                  <a:gd name="T34" fmla="*/ 662 w 667"/>
                  <a:gd name="T35" fmla="*/ 111 h 368"/>
                  <a:gd name="T36" fmla="*/ 621 w 667"/>
                  <a:gd name="T37" fmla="*/ 66 h 368"/>
                  <a:gd name="T38" fmla="*/ 546 w 667"/>
                  <a:gd name="T39" fmla="*/ 62 h 368"/>
                  <a:gd name="T40" fmla="*/ 469 w 667"/>
                  <a:gd name="T41" fmla="*/ 60 h 368"/>
                  <a:gd name="T42" fmla="*/ 394 w 667"/>
                  <a:gd name="T43" fmla="*/ 55 h 368"/>
                  <a:gd name="T44" fmla="*/ 357 w 667"/>
                  <a:gd name="T45" fmla="*/ 42 h 368"/>
                  <a:gd name="T46" fmla="*/ 357 w 667"/>
                  <a:gd name="T47" fmla="*/ 15 h 368"/>
                  <a:gd name="T48" fmla="*/ 336 w 667"/>
                  <a:gd name="T49" fmla="*/ 4 h 368"/>
                  <a:gd name="T50" fmla="*/ 303 w 667"/>
                  <a:gd name="T51" fmla="*/ 6 h 368"/>
                  <a:gd name="T52" fmla="*/ 266 w 667"/>
                  <a:gd name="T53" fmla="*/ 7 h 368"/>
                  <a:gd name="T54" fmla="*/ 206 w 667"/>
                  <a:gd name="T55" fmla="*/ 7 h 368"/>
                  <a:gd name="T56" fmla="*/ 135 w 667"/>
                  <a:gd name="T57" fmla="*/ 6 h 368"/>
                  <a:gd name="T58" fmla="*/ 95 w 667"/>
                  <a:gd name="T59" fmla="*/ 2 h 368"/>
                  <a:gd name="T60" fmla="*/ 68 w 667"/>
                  <a:gd name="T61" fmla="*/ 0 h 368"/>
                  <a:gd name="T62" fmla="*/ 48 w 667"/>
                  <a:gd name="T63" fmla="*/ 0 h 368"/>
                  <a:gd name="T64" fmla="*/ 37 w 667"/>
                  <a:gd name="T65" fmla="*/ 11 h 368"/>
                  <a:gd name="T66" fmla="*/ 31 w 667"/>
                  <a:gd name="T67" fmla="*/ 40 h 368"/>
                  <a:gd name="T68" fmla="*/ 21 w 667"/>
                  <a:gd name="T69" fmla="*/ 69 h 368"/>
                  <a:gd name="T70" fmla="*/ 14 w 667"/>
                  <a:gd name="T71" fmla="*/ 73 h 368"/>
                  <a:gd name="T72" fmla="*/ 8 w 667"/>
                  <a:gd name="T73" fmla="*/ 90 h 368"/>
                  <a:gd name="T74" fmla="*/ 4 w 667"/>
                  <a:gd name="T75" fmla="*/ 115 h 368"/>
                  <a:gd name="T76" fmla="*/ 4 w 667"/>
                  <a:gd name="T77" fmla="*/ 139 h 368"/>
                  <a:gd name="T78" fmla="*/ 8 w 667"/>
                  <a:gd name="T79" fmla="*/ 162 h 368"/>
                  <a:gd name="T80" fmla="*/ 8 w 667"/>
                  <a:gd name="T81" fmla="*/ 185 h 368"/>
                  <a:gd name="T82" fmla="*/ 2 w 667"/>
                  <a:gd name="T83" fmla="*/ 211 h 368"/>
                  <a:gd name="T84" fmla="*/ 0 w 667"/>
                  <a:gd name="T85" fmla="*/ 236 h 368"/>
                  <a:gd name="T86" fmla="*/ 0 w 667"/>
                  <a:gd name="T87" fmla="*/ 258 h 3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7"/>
                  <a:gd name="T133" fmla="*/ 0 h 368"/>
                  <a:gd name="T134" fmla="*/ 667 w 667"/>
                  <a:gd name="T135" fmla="*/ 368 h 3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7" h="368">
                    <a:moveTo>
                      <a:pt x="0" y="269"/>
                    </a:moveTo>
                    <a:lnTo>
                      <a:pt x="0" y="292"/>
                    </a:lnTo>
                    <a:lnTo>
                      <a:pt x="0" y="316"/>
                    </a:lnTo>
                    <a:lnTo>
                      <a:pt x="0" y="341"/>
                    </a:lnTo>
                    <a:lnTo>
                      <a:pt x="2" y="364"/>
                    </a:lnTo>
                    <a:lnTo>
                      <a:pt x="29" y="364"/>
                    </a:lnTo>
                    <a:lnTo>
                      <a:pt x="52" y="364"/>
                    </a:lnTo>
                    <a:lnTo>
                      <a:pt x="73" y="364"/>
                    </a:lnTo>
                    <a:lnTo>
                      <a:pt x="95" y="363"/>
                    </a:lnTo>
                    <a:lnTo>
                      <a:pt x="116" y="363"/>
                    </a:lnTo>
                    <a:lnTo>
                      <a:pt x="139" y="363"/>
                    </a:lnTo>
                    <a:lnTo>
                      <a:pt x="164" y="364"/>
                    </a:lnTo>
                    <a:lnTo>
                      <a:pt x="191" y="364"/>
                    </a:lnTo>
                    <a:lnTo>
                      <a:pt x="222" y="364"/>
                    </a:lnTo>
                    <a:lnTo>
                      <a:pt x="257" y="364"/>
                    </a:lnTo>
                    <a:lnTo>
                      <a:pt x="299" y="364"/>
                    </a:lnTo>
                    <a:lnTo>
                      <a:pt x="349" y="366"/>
                    </a:lnTo>
                    <a:lnTo>
                      <a:pt x="403" y="366"/>
                    </a:lnTo>
                    <a:lnTo>
                      <a:pt x="467" y="367"/>
                    </a:lnTo>
                    <a:lnTo>
                      <a:pt x="542" y="367"/>
                    </a:lnTo>
                    <a:lnTo>
                      <a:pt x="625" y="368"/>
                    </a:lnTo>
                    <a:lnTo>
                      <a:pt x="631" y="368"/>
                    </a:lnTo>
                    <a:lnTo>
                      <a:pt x="640" y="367"/>
                    </a:lnTo>
                    <a:lnTo>
                      <a:pt x="646" y="367"/>
                    </a:lnTo>
                    <a:lnTo>
                      <a:pt x="654" y="366"/>
                    </a:lnTo>
                    <a:lnTo>
                      <a:pt x="652" y="306"/>
                    </a:lnTo>
                    <a:lnTo>
                      <a:pt x="650" y="270"/>
                    </a:lnTo>
                    <a:lnTo>
                      <a:pt x="648" y="246"/>
                    </a:lnTo>
                    <a:lnTo>
                      <a:pt x="648" y="219"/>
                    </a:lnTo>
                    <a:lnTo>
                      <a:pt x="652" y="213"/>
                    </a:lnTo>
                    <a:lnTo>
                      <a:pt x="656" y="204"/>
                    </a:lnTo>
                    <a:lnTo>
                      <a:pt x="660" y="189"/>
                    </a:lnTo>
                    <a:lnTo>
                      <a:pt x="667" y="162"/>
                    </a:lnTo>
                    <a:lnTo>
                      <a:pt x="667" y="148"/>
                    </a:lnTo>
                    <a:lnTo>
                      <a:pt x="667" y="134"/>
                    </a:lnTo>
                    <a:lnTo>
                      <a:pt x="662" y="111"/>
                    </a:lnTo>
                    <a:lnTo>
                      <a:pt x="658" y="68"/>
                    </a:lnTo>
                    <a:lnTo>
                      <a:pt x="621" y="66"/>
                    </a:lnTo>
                    <a:lnTo>
                      <a:pt x="583" y="64"/>
                    </a:lnTo>
                    <a:lnTo>
                      <a:pt x="546" y="62"/>
                    </a:lnTo>
                    <a:lnTo>
                      <a:pt x="509" y="61"/>
                    </a:lnTo>
                    <a:lnTo>
                      <a:pt x="469" y="60"/>
                    </a:lnTo>
                    <a:lnTo>
                      <a:pt x="432" y="58"/>
                    </a:lnTo>
                    <a:lnTo>
                      <a:pt x="394" y="55"/>
                    </a:lnTo>
                    <a:lnTo>
                      <a:pt x="357" y="54"/>
                    </a:lnTo>
                    <a:lnTo>
                      <a:pt x="357" y="42"/>
                    </a:lnTo>
                    <a:lnTo>
                      <a:pt x="357" y="28"/>
                    </a:lnTo>
                    <a:lnTo>
                      <a:pt x="357" y="15"/>
                    </a:lnTo>
                    <a:lnTo>
                      <a:pt x="357" y="3"/>
                    </a:lnTo>
                    <a:lnTo>
                      <a:pt x="336" y="4"/>
                    </a:lnTo>
                    <a:lnTo>
                      <a:pt x="320" y="6"/>
                    </a:lnTo>
                    <a:lnTo>
                      <a:pt x="303" y="6"/>
                    </a:lnTo>
                    <a:lnTo>
                      <a:pt x="286" y="7"/>
                    </a:lnTo>
                    <a:lnTo>
                      <a:pt x="266" y="7"/>
                    </a:lnTo>
                    <a:lnTo>
                      <a:pt x="239" y="7"/>
                    </a:lnTo>
                    <a:lnTo>
                      <a:pt x="206" y="7"/>
                    </a:lnTo>
                    <a:lnTo>
                      <a:pt x="160" y="7"/>
                    </a:lnTo>
                    <a:lnTo>
                      <a:pt x="135" y="6"/>
                    </a:lnTo>
                    <a:lnTo>
                      <a:pt x="112" y="3"/>
                    </a:lnTo>
                    <a:lnTo>
                      <a:pt x="95" y="2"/>
                    </a:lnTo>
                    <a:lnTo>
                      <a:pt x="81" y="2"/>
                    </a:lnTo>
                    <a:lnTo>
                      <a:pt x="68" y="0"/>
                    </a:lnTo>
                    <a:lnTo>
                      <a:pt x="58" y="0"/>
                    </a:lnTo>
                    <a:lnTo>
                      <a:pt x="48" y="0"/>
                    </a:lnTo>
                    <a:lnTo>
                      <a:pt x="39" y="0"/>
                    </a:lnTo>
                    <a:lnTo>
                      <a:pt x="37" y="11"/>
                    </a:lnTo>
                    <a:lnTo>
                      <a:pt x="35" y="24"/>
                    </a:lnTo>
                    <a:lnTo>
                      <a:pt x="31" y="40"/>
                    </a:lnTo>
                    <a:lnTo>
                      <a:pt x="25" y="68"/>
                    </a:lnTo>
                    <a:lnTo>
                      <a:pt x="21" y="69"/>
                    </a:lnTo>
                    <a:lnTo>
                      <a:pt x="19" y="72"/>
                    </a:lnTo>
                    <a:lnTo>
                      <a:pt x="14" y="73"/>
                    </a:lnTo>
                    <a:lnTo>
                      <a:pt x="10" y="76"/>
                    </a:lnTo>
                    <a:lnTo>
                      <a:pt x="8" y="90"/>
                    </a:lnTo>
                    <a:lnTo>
                      <a:pt x="6" y="102"/>
                    </a:lnTo>
                    <a:lnTo>
                      <a:pt x="4" y="115"/>
                    </a:lnTo>
                    <a:lnTo>
                      <a:pt x="2" y="128"/>
                    </a:lnTo>
                    <a:lnTo>
                      <a:pt x="4" y="139"/>
                    </a:lnTo>
                    <a:lnTo>
                      <a:pt x="6" y="151"/>
                    </a:lnTo>
                    <a:lnTo>
                      <a:pt x="8" y="162"/>
                    </a:lnTo>
                    <a:lnTo>
                      <a:pt x="10" y="173"/>
                    </a:lnTo>
                    <a:lnTo>
                      <a:pt x="8" y="185"/>
                    </a:lnTo>
                    <a:lnTo>
                      <a:pt x="6" y="197"/>
                    </a:lnTo>
                    <a:lnTo>
                      <a:pt x="2" y="211"/>
                    </a:lnTo>
                    <a:lnTo>
                      <a:pt x="0" y="224"/>
                    </a:lnTo>
                    <a:lnTo>
                      <a:pt x="0" y="236"/>
                    </a:lnTo>
                    <a:lnTo>
                      <a:pt x="0" y="247"/>
                    </a:lnTo>
                    <a:lnTo>
                      <a:pt x="0" y="258"/>
                    </a:lnTo>
                    <a:lnTo>
                      <a:pt x="0" y="2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0" name="Freeform 704"/>
              <p:cNvSpPr>
                <a:spLocks/>
              </p:cNvSpPr>
              <p:nvPr/>
            </p:nvSpPr>
            <p:spPr bwMode="auto">
              <a:xfrm>
                <a:off x="2779" y="1873"/>
                <a:ext cx="283" cy="148"/>
              </a:xfrm>
              <a:custGeom>
                <a:avLst/>
                <a:gdLst>
                  <a:gd name="T0" fmla="*/ 0 w 283"/>
                  <a:gd name="T1" fmla="*/ 133 h 148"/>
                  <a:gd name="T2" fmla="*/ 0 w 283"/>
                  <a:gd name="T3" fmla="*/ 135 h 148"/>
                  <a:gd name="T4" fmla="*/ 3 w 283"/>
                  <a:gd name="T5" fmla="*/ 138 h 148"/>
                  <a:gd name="T6" fmla="*/ 5 w 283"/>
                  <a:gd name="T7" fmla="*/ 141 h 148"/>
                  <a:gd name="T8" fmla="*/ 7 w 283"/>
                  <a:gd name="T9" fmla="*/ 144 h 148"/>
                  <a:gd name="T10" fmla="*/ 11 w 283"/>
                  <a:gd name="T11" fmla="*/ 145 h 148"/>
                  <a:gd name="T12" fmla="*/ 17 w 283"/>
                  <a:gd name="T13" fmla="*/ 146 h 148"/>
                  <a:gd name="T14" fmla="*/ 27 w 283"/>
                  <a:gd name="T15" fmla="*/ 146 h 148"/>
                  <a:gd name="T16" fmla="*/ 48 w 283"/>
                  <a:gd name="T17" fmla="*/ 148 h 148"/>
                  <a:gd name="T18" fmla="*/ 79 w 283"/>
                  <a:gd name="T19" fmla="*/ 148 h 148"/>
                  <a:gd name="T20" fmla="*/ 125 w 283"/>
                  <a:gd name="T21" fmla="*/ 148 h 148"/>
                  <a:gd name="T22" fmla="*/ 187 w 283"/>
                  <a:gd name="T23" fmla="*/ 148 h 148"/>
                  <a:gd name="T24" fmla="*/ 272 w 283"/>
                  <a:gd name="T25" fmla="*/ 148 h 148"/>
                  <a:gd name="T26" fmla="*/ 275 w 283"/>
                  <a:gd name="T27" fmla="*/ 137 h 148"/>
                  <a:gd name="T28" fmla="*/ 275 w 283"/>
                  <a:gd name="T29" fmla="*/ 130 h 148"/>
                  <a:gd name="T30" fmla="*/ 279 w 283"/>
                  <a:gd name="T31" fmla="*/ 120 h 148"/>
                  <a:gd name="T32" fmla="*/ 283 w 283"/>
                  <a:gd name="T33" fmla="*/ 108 h 148"/>
                  <a:gd name="T34" fmla="*/ 283 w 283"/>
                  <a:gd name="T35" fmla="*/ 82 h 148"/>
                  <a:gd name="T36" fmla="*/ 283 w 283"/>
                  <a:gd name="T37" fmla="*/ 57 h 148"/>
                  <a:gd name="T38" fmla="*/ 283 w 283"/>
                  <a:gd name="T39" fmla="*/ 32 h 148"/>
                  <a:gd name="T40" fmla="*/ 283 w 283"/>
                  <a:gd name="T41" fmla="*/ 6 h 148"/>
                  <a:gd name="T42" fmla="*/ 272 w 283"/>
                  <a:gd name="T43" fmla="*/ 5 h 148"/>
                  <a:gd name="T44" fmla="*/ 264 w 283"/>
                  <a:gd name="T45" fmla="*/ 3 h 148"/>
                  <a:gd name="T46" fmla="*/ 252 w 283"/>
                  <a:gd name="T47" fmla="*/ 3 h 148"/>
                  <a:gd name="T48" fmla="*/ 237 w 283"/>
                  <a:gd name="T49" fmla="*/ 2 h 148"/>
                  <a:gd name="T50" fmla="*/ 216 w 283"/>
                  <a:gd name="T51" fmla="*/ 2 h 148"/>
                  <a:gd name="T52" fmla="*/ 187 w 283"/>
                  <a:gd name="T53" fmla="*/ 2 h 148"/>
                  <a:gd name="T54" fmla="*/ 146 w 283"/>
                  <a:gd name="T55" fmla="*/ 2 h 148"/>
                  <a:gd name="T56" fmla="*/ 94 w 283"/>
                  <a:gd name="T57" fmla="*/ 2 h 148"/>
                  <a:gd name="T58" fmla="*/ 94 w 283"/>
                  <a:gd name="T59" fmla="*/ 3 h 148"/>
                  <a:gd name="T60" fmla="*/ 94 w 283"/>
                  <a:gd name="T61" fmla="*/ 5 h 148"/>
                  <a:gd name="T62" fmla="*/ 94 w 283"/>
                  <a:gd name="T63" fmla="*/ 6 h 148"/>
                  <a:gd name="T64" fmla="*/ 92 w 283"/>
                  <a:gd name="T65" fmla="*/ 7 h 148"/>
                  <a:gd name="T66" fmla="*/ 81 w 283"/>
                  <a:gd name="T67" fmla="*/ 6 h 148"/>
                  <a:gd name="T68" fmla="*/ 71 w 283"/>
                  <a:gd name="T69" fmla="*/ 3 h 148"/>
                  <a:gd name="T70" fmla="*/ 59 w 283"/>
                  <a:gd name="T71" fmla="*/ 2 h 148"/>
                  <a:gd name="T72" fmla="*/ 48 w 283"/>
                  <a:gd name="T73" fmla="*/ 0 h 148"/>
                  <a:gd name="T74" fmla="*/ 40 w 283"/>
                  <a:gd name="T75" fmla="*/ 0 h 148"/>
                  <a:gd name="T76" fmla="*/ 34 w 283"/>
                  <a:gd name="T77" fmla="*/ 0 h 148"/>
                  <a:gd name="T78" fmla="*/ 27 w 283"/>
                  <a:gd name="T79" fmla="*/ 0 h 148"/>
                  <a:gd name="T80" fmla="*/ 19 w 283"/>
                  <a:gd name="T81" fmla="*/ 0 h 148"/>
                  <a:gd name="T82" fmla="*/ 13 w 283"/>
                  <a:gd name="T83" fmla="*/ 28 h 148"/>
                  <a:gd name="T84" fmla="*/ 9 w 283"/>
                  <a:gd name="T85" fmla="*/ 61 h 148"/>
                  <a:gd name="T86" fmla="*/ 5 w 283"/>
                  <a:gd name="T87" fmla="*/ 93 h 148"/>
                  <a:gd name="T88" fmla="*/ 0 w 283"/>
                  <a:gd name="T89" fmla="*/ 111 h 148"/>
                  <a:gd name="T90" fmla="*/ 0 w 283"/>
                  <a:gd name="T91" fmla="*/ 116 h 148"/>
                  <a:gd name="T92" fmla="*/ 0 w 283"/>
                  <a:gd name="T93" fmla="*/ 122 h 148"/>
                  <a:gd name="T94" fmla="*/ 0 w 283"/>
                  <a:gd name="T95" fmla="*/ 127 h 148"/>
                  <a:gd name="T96" fmla="*/ 0 w 283"/>
                  <a:gd name="T97" fmla="*/ 133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3"/>
                  <a:gd name="T148" fmla="*/ 0 h 148"/>
                  <a:gd name="T149" fmla="*/ 283 w 283"/>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3" h="148">
                    <a:moveTo>
                      <a:pt x="0" y="133"/>
                    </a:moveTo>
                    <a:lnTo>
                      <a:pt x="0" y="135"/>
                    </a:lnTo>
                    <a:lnTo>
                      <a:pt x="3" y="138"/>
                    </a:lnTo>
                    <a:lnTo>
                      <a:pt x="5" y="141"/>
                    </a:lnTo>
                    <a:lnTo>
                      <a:pt x="7" y="144"/>
                    </a:lnTo>
                    <a:lnTo>
                      <a:pt x="11" y="145"/>
                    </a:lnTo>
                    <a:lnTo>
                      <a:pt x="17" y="146"/>
                    </a:lnTo>
                    <a:lnTo>
                      <a:pt x="27" y="146"/>
                    </a:lnTo>
                    <a:lnTo>
                      <a:pt x="48" y="148"/>
                    </a:lnTo>
                    <a:lnTo>
                      <a:pt x="79" y="148"/>
                    </a:lnTo>
                    <a:lnTo>
                      <a:pt x="125" y="148"/>
                    </a:lnTo>
                    <a:lnTo>
                      <a:pt x="187" y="148"/>
                    </a:lnTo>
                    <a:lnTo>
                      <a:pt x="272" y="148"/>
                    </a:lnTo>
                    <a:lnTo>
                      <a:pt x="275" y="137"/>
                    </a:lnTo>
                    <a:lnTo>
                      <a:pt x="275" y="130"/>
                    </a:lnTo>
                    <a:lnTo>
                      <a:pt x="279" y="120"/>
                    </a:lnTo>
                    <a:lnTo>
                      <a:pt x="283" y="108"/>
                    </a:lnTo>
                    <a:lnTo>
                      <a:pt x="283" y="82"/>
                    </a:lnTo>
                    <a:lnTo>
                      <a:pt x="283" y="57"/>
                    </a:lnTo>
                    <a:lnTo>
                      <a:pt x="283" y="32"/>
                    </a:lnTo>
                    <a:lnTo>
                      <a:pt x="283" y="6"/>
                    </a:lnTo>
                    <a:lnTo>
                      <a:pt x="272" y="5"/>
                    </a:lnTo>
                    <a:lnTo>
                      <a:pt x="264" y="3"/>
                    </a:lnTo>
                    <a:lnTo>
                      <a:pt x="252" y="3"/>
                    </a:lnTo>
                    <a:lnTo>
                      <a:pt x="237" y="2"/>
                    </a:lnTo>
                    <a:lnTo>
                      <a:pt x="216" y="2"/>
                    </a:lnTo>
                    <a:lnTo>
                      <a:pt x="187" y="2"/>
                    </a:lnTo>
                    <a:lnTo>
                      <a:pt x="146" y="2"/>
                    </a:lnTo>
                    <a:lnTo>
                      <a:pt x="94" y="2"/>
                    </a:lnTo>
                    <a:lnTo>
                      <a:pt x="94" y="3"/>
                    </a:lnTo>
                    <a:lnTo>
                      <a:pt x="94" y="5"/>
                    </a:lnTo>
                    <a:lnTo>
                      <a:pt x="94" y="6"/>
                    </a:lnTo>
                    <a:lnTo>
                      <a:pt x="92" y="7"/>
                    </a:lnTo>
                    <a:lnTo>
                      <a:pt x="81" y="6"/>
                    </a:lnTo>
                    <a:lnTo>
                      <a:pt x="71" y="3"/>
                    </a:lnTo>
                    <a:lnTo>
                      <a:pt x="59" y="2"/>
                    </a:lnTo>
                    <a:lnTo>
                      <a:pt x="48" y="0"/>
                    </a:lnTo>
                    <a:lnTo>
                      <a:pt x="40" y="0"/>
                    </a:lnTo>
                    <a:lnTo>
                      <a:pt x="34" y="0"/>
                    </a:lnTo>
                    <a:lnTo>
                      <a:pt x="27" y="0"/>
                    </a:lnTo>
                    <a:lnTo>
                      <a:pt x="19" y="0"/>
                    </a:lnTo>
                    <a:lnTo>
                      <a:pt x="13" y="28"/>
                    </a:lnTo>
                    <a:lnTo>
                      <a:pt x="9" y="61"/>
                    </a:lnTo>
                    <a:lnTo>
                      <a:pt x="5" y="93"/>
                    </a:lnTo>
                    <a:lnTo>
                      <a:pt x="0" y="111"/>
                    </a:lnTo>
                    <a:lnTo>
                      <a:pt x="0" y="116"/>
                    </a:lnTo>
                    <a:lnTo>
                      <a:pt x="0" y="122"/>
                    </a:lnTo>
                    <a:lnTo>
                      <a:pt x="0" y="127"/>
                    </a:lnTo>
                    <a:lnTo>
                      <a:pt x="0" y="13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1" name="Freeform 705"/>
              <p:cNvSpPr>
                <a:spLocks/>
              </p:cNvSpPr>
              <p:nvPr/>
            </p:nvSpPr>
            <p:spPr bwMode="auto">
              <a:xfrm>
                <a:off x="2779" y="1802"/>
                <a:ext cx="272" cy="56"/>
              </a:xfrm>
              <a:custGeom>
                <a:avLst/>
                <a:gdLst>
                  <a:gd name="T0" fmla="*/ 0 w 272"/>
                  <a:gd name="T1" fmla="*/ 16 h 56"/>
                  <a:gd name="T2" fmla="*/ 5 w 272"/>
                  <a:gd name="T3" fmla="*/ 31 h 56"/>
                  <a:gd name="T4" fmla="*/ 7 w 272"/>
                  <a:gd name="T5" fmla="*/ 40 h 56"/>
                  <a:gd name="T6" fmla="*/ 7 w 272"/>
                  <a:gd name="T7" fmla="*/ 47 h 56"/>
                  <a:gd name="T8" fmla="*/ 5 w 272"/>
                  <a:gd name="T9" fmla="*/ 56 h 56"/>
                  <a:gd name="T10" fmla="*/ 7 w 272"/>
                  <a:gd name="T11" fmla="*/ 56 h 56"/>
                  <a:gd name="T12" fmla="*/ 9 w 272"/>
                  <a:gd name="T13" fmla="*/ 55 h 56"/>
                  <a:gd name="T14" fmla="*/ 9 w 272"/>
                  <a:gd name="T15" fmla="*/ 55 h 56"/>
                  <a:gd name="T16" fmla="*/ 11 w 272"/>
                  <a:gd name="T17" fmla="*/ 53 h 56"/>
                  <a:gd name="T18" fmla="*/ 15 w 272"/>
                  <a:gd name="T19" fmla="*/ 41 h 56"/>
                  <a:gd name="T20" fmla="*/ 17 w 272"/>
                  <a:gd name="T21" fmla="*/ 34 h 56"/>
                  <a:gd name="T22" fmla="*/ 19 w 272"/>
                  <a:gd name="T23" fmla="*/ 30 h 56"/>
                  <a:gd name="T24" fmla="*/ 21 w 272"/>
                  <a:gd name="T25" fmla="*/ 29 h 56"/>
                  <a:gd name="T26" fmla="*/ 52 w 272"/>
                  <a:gd name="T27" fmla="*/ 29 h 56"/>
                  <a:gd name="T28" fmla="*/ 84 w 272"/>
                  <a:gd name="T29" fmla="*/ 29 h 56"/>
                  <a:gd name="T30" fmla="*/ 115 w 272"/>
                  <a:gd name="T31" fmla="*/ 29 h 56"/>
                  <a:gd name="T32" fmla="*/ 146 w 272"/>
                  <a:gd name="T33" fmla="*/ 29 h 56"/>
                  <a:gd name="T34" fmla="*/ 177 w 272"/>
                  <a:gd name="T35" fmla="*/ 29 h 56"/>
                  <a:gd name="T36" fmla="*/ 208 w 272"/>
                  <a:gd name="T37" fmla="*/ 29 h 56"/>
                  <a:gd name="T38" fmla="*/ 239 w 272"/>
                  <a:gd name="T39" fmla="*/ 29 h 56"/>
                  <a:gd name="T40" fmla="*/ 270 w 272"/>
                  <a:gd name="T41" fmla="*/ 29 h 56"/>
                  <a:gd name="T42" fmla="*/ 270 w 272"/>
                  <a:gd name="T43" fmla="*/ 22 h 56"/>
                  <a:gd name="T44" fmla="*/ 270 w 272"/>
                  <a:gd name="T45" fmla="*/ 15 h 56"/>
                  <a:gd name="T46" fmla="*/ 270 w 272"/>
                  <a:gd name="T47" fmla="*/ 8 h 56"/>
                  <a:gd name="T48" fmla="*/ 272 w 272"/>
                  <a:gd name="T49" fmla="*/ 0 h 56"/>
                  <a:gd name="T50" fmla="*/ 254 w 272"/>
                  <a:gd name="T51" fmla="*/ 0 h 56"/>
                  <a:gd name="T52" fmla="*/ 237 w 272"/>
                  <a:gd name="T53" fmla="*/ 0 h 56"/>
                  <a:gd name="T54" fmla="*/ 218 w 272"/>
                  <a:gd name="T55" fmla="*/ 0 h 56"/>
                  <a:gd name="T56" fmla="*/ 198 w 272"/>
                  <a:gd name="T57" fmla="*/ 1 h 56"/>
                  <a:gd name="T58" fmla="*/ 175 w 272"/>
                  <a:gd name="T59" fmla="*/ 1 h 56"/>
                  <a:gd name="T60" fmla="*/ 146 w 272"/>
                  <a:gd name="T61" fmla="*/ 2 h 56"/>
                  <a:gd name="T62" fmla="*/ 111 w 272"/>
                  <a:gd name="T63" fmla="*/ 4 h 56"/>
                  <a:gd name="T64" fmla="*/ 67 w 272"/>
                  <a:gd name="T65" fmla="*/ 4 h 56"/>
                  <a:gd name="T66" fmla="*/ 59 w 272"/>
                  <a:gd name="T67" fmla="*/ 4 h 56"/>
                  <a:gd name="T68" fmla="*/ 50 w 272"/>
                  <a:gd name="T69" fmla="*/ 5 h 56"/>
                  <a:gd name="T70" fmla="*/ 42 w 272"/>
                  <a:gd name="T71" fmla="*/ 5 h 56"/>
                  <a:gd name="T72" fmla="*/ 36 w 272"/>
                  <a:gd name="T73" fmla="*/ 5 h 56"/>
                  <a:gd name="T74" fmla="*/ 27 w 272"/>
                  <a:gd name="T75" fmla="*/ 7 h 56"/>
                  <a:gd name="T76" fmla="*/ 19 w 272"/>
                  <a:gd name="T77" fmla="*/ 7 h 56"/>
                  <a:gd name="T78" fmla="*/ 11 w 272"/>
                  <a:gd name="T79" fmla="*/ 8 h 56"/>
                  <a:gd name="T80" fmla="*/ 5 w 272"/>
                  <a:gd name="T81" fmla="*/ 8 h 56"/>
                  <a:gd name="T82" fmla="*/ 5 w 272"/>
                  <a:gd name="T83" fmla="*/ 11 h 56"/>
                  <a:gd name="T84" fmla="*/ 5 w 272"/>
                  <a:gd name="T85" fmla="*/ 12 h 56"/>
                  <a:gd name="T86" fmla="*/ 3 w 272"/>
                  <a:gd name="T87" fmla="*/ 15 h 56"/>
                  <a:gd name="T88" fmla="*/ 0 w 272"/>
                  <a:gd name="T89" fmla="*/ 16 h 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2"/>
                  <a:gd name="T136" fmla="*/ 0 h 56"/>
                  <a:gd name="T137" fmla="*/ 272 w 272"/>
                  <a:gd name="T138" fmla="*/ 56 h 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2" h="56">
                    <a:moveTo>
                      <a:pt x="0" y="16"/>
                    </a:moveTo>
                    <a:lnTo>
                      <a:pt x="5" y="31"/>
                    </a:lnTo>
                    <a:lnTo>
                      <a:pt x="7" y="40"/>
                    </a:lnTo>
                    <a:lnTo>
                      <a:pt x="7" y="47"/>
                    </a:lnTo>
                    <a:lnTo>
                      <a:pt x="5" y="56"/>
                    </a:lnTo>
                    <a:lnTo>
                      <a:pt x="7" y="56"/>
                    </a:lnTo>
                    <a:lnTo>
                      <a:pt x="9" y="55"/>
                    </a:lnTo>
                    <a:lnTo>
                      <a:pt x="11" y="53"/>
                    </a:lnTo>
                    <a:lnTo>
                      <a:pt x="15" y="41"/>
                    </a:lnTo>
                    <a:lnTo>
                      <a:pt x="17" y="34"/>
                    </a:lnTo>
                    <a:lnTo>
                      <a:pt x="19" y="30"/>
                    </a:lnTo>
                    <a:lnTo>
                      <a:pt x="21" y="29"/>
                    </a:lnTo>
                    <a:lnTo>
                      <a:pt x="52" y="29"/>
                    </a:lnTo>
                    <a:lnTo>
                      <a:pt x="84" y="29"/>
                    </a:lnTo>
                    <a:lnTo>
                      <a:pt x="115" y="29"/>
                    </a:lnTo>
                    <a:lnTo>
                      <a:pt x="146" y="29"/>
                    </a:lnTo>
                    <a:lnTo>
                      <a:pt x="177" y="29"/>
                    </a:lnTo>
                    <a:lnTo>
                      <a:pt x="208" y="29"/>
                    </a:lnTo>
                    <a:lnTo>
                      <a:pt x="239" y="29"/>
                    </a:lnTo>
                    <a:lnTo>
                      <a:pt x="270" y="29"/>
                    </a:lnTo>
                    <a:lnTo>
                      <a:pt x="270" y="22"/>
                    </a:lnTo>
                    <a:lnTo>
                      <a:pt x="270" y="15"/>
                    </a:lnTo>
                    <a:lnTo>
                      <a:pt x="270" y="8"/>
                    </a:lnTo>
                    <a:lnTo>
                      <a:pt x="272" y="0"/>
                    </a:lnTo>
                    <a:lnTo>
                      <a:pt x="254" y="0"/>
                    </a:lnTo>
                    <a:lnTo>
                      <a:pt x="237" y="0"/>
                    </a:lnTo>
                    <a:lnTo>
                      <a:pt x="218" y="0"/>
                    </a:lnTo>
                    <a:lnTo>
                      <a:pt x="198" y="1"/>
                    </a:lnTo>
                    <a:lnTo>
                      <a:pt x="175" y="1"/>
                    </a:lnTo>
                    <a:lnTo>
                      <a:pt x="146" y="2"/>
                    </a:lnTo>
                    <a:lnTo>
                      <a:pt x="111" y="4"/>
                    </a:lnTo>
                    <a:lnTo>
                      <a:pt x="67" y="4"/>
                    </a:lnTo>
                    <a:lnTo>
                      <a:pt x="59" y="4"/>
                    </a:lnTo>
                    <a:lnTo>
                      <a:pt x="50" y="5"/>
                    </a:lnTo>
                    <a:lnTo>
                      <a:pt x="42" y="5"/>
                    </a:lnTo>
                    <a:lnTo>
                      <a:pt x="36" y="5"/>
                    </a:lnTo>
                    <a:lnTo>
                      <a:pt x="27" y="7"/>
                    </a:lnTo>
                    <a:lnTo>
                      <a:pt x="19" y="7"/>
                    </a:lnTo>
                    <a:lnTo>
                      <a:pt x="11" y="8"/>
                    </a:lnTo>
                    <a:lnTo>
                      <a:pt x="5" y="8"/>
                    </a:lnTo>
                    <a:lnTo>
                      <a:pt x="5" y="11"/>
                    </a:lnTo>
                    <a:lnTo>
                      <a:pt x="5" y="12"/>
                    </a:lnTo>
                    <a:lnTo>
                      <a:pt x="3" y="15"/>
                    </a:lnTo>
                    <a:lnTo>
                      <a:pt x="0" y="1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2" name="Freeform 706"/>
              <p:cNvSpPr>
                <a:spLocks/>
              </p:cNvSpPr>
              <p:nvPr/>
            </p:nvSpPr>
            <p:spPr bwMode="auto">
              <a:xfrm>
                <a:off x="2788" y="1749"/>
                <a:ext cx="270" cy="49"/>
              </a:xfrm>
              <a:custGeom>
                <a:avLst/>
                <a:gdLst>
                  <a:gd name="T0" fmla="*/ 0 w 270"/>
                  <a:gd name="T1" fmla="*/ 42 h 49"/>
                  <a:gd name="T2" fmla="*/ 4 w 270"/>
                  <a:gd name="T3" fmla="*/ 43 h 49"/>
                  <a:gd name="T4" fmla="*/ 6 w 270"/>
                  <a:gd name="T5" fmla="*/ 44 h 49"/>
                  <a:gd name="T6" fmla="*/ 10 w 270"/>
                  <a:gd name="T7" fmla="*/ 46 h 49"/>
                  <a:gd name="T8" fmla="*/ 12 w 270"/>
                  <a:gd name="T9" fmla="*/ 47 h 49"/>
                  <a:gd name="T10" fmla="*/ 33 w 270"/>
                  <a:gd name="T11" fmla="*/ 47 h 49"/>
                  <a:gd name="T12" fmla="*/ 54 w 270"/>
                  <a:gd name="T13" fmla="*/ 47 h 49"/>
                  <a:gd name="T14" fmla="*/ 75 w 270"/>
                  <a:gd name="T15" fmla="*/ 47 h 49"/>
                  <a:gd name="T16" fmla="*/ 95 w 270"/>
                  <a:gd name="T17" fmla="*/ 47 h 49"/>
                  <a:gd name="T18" fmla="*/ 118 w 270"/>
                  <a:gd name="T19" fmla="*/ 49 h 49"/>
                  <a:gd name="T20" fmla="*/ 139 w 270"/>
                  <a:gd name="T21" fmla="*/ 49 h 49"/>
                  <a:gd name="T22" fmla="*/ 162 w 270"/>
                  <a:gd name="T23" fmla="*/ 49 h 49"/>
                  <a:gd name="T24" fmla="*/ 183 w 270"/>
                  <a:gd name="T25" fmla="*/ 49 h 49"/>
                  <a:gd name="T26" fmla="*/ 193 w 270"/>
                  <a:gd name="T27" fmla="*/ 49 h 49"/>
                  <a:gd name="T28" fmla="*/ 203 w 270"/>
                  <a:gd name="T29" fmla="*/ 47 h 49"/>
                  <a:gd name="T30" fmla="*/ 214 w 270"/>
                  <a:gd name="T31" fmla="*/ 46 h 49"/>
                  <a:gd name="T32" fmla="*/ 224 w 270"/>
                  <a:gd name="T33" fmla="*/ 44 h 49"/>
                  <a:gd name="T34" fmla="*/ 234 w 270"/>
                  <a:gd name="T35" fmla="*/ 44 h 49"/>
                  <a:gd name="T36" fmla="*/ 245 w 270"/>
                  <a:gd name="T37" fmla="*/ 43 h 49"/>
                  <a:gd name="T38" fmla="*/ 255 w 270"/>
                  <a:gd name="T39" fmla="*/ 42 h 49"/>
                  <a:gd name="T40" fmla="*/ 266 w 270"/>
                  <a:gd name="T41" fmla="*/ 42 h 49"/>
                  <a:gd name="T42" fmla="*/ 268 w 270"/>
                  <a:gd name="T43" fmla="*/ 32 h 49"/>
                  <a:gd name="T44" fmla="*/ 270 w 270"/>
                  <a:gd name="T45" fmla="*/ 22 h 49"/>
                  <a:gd name="T46" fmla="*/ 270 w 270"/>
                  <a:gd name="T47" fmla="*/ 13 h 49"/>
                  <a:gd name="T48" fmla="*/ 270 w 270"/>
                  <a:gd name="T49" fmla="*/ 3 h 49"/>
                  <a:gd name="T50" fmla="*/ 270 w 270"/>
                  <a:gd name="T51" fmla="*/ 3 h 49"/>
                  <a:gd name="T52" fmla="*/ 268 w 270"/>
                  <a:gd name="T53" fmla="*/ 2 h 49"/>
                  <a:gd name="T54" fmla="*/ 266 w 270"/>
                  <a:gd name="T55" fmla="*/ 2 h 49"/>
                  <a:gd name="T56" fmla="*/ 263 w 270"/>
                  <a:gd name="T57" fmla="*/ 0 h 49"/>
                  <a:gd name="T58" fmla="*/ 187 w 270"/>
                  <a:gd name="T59" fmla="*/ 0 h 49"/>
                  <a:gd name="T60" fmla="*/ 126 w 270"/>
                  <a:gd name="T61" fmla="*/ 2 h 49"/>
                  <a:gd name="T62" fmla="*/ 85 w 270"/>
                  <a:gd name="T63" fmla="*/ 2 h 49"/>
                  <a:gd name="T64" fmla="*/ 54 w 270"/>
                  <a:gd name="T65" fmla="*/ 2 h 49"/>
                  <a:gd name="T66" fmla="*/ 35 w 270"/>
                  <a:gd name="T67" fmla="*/ 3 h 49"/>
                  <a:gd name="T68" fmla="*/ 21 w 270"/>
                  <a:gd name="T69" fmla="*/ 3 h 49"/>
                  <a:gd name="T70" fmla="*/ 10 w 270"/>
                  <a:gd name="T71" fmla="*/ 5 h 49"/>
                  <a:gd name="T72" fmla="*/ 0 w 270"/>
                  <a:gd name="T73" fmla="*/ 6 h 49"/>
                  <a:gd name="T74" fmla="*/ 0 w 270"/>
                  <a:gd name="T75" fmla="*/ 14 h 49"/>
                  <a:gd name="T76" fmla="*/ 0 w 270"/>
                  <a:gd name="T77" fmla="*/ 24 h 49"/>
                  <a:gd name="T78" fmla="*/ 0 w 270"/>
                  <a:gd name="T79" fmla="*/ 33 h 49"/>
                  <a:gd name="T80" fmla="*/ 0 w 270"/>
                  <a:gd name="T81" fmla="*/ 42 h 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0"/>
                  <a:gd name="T124" fmla="*/ 0 h 49"/>
                  <a:gd name="T125" fmla="*/ 270 w 270"/>
                  <a:gd name="T126" fmla="*/ 49 h 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0" h="49">
                    <a:moveTo>
                      <a:pt x="0" y="42"/>
                    </a:moveTo>
                    <a:lnTo>
                      <a:pt x="4" y="43"/>
                    </a:lnTo>
                    <a:lnTo>
                      <a:pt x="6" y="44"/>
                    </a:lnTo>
                    <a:lnTo>
                      <a:pt x="10" y="46"/>
                    </a:lnTo>
                    <a:lnTo>
                      <a:pt x="12" y="47"/>
                    </a:lnTo>
                    <a:lnTo>
                      <a:pt x="33" y="47"/>
                    </a:lnTo>
                    <a:lnTo>
                      <a:pt x="54" y="47"/>
                    </a:lnTo>
                    <a:lnTo>
                      <a:pt x="75" y="47"/>
                    </a:lnTo>
                    <a:lnTo>
                      <a:pt x="95" y="47"/>
                    </a:lnTo>
                    <a:lnTo>
                      <a:pt x="118" y="49"/>
                    </a:lnTo>
                    <a:lnTo>
                      <a:pt x="139" y="49"/>
                    </a:lnTo>
                    <a:lnTo>
                      <a:pt x="162" y="49"/>
                    </a:lnTo>
                    <a:lnTo>
                      <a:pt x="183" y="49"/>
                    </a:lnTo>
                    <a:lnTo>
                      <a:pt x="193" y="49"/>
                    </a:lnTo>
                    <a:lnTo>
                      <a:pt x="203" y="47"/>
                    </a:lnTo>
                    <a:lnTo>
                      <a:pt x="214" y="46"/>
                    </a:lnTo>
                    <a:lnTo>
                      <a:pt x="224" y="44"/>
                    </a:lnTo>
                    <a:lnTo>
                      <a:pt x="234" y="44"/>
                    </a:lnTo>
                    <a:lnTo>
                      <a:pt x="245" y="43"/>
                    </a:lnTo>
                    <a:lnTo>
                      <a:pt x="255" y="42"/>
                    </a:lnTo>
                    <a:lnTo>
                      <a:pt x="266" y="42"/>
                    </a:lnTo>
                    <a:lnTo>
                      <a:pt x="268" y="32"/>
                    </a:lnTo>
                    <a:lnTo>
                      <a:pt x="270" y="22"/>
                    </a:lnTo>
                    <a:lnTo>
                      <a:pt x="270" y="13"/>
                    </a:lnTo>
                    <a:lnTo>
                      <a:pt x="270" y="3"/>
                    </a:lnTo>
                    <a:lnTo>
                      <a:pt x="268" y="2"/>
                    </a:lnTo>
                    <a:lnTo>
                      <a:pt x="266" y="2"/>
                    </a:lnTo>
                    <a:lnTo>
                      <a:pt x="263" y="0"/>
                    </a:lnTo>
                    <a:lnTo>
                      <a:pt x="187" y="0"/>
                    </a:lnTo>
                    <a:lnTo>
                      <a:pt x="126" y="2"/>
                    </a:lnTo>
                    <a:lnTo>
                      <a:pt x="85" y="2"/>
                    </a:lnTo>
                    <a:lnTo>
                      <a:pt x="54" y="2"/>
                    </a:lnTo>
                    <a:lnTo>
                      <a:pt x="35" y="3"/>
                    </a:lnTo>
                    <a:lnTo>
                      <a:pt x="21" y="3"/>
                    </a:lnTo>
                    <a:lnTo>
                      <a:pt x="10" y="5"/>
                    </a:lnTo>
                    <a:lnTo>
                      <a:pt x="0" y="6"/>
                    </a:lnTo>
                    <a:lnTo>
                      <a:pt x="0" y="14"/>
                    </a:lnTo>
                    <a:lnTo>
                      <a:pt x="0" y="24"/>
                    </a:lnTo>
                    <a:lnTo>
                      <a:pt x="0" y="33"/>
                    </a:lnTo>
                    <a:lnTo>
                      <a:pt x="0" y="42"/>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3" name="Freeform 707"/>
              <p:cNvSpPr>
                <a:spLocks/>
              </p:cNvSpPr>
              <p:nvPr/>
            </p:nvSpPr>
            <p:spPr bwMode="auto">
              <a:xfrm>
                <a:off x="2800" y="1835"/>
                <a:ext cx="266" cy="32"/>
              </a:xfrm>
              <a:custGeom>
                <a:avLst/>
                <a:gdLst>
                  <a:gd name="T0" fmla="*/ 0 w 266"/>
                  <a:gd name="T1" fmla="*/ 27 h 32"/>
                  <a:gd name="T2" fmla="*/ 33 w 266"/>
                  <a:gd name="T3" fmla="*/ 27 h 32"/>
                  <a:gd name="T4" fmla="*/ 67 w 266"/>
                  <a:gd name="T5" fmla="*/ 29 h 32"/>
                  <a:gd name="T6" fmla="*/ 100 w 266"/>
                  <a:gd name="T7" fmla="*/ 29 h 32"/>
                  <a:gd name="T8" fmla="*/ 133 w 266"/>
                  <a:gd name="T9" fmla="*/ 29 h 32"/>
                  <a:gd name="T10" fmla="*/ 166 w 266"/>
                  <a:gd name="T11" fmla="*/ 30 h 32"/>
                  <a:gd name="T12" fmla="*/ 200 w 266"/>
                  <a:gd name="T13" fmla="*/ 30 h 32"/>
                  <a:gd name="T14" fmla="*/ 233 w 266"/>
                  <a:gd name="T15" fmla="*/ 32 h 32"/>
                  <a:gd name="T16" fmla="*/ 266 w 266"/>
                  <a:gd name="T17" fmla="*/ 32 h 32"/>
                  <a:gd name="T18" fmla="*/ 266 w 266"/>
                  <a:gd name="T19" fmla="*/ 25 h 32"/>
                  <a:gd name="T20" fmla="*/ 266 w 266"/>
                  <a:gd name="T21" fmla="*/ 18 h 32"/>
                  <a:gd name="T22" fmla="*/ 264 w 266"/>
                  <a:gd name="T23" fmla="*/ 11 h 32"/>
                  <a:gd name="T24" fmla="*/ 264 w 266"/>
                  <a:gd name="T25" fmla="*/ 4 h 32"/>
                  <a:gd name="T26" fmla="*/ 233 w 266"/>
                  <a:gd name="T27" fmla="*/ 4 h 32"/>
                  <a:gd name="T28" fmla="*/ 200 w 266"/>
                  <a:gd name="T29" fmla="*/ 4 h 32"/>
                  <a:gd name="T30" fmla="*/ 168 w 266"/>
                  <a:gd name="T31" fmla="*/ 4 h 32"/>
                  <a:gd name="T32" fmla="*/ 137 w 266"/>
                  <a:gd name="T33" fmla="*/ 3 h 32"/>
                  <a:gd name="T34" fmla="*/ 106 w 266"/>
                  <a:gd name="T35" fmla="*/ 3 h 32"/>
                  <a:gd name="T36" fmla="*/ 75 w 266"/>
                  <a:gd name="T37" fmla="*/ 1 h 32"/>
                  <a:gd name="T38" fmla="*/ 42 w 266"/>
                  <a:gd name="T39" fmla="*/ 1 h 32"/>
                  <a:gd name="T40" fmla="*/ 11 w 266"/>
                  <a:gd name="T41" fmla="*/ 0 h 32"/>
                  <a:gd name="T42" fmla="*/ 6 w 266"/>
                  <a:gd name="T43" fmla="*/ 4 h 32"/>
                  <a:gd name="T44" fmla="*/ 4 w 266"/>
                  <a:gd name="T45" fmla="*/ 7 h 32"/>
                  <a:gd name="T46" fmla="*/ 2 w 266"/>
                  <a:gd name="T47" fmla="*/ 15 h 32"/>
                  <a:gd name="T48" fmla="*/ 0 w 266"/>
                  <a:gd name="T49" fmla="*/ 27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6"/>
                  <a:gd name="T76" fmla="*/ 0 h 32"/>
                  <a:gd name="T77" fmla="*/ 266 w 266"/>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6" h="32">
                    <a:moveTo>
                      <a:pt x="0" y="27"/>
                    </a:moveTo>
                    <a:lnTo>
                      <a:pt x="33" y="27"/>
                    </a:lnTo>
                    <a:lnTo>
                      <a:pt x="67" y="29"/>
                    </a:lnTo>
                    <a:lnTo>
                      <a:pt x="100" y="29"/>
                    </a:lnTo>
                    <a:lnTo>
                      <a:pt x="133" y="29"/>
                    </a:lnTo>
                    <a:lnTo>
                      <a:pt x="166" y="30"/>
                    </a:lnTo>
                    <a:lnTo>
                      <a:pt x="200" y="30"/>
                    </a:lnTo>
                    <a:lnTo>
                      <a:pt x="233" y="32"/>
                    </a:lnTo>
                    <a:lnTo>
                      <a:pt x="266" y="32"/>
                    </a:lnTo>
                    <a:lnTo>
                      <a:pt x="266" y="25"/>
                    </a:lnTo>
                    <a:lnTo>
                      <a:pt x="266" y="18"/>
                    </a:lnTo>
                    <a:lnTo>
                      <a:pt x="264" y="11"/>
                    </a:lnTo>
                    <a:lnTo>
                      <a:pt x="264" y="4"/>
                    </a:lnTo>
                    <a:lnTo>
                      <a:pt x="233" y="4"/>
                    </a:lnTo>
                    <a:lnTo>
                      <a:pt x="200" y="4"/>
                    </a:lnTo>
                    <a:lnTo>
                      <a:pt x="168" y="4"/>
                    </a:lnTo>
                    <a:lnTo>
                      <a:pt x="137" y="3"/>
                    </a:lnTo>
                    <a:lnTo>
                      <a:pt x="106" y="3"/>
                    </a:lnTo>
                    <a:lnTo>
                      <a:pt x="75" y="1"/>
                    </a:lnTo>
                    <a:lnTo>
                      <a:pt x="42" y="1"/>
                    </a:lnTo>
                    <a:lnTo>
                      <a:pt x="11" y="0"/>
                    </a:lnTo>
                    <a:lnTo>
                      <a:pt x="6" y="4"/>
                    </a:lnTo>
                    <a:lnTo>
                      <a:pt x="4" y="7"/>
                    </a:lnTo>
                    <a:lnTo>
                      <a:pt x="2" y="15"/>
                    </a:lnTo>
                    <a:lnTo>
                      <a:pt x="0" y="2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4" name="Freeform 708"/>
              <p:cNvSpPr>
                <a:spLocks/>
              </p:cNvSpPr>
              <p:nvPr/>
            </p:nvSpPr>
            <p:spPr bwMode="auto">
              <a:xfrm>
                <a:off x="2802" y="1709"/>
                <a:ext cx="247" cy="35"/>
              </a:xfrm>
              <a:custGeom>
                <a:avLst/>
                <a:gdLst>
                  <a:gd name="T0" fmla="*/ 0 w 247"/>
                  <a:gd name="T1" fmla="*/ 31 h 35"/>
                  <a:gd name="T2" fmla="*/ 13 w 247"/>
                  <a:gd name="T3" fmla="*/ 31 h 35"/>
                  <a:gd name="T4" fmla="*/ 25 w 247"/>
                  <a:gd name="T5" fmla="*/ 32 h 35"/>
                  <a:gd name="T6" fmla="*/ 38 w 247"/>
                  <a:gd name="T7" fmla="*/ 32 h 35"/>
                  <a:gd name="T8" fmla="*/ 48 w 247"/>
                  <a:gd name="T9" fmla="*/ 32 h 35"/>
                  <a:gd name="T10" fmla="*/ 61 w 247"/>
                  <a:gd name="T11" fmla="*/ 33 h 35"/>
                  <a:gd name="T12" fmla="*/ 73 w 247"/>
                  <a:gd name="T13" fmla="*/ 33 h 35"/>
                  <a:gd name="T14" fmla="*/ 83 w 247"/>
                  <a:gd name="T15" fmla="*/ 35 h 35"/>
                  <a:gd name="T16" fmla="*/ 96 w 247"/>
                  <a:gd name="T17" fmla="*/ 35 h 35"/>
                  <a:gd name="T18" fmla="*/ 115 w 247"/>
                  <a:gd name="T19" fmla="*/ 35 h 35"/>
                  <a:gd name="T20" fmla="*/ 135 w 247"/>
                  <a:gd name="T21" fmla="*/ 33 h 35"/>
                  <a:gd name="T22" fmla="*/ 154 w 247"/>
                  <a:gd name="T23" fmla="*/ 33 h 35"/>
                  <a:gd name="T24" fmla="*/ 173 w 247"/>
                  <a:gd name="T25" fmla="*/ 32 h 35"/>
                  <a:gd name="T26" fmla="*/ 191 w 247"/>
                  <a:gd name="T27" fmla="*/ 32 h 35"/>
                  <a:gd name="T28" fmla="*/ 210 w 247"/>
                  <a:gd name="T29" fmla="*/ 31 h 35"/>
                  <a:gd name="T30" fmla="*/ 229 w 247"/>
                  <a:gd name="T31" fmla="*/ 31 h 35"/>
                  <a:gd name="T32" fmla="*/ 247 w 247"/>
                  <a:gd name="T33" fmla="*/ 29 h 35"/>
                  <a:gd name="T34" fmla="*/ 247 w 247"/>
                  <a:gd name="T35" fmla="*/ 22 h 35"/>
                  <a:gd name="T36" fmla="*/ 247 w 247"/>
                  <a:gd name="T37" fmla="*/ 16 h 35"/>
                  <a:gd name="T38" fmla="*/ 247 w 247"/>
                  <a:gd name="T39" fmla="*/ 7 h 35"/>
                  <a:gd name="T40" fmla="*/ 247 w 247"/>
                  <a:gd name="T41" fmla="*/ 0 h 35"/>
                  <a:gd name="T42" fmla="*/ 229 w 247"/>
                  <a:gd name="T43" fmla="*/ 0 h 35"/>
                  <a:gd name="T44" fmla="*/ 204 w 247"/>
                  <a:gd name="T45" fmla="*/ 2 h 35"/>
                  <a:gd name="T46" fmla="*/ 171 w 247"/>
                  <a:gd name="T47" fmla="*/ 3 h 35"/>
                  <a:gd name="T48" fmla="*/ 135 w 247"/>
                  <a:gd name="T49" fmla="*/ 5 h 35"/>
                  <a:gd name="T50" fmla="*/ 98 w 247"/>
                  <a:gd name="T51" fmla="*/ 7 h 35"/>
                  <a:gd name="T52" fmla="*/ 63 w 247"/>
                  <a:gd name="T53" fmla="*/ 9 h 35"/>
                  <a:gd name="T54" fmla="*/ 31 w 247"/>
                  <a:gd name="T55" fmla="*/ 10 h 35"/>
                  <a:gd name="T56" fmla="*/ 9 w 247"/>
                  <a:gd name="T57" fmla="*/ 10 h 35"/>
                  <a:gd name="T58" fmla="*/ 7 w 247"/>
                  <a:gd name="T59" fmla="*/ 16 h 35"/>
                  <a:gd name="T60" fmla="*/ 4 w 247"/>
                  <a:gd name="T61" fmla="*/ 20 h 35"/>
                  <a:gd name="T62" fmla="*/ 2 w 247"/>
                  <a:gd name="T63" fmla="*/ 25 h 35"/>
                  <a:gd name="T64" fmla="*/ 0 w 247"/>
                  <a:gd name="T65" fmla="*/ 31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5"/>
                  <a:gd name="T101" fmla="*/ 247 w 247"/>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5">
                    <a:moveTo>
                      <a:pt x="0" y="31"/>
                    </a:moveTo>
                    <a:lnTo>
                      <a:pt x="13" y="31"/>
                    </a:lnTo>
                    <a:lnTo>
                      <a:pt x="25" y="32"/>
                    </a:lnTo>
                    <a:lnTo>
                      <a:pt x="38" y="32"/>
                    </a:lnTo>
                    <a:lnTo>
                      <a:pt x="48" y="32"/>
                    </a:lnTo>
                    <a:lnTo>
                      <a:pt x="61" y="33"/>
                    </a:lnTo>
                    <a:lnTo>
                      <a:pt x="73" y="33"/>
                    </a:lnTo>
                    <a:lnTo>
                      <a:pt x="83" y="35"/>
                    </a:lnTo>
                    <a:lnTo>
                      <a:pt x="96" y="35"/>
                    </a:lnTo>
                    <a:lnTo>
                      <a:pt x="115" y="35"/>
                    </a:lnTo>
                    <a:lnTo>
                      <a:pt x="135" y="33"/>
                    </a:lnTo>
                    <a:lnTo>
                      <a:pt x="154" y="33"/>
                    </a:lnTo>
                    <a:lnTo>
                      <a:pt x="173" y="32"/>
                    </a:lnTo>
                    <a:lnTo>
                      <a:pt x="191" y="32"/>
                    </a:lnTo>
                    <a:lnTo>
                      <a:pt x="210" y="31"/>
                    </a:lnTo>
                    <a:lnTo>
                      <a:pt x="229" y="31"/>
                    </a:lnTo>
                    <a:lnTo>
                      <a:pt x="247" y="29"/>
                    </a:lnTo>
                    <a:lnTo>
                      <a:pt x="247" y="22"/>
                    </a:lnTo>
                    <a:lnTo>
                      <a:pt x="247" y="16"/>
                    </a:lnTo>
                    <a:lnTo>
                      <a:pt x="247" y="7"/>
                    </a:lnTo>
                    <a:lnTo>
                      <a:pt x="247" y="0"/>
                    </a:lnTo>
                    <a:lnTo>
                      <a:pt x="229" y="0"/>
                    </a:lnTo>
                    <a:lnTo>
                      <a:pt x="204" y="2"/>
                    </a:lnTo>
                    <a:lnTo>
                      <a:pt x="171" y="3"/>
                    </a:lnTo>
                    <a:lnTo>
                      <a:pt x="135" y="5"/>
                    </a:lnTo>
                    <a:lnTo>
                      <a:pt x="98" y="7"/>
                    </a:lnTo>
                    <a:lnTo>
                      <a:pt x="63" y="9"/>
                    </a:lnTo>
                    <a:lnTo>
                      <a:pt x="31" y="10"/>
                    </a:lnTo>
                    <a:lnTo>
                      <a:pt x="9" y="10"/>
                    </a:lnTo>
                    <a:lnTo>
                      <a:pt x="7" y="16"/>
                    </a:lnTo>
                    <a:lnTo>
                      <a:pt x="4" y="20"/>
                    </a:lnTo>
                    <a:lnTo>
                      <a:pt x="2" y="25"/>
                    </a:lnTo>
                    <a:lnTo>
                      <a:pt x="0" y="3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5" name="Freeform 709"/>
              <p:cNvSpPr>
                <a:spLocks/>
              </p:cNvSpPr>
              <p:nvPr/>
            </p:nvSpPr>
            <p:spPr bwMode="auto">
              <a:xfrm>
                <a:off x="2823" y="1683"/>
                <a:ext cx="287" cy="124"/>
              </a:xfrm>
              <a:custGeom>
                <a:avLst/>
                <a:gdLst>
                  <a:gd name="T0" fmla="*/ 0 w 287"/>
                  <a:gd name="T1" fmla="*/ 17 h 124"/>
                  <a:gd name="T2" fmla="*/ 0 w 287"/>
                  <a:gd name="T3" fmla="*/ 20 h 124"/>
                  <a:gd name="T4" fmla="*/ 2 w 287"/>
                  <a:gd name="T5" fmla="*/ 21 h 124"/>
                  <a:gd name="T6" fmla="*/ 2 w 287"/>
                  <a:gd name="T7" fmla="*/ 24 h 124"/>
                  <a:gd name="T8" fmla="*/ 4 w 287"/>
                  <a:gd name="T9" fmla="*/ 26 h 124"/>
                  <a:gd name="T10" fmla="*/ 15 w 287"/>
                  <a:gd name="T11" fmla="*/ 26 h 124"/>
                  <a:gd name="T12" fmla="*/ 25 w 287"/>
                  <a:gd name="T13" fmla="*/ 26 h 124"/>
                  <a:gd name="T14" fmla="*/ 35 w 287"/>
                  <a:gd name="T15" fmla="*/ 26 h 124"/>
                  <a:gd name="T16" fmla="*/ 46 w 287"/>
                  <a:gd name="T17" fmla="*/ 26 h 124"/>
                  <a:gd name="T18" fmla="*/ 56 w 287"/>
                  <a:gd name="T19" fmla="*/ 26 h 124"/>
                  <a:gd name="T20" fmla="*/ 69 w 287"/>
                  <a:gd name="T21" fmla="*/ 26 h 124"/>
                  <a:gd name="T22" fmla="*/ 79 w 287"/>
                  <a:gd name="T23" fmla="*/ 28 h 124"/>
                  <a:gd name="T24" fmla="*/ 89 w 287"/>
                  <a:gd name="T25" fmla="*/ 28 h 124"/>
                  <a:gd name="T26" fmla="*/ 108 w 287"/>
                  <a:gd name="T27" fmla="*/ 26 h 124"/>
                  <a:gd name="T28" fmla="*/ 127 w 287"/>
                  <a:gd name="T29" fmla="*/ 25 h 124"/>
                  <a:gd name="T30" fmla="*/ 145 w 287"/>
                  <a:gd name="T31" fmla="*/ 24 h 124"/>
                  <a:gd name="T32" fmla="*/ 164 w 287"/>
                  <a:gd name="T33" fmla="*/ 21 h 124"/>
                  <a:gd name="T34" fmla="*/ 183 w 287"/>
                  <a:gd name="T35" fmla="*/ 20 h 124"/>
                  <a:gd name="T36" fmla="*/ 201 w 287"/>
                  <a:gd name="T37" fmla="*/ 18 h 124"/>
                  <a:gd name="T38" fmla="*/ 222 w 287"/>
                  <a:gd name="T39" fmla="*/ 17 h 124"/>
                  <a:gd name="T40" fmla="*/ 241 w 287"/>
                  <a:gd name="T41" fmla="*/ 15 h 124"/>
                  <a:gd name="T42" fmla="*/ 239 w 287"/>
                  <a:gd name="T43" fmla="*/ 24 h 124"/>
                  <a:gd name="T44" fmla="*/ 239 w 287"/>
                  <a:gd name="T45" fmla="*/ 33 h 124"/>
                  <a:gd name="T46" fmla="*/ 239 w 287"/>
                  <a:gd name="T47" fmla="*/ 43 h 124"/>
                  <a:gd name="T48" fmla="*/ 239 w 287"/>
                  <a:gd name="T49" fmla="*/ 51 h 124"/>
                  <a:gd name="T50" fmla="*/ 245 w 287"/>
                  <a:gd name="T51" fmla="*/ 53 h 124"/>
                  <a:gd name="T52" fmla="*/ 251 w 287"/>
                  <a:gd name="T53" fmla="*/ 54 h 124"/>
                  <a:gd name="T54" fmla="*/ 255 w 287"/>
                  <a:gd name="T55" fmla="*/ 55 h 124"/>
                  <a:gd name="T56" fmla="*/ 262 w 287"/>
                  <a:gd name="T57" fmla="*/ 55 h 124"/>
                  <a:gd name="T58" fmla="*/ 260 w 287"/>
                  <a:gd name="T59" fmla="*/ 71 h 124"/>
                  <a:gd name="T60" fmla="*/ 258 w 287"/>
                  <a:gd name="T61" fmla="*/ 87 h 124"/>
                  <a:gd name="T62" fmla="*/ 255 w 287"/>
                  <a:gd name="T63" fmla="*/ 104 h 124"/>
                  <a:gd name="T64" fmla="*/ 253 w 287"/>
                  <a:gd name="T65" fmla="*/ 119 h 124"/>
                  <a:gd name="T66" fmla="*/ 258 w 287"/>
                  <a:gd name="T67" fmla="*/ 121 h 124"/>
                  <a:gd name="T68" fmla="*/ 262 w 287"/>
                  <a:gd name="T69" fmla="*/ 123 h 124"/>
                  <a:gd name="T70" fmla="*/ 268 w 287"/>
                  <a:gd name="T71" fmla="*/ 124 h 124"/>
                  <a:gd name="T72" fmla="*/ 278 w 287"/>
                  <a:gd name="T73" fmla="*/ 123 h 124"/>
                  <a:gd name="T74" fmla="*/ 282 w 287"/>
                  <a:gd name="T75" fmla="*/ 115 h 124"/>
                  <a:gd name="T76" fmla="*/ 285 w 287"/>
                  <a:gd name="T77" fmla="*/ 98 h 124"/>
                  <a:gd name="T78" fmla="*/ 285 w 287"/>
                  <a:gd name="T79" fmla="*/ 64 h 124"/>
                  <a:gd name="T80" fmla="*/ 287 w 287"/>
                  <a:gd name="T81" fmla="*/ 0 h 124"/>
                  <a:gd name="T82" fmla="*/ 251 w 287"/>
                  <a:gd name="T83" fmla="*/ 0 h 124"/>
                  <a:gd name="T84" fmla="*/ 216 w 287"/>
                  <a:gd name="T85" fmla="*/ 0 h 124"/>
                  <a:gd name="T86" fmla="*/ 181 w 287"/>
                  <a:gd name="T87" fmla="*/ 0 h 124"/>
                  <a:gd name="T88" fmla="*/ 148 w 287"/>
                  <a:gd name="T89" fmla="*/ 0 h 124"/>
                  <a:gd name="T90" fmla="*/ 112 w 287"/>
                  <a:gd name="T91" fmla="*/ 2 h 124"/>
                  <a:gd name="T92" fmla="*/ 77 w 287"/>
                  <a:gd name="T93" fmla="*/ 2 h 124"/>
                  <a:gd name="T94" fmla="*/ 42 w 287"/>
                  <a:gd name="T95" fmla="*/ 2 h 124"/>
                  <a:gd name="T96" fmla="*/ 6 w 287"/>
                  <a:gd name="T97" fmla="*/ 2 h 124"/>
                  <a:gd name="T98" fmla="*/ 2 w 287"/>
                  <a:gd name="T99" fmla="*/ 6 h 124"/>
                  <a:gd name="T100" fmla="*/ 0 w 287"/>
                  <a:gd name="T101" fmla="*/ 8 h 124"/>
                  <a:gd name="T102" fmla="*/ 0 w 287"/>
                  <a:gd name="T103" fmla="*/ 11 h 124"/>
                  <a:gd name="T104" fmla="*/ 0 w 287"/>
                  <a:gd name="T105" fmla="*/ 17 h 1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7"/>
                  <a:gd name="T160" fmla="*/ 0 h 124"/>
                  <a:gd name="T161" fmla="*/ 287 w 287"/>
                  <a:gd name="T162" fmla="*/ 124 h 1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7" h="124">
                    <a:moveTo>
                      <a:pt x="0" y="17"/>
                    </a:moveTo>
                    <a:lnTo>
                      <a:pt x="0" y="20"/>
                    </a:lnTo>
                    <a:lnTo>
                      <a:pt x="2" y="21"/>
                    </a:lnTo>
                    <a:lnTo>
                      <a:pt x="2" y="24"/>
                    </a:lnTo>
                    <a:lnTo>
                      <a:pt x="4" y="26"/>
                    </a:lnTo>
                    <a:lnTo>
                      <a:pt x="15" y="26"/>
                    </a:lnTo>
                    <a:lnTo>
                      <a:pt x="25" y="26"/>
                    </a:lnTo>
                    <a:lnTo>
                      <a:pt x="35" y="26"/>
                    </a:lnTo>
                    <a:lnTo>
                      <a:pt x="46" y="26"/>
                    </a:lnTo>
                    <a:lnTo>
                      <a:pt x="56" y="26"/>
                    </a:lnTo>
                    <a:lnTo>
                      <a:pt x="69" y="26"/>
                    </a:lnTo>
                    <a:lnTo>
                      <a:pt x="79" y="28"/>
                    </a:lnTo>
                    <a:lnTo>
                      <a:pt x="89" y="28"/>
                    </a:lnTo>
                    <a:lnTo>
                      <a:pt x="108" y="26"/>
                    </a:lnTo>
                    <a:lnTo>
                      <a:pt x="127" y="25"/>
                    </a:lnTo>
                    <a:lnTo>
                      <a:pt x="145" y="24"/>
                    </a:lnTo>
                    <a:lnTo>
                      <a:pt x="164" y="21"/>
                    </a:lnTo>
                    <a:lnTo>
                      <a:pt x="183" y="20"/>
                    </a:lnTo>
                    <a:lnTo>
                      <a:pt x="201" y="18"/>
                    </a:lnTo>
                    <a:lnTo>
                      <a:pt x="222" y="17"/>
                    </a:lnTo>
                    <a:lnTo>
                      <a:pt x="241" y="15"/>
                    </a:lnTo>
                    <a:lnTo>
                      <a:pt x="239" y="24"/>
                    </a:lnTo>
                    <a:lnTo>
                      <a:pt x="239" y="33"/>
                    </a:lnTo>
                    <a:lnTo>
                      <a:pt x="239" y="43"/>
                    </a:lnTo>
                    <a:lnTo>
                      <a:pt x="239" y="51"/>
                    </a:lnTo>
                    <a:lnTo>
                      <a:pt x="245" y="53"/>
                    </a:lnTo>
                    <a:lnTo>
                      <a:pt x="251" y="54"/>
                    </a:lnTo>
                    <a:lnTo>
                      <a:pt x="255" y="55"/>
                    </a:lnTo>
                    <a:lnTo>
                      <a:pt x="262" y="55"/>
                    </a:lnTo>
                    <a:lnTo>
                      <a:pt x="260" y="71"/>
                    </a:lnTo>
                    <a:lnTo>
                      <a:pt x="258" y="87"/>
                    </a:lnTo>
                    <a:lnTo>
                      <a:pt x="255" y="104"/>
                    </a:lnTo>
                    <a:lnTo>
                      <a:pt x="253" y="119"/>
                    </a:lnTo>
                    <a:lnTo>
                      <a:pt x="258" y="121"/>
                    </a:lnTo>
                    <a:lnTo>
                      <a:pt x="262" y="123"/>
                    </a:lnTo>
                    <a:lnTo>
                      <a:pt x="268" y="124"/>
                    </a:lnTo>
                    <a:lnTo>
                      <a:pt x="278" y="123"/>
                    </a:lnTo>
                    <a:lnTo>
                      <a:pt x="282" y="115"/>
                    </a:lnTo>
                    <a:lnTo>
                      <a:pt x="285" y="98"/>
                    </a:lnTo>
                    <a:lnTo>
                      <a:pt x="285" y="64"/>
                    </a:lnTo>
                    <a:lnTo>
                      <a:pt x="287" y="0"/>
                    </a:lnTo>
                    <a:lnTo>
                      <a:pt x="251" y="0"/>
                    </a:lnTo>
                    <a:lnTo>
                      <a:pt x="216" y="0"/>
                    </a:lnTo>
                    <a:lnTo>
                      <a:pt x="181" y="0"/>
                    </a:lnTo>
                    <a:lnTo>
                      <a:pt x="148" y="0"/>
                    </a:lnTo>
                    <a:lnTo>
                      <a:pt x="112" y="2"/>
                    </a:lnTo>
                    <a:lnTo>
                      <a:pt x="77" y="2"/>
                    </a:lnTo>
                    <a:lnTo>
                      <a:pt x="42" y="2"/>
                    </a:lnTo>
                    <a:lnTo>
                      <a:pt x="6" y="2"/>
                    </a:lnTo>
                    <a:lnTo>
                      <a:pt x="2" y="6"/>
                    </a:lnTo>
                    <a:lnTo>
                      <a:pt x="0" y="8"/>
                    </a:lnTo>
                    <a:lnTo>
                      <a:pt x="0" y="11"/>
                    </a:lnTo>
                    <a:lnTo>
                      <a:pt x="0" y="1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6" name="Freeform 710"/>
              <p:cNvSpPr>
                <a:spLocks/>
              </p:cNvSpPr>
              <p:nvPr/>
            </p:nvSpPr>
            <p:spPr bwMode="auto">
              <a:xfrm>
                <a:off x="3083" y="1857"/>
                <a:ext cx="326" cy="171"/>
              </a:xfrm>
              <a:custGeom>
                <a:avLst/>
                <a:gdLst>
                  <a:gd name="T0" fmla="*/ 0 w 326"/>
                  <a:gd name="T1" fmla="*/ 151 h 171"/>
                  <a:gd name="T2" fmla="*/ 0 w 326"/>
                  <a:gd name="T3" fmla="*/ 156 h 171"/>
                  <a:gd name="T4" fmla="*/ 0 w 326"/>
                  <a:gd name="T5" fmla="*/ 160 h 171"/>
                  <a:gd name="T6" fmla="*/ 0 w 326"/>
                  <a:gd name="T7" fmla="*/ 164 h 171"/>
                  <a:gd name="T8" fmla="*/ 0 w 326"/>
                  <a:gd name="T9" fmla="*/ 167 h 171"/>
                  <a:gd name="T10" fmla="*/ 35 w 326"/>
                  <a:gd name="T11" fmla="*/ 167 h 171"/>
                  <a:gd name="T12" fmla="*/ 68 w 326"/>
                  <a:gd name="T13" fmla="*/ 168 h 171"/>
                  <a:gd name="T14" fmla="*/ 103 w 326"/>
                  <a:gd name="T15" fmla="*/ 168 h 171"/>
                  <a:gd name="T16" fmla="*/ 139 w 326"/>
                  <a:gd name="T17" fmla="*/ 169 h 171"/>
                  <a:gd name="T18" fmla="*/ 174 w 326"/>
                  <a:gd name="T19" fmla="*/ 169 h 171"/>
                  <a:gd name="T20" fmla="*/ 209 w 326"/>
                  <a:gd name="T21" fmla="*/ 171 h 171"/>
                  <a:gd name="T22" fmla="*/ 243 w 326"/>
                  <a:gd name="T23" fmla="*/ 171 h 171"/>
                  <a:gd name="T24" fmla="*/ 278 w 326"/>
                  <a:gd name="T25" fmla="*/ 171 h 171"/>
                  <a:gd name="T26" fmla="*/ 288 w 326"/>
                  <a:gd name="T27" fmla="*/ 171 h 171"/>
                  <a:gd name="T28" fmla="*/ 301 w 326"/>
                  <a:gd name="T29" fmla="*/ 169 h 171"/>
                  <a:gd name="T30" fmla="*/ 311 w 326"/>
                  <a:gd name="T31" fmla="*/ 168 h 171"/>
                  <a:gd name="T32" fmla="*/ 324 w 326"/>
                  <a:gd name="T33" fmla="*/ 167 h 171"/>
                  <a:gd name="T34" fmla="*/ 326 w 326"/>
                  <a:gd name="T35" fmla="*/ 116 h 171"/>
                  <a:gd name="T36" fmla="*/ 326 w 326"/>
                  <a:gd name="T37" fmla="*/ 83 h 171"/>
                  <a:gd name="T38" fmla="*/ 324 w 326"/>
                  <a:gd name="T39" fmla="*/ 58 h 171"/>
                  <a:gd name="T40" fmla="*/ 324 w 326"/>
                  <a:gd name="T41" fmla="*/ 32 h 171"/>
                  <a:gd name="T42" fmla="*/ 322 w 326"/>
                  <a:gd name="T43" fmla="*/ 30 h 171"/>
                  <a:gd name="T44" fmla="*/ 319 w 326"/>
                  <a:gd name="T45" fmla="*/ 30 h 171"/>
                  <a:gd name="T46" fmla="*/ 317 w 326"/>
                  <a:gd name="T47" fmla="*/ 29 h 171"/>
                  <a:gd name="T48" fmla="*/ 315 w 326"/>
                  <a:gd name="T49" fmla="*/ 27 h 171"/>
                  <a:gd name="T50" fmla="*/ 313 w 326"/>
                  <a:gd name="T51" fmla="*/ 23 h 171"/>
                  <a:gd name="T52" fmla="*/ 313 w 326"/>
                  <a:gd name="T53" fmla="*/ 19 h 171"/>
                  <a:gd name="T54" fmla="*/ 313 w 326"/>
                  <a:gd name="T55" fmla="*/ 15 h 171"/>
                  <a:gd name="T56" fmla="*/ 313 w 326"/>
                  <a:gd name="T57" fmla="*/ 10 h 171"/>
                  <a:gd name="T58" fmla="*/ 299 w 326"/>
                  <a:gd name="T59" fmla="*/ 10 h 171"/>
                  <a:gd name="T60" fmla="*/ 284 w 326"/>
                  <a:gd name="T61" fmla="*/ 10 h 171"/>
                  <a:gd name="T62" fmla="*/ 270 w 326"/>
                  <a:gd name="T63" fmla="*/ 10 h 171"/>
                  <a:gd name="T64" fmla="*/ 257 w 326"/>
                  <a:gd name="T65" fmla="*/ 8 h 171"/>
                  <a:gd name="T66" fmla="*/ 243 w 326"/>
                  <a:gd name="T67" fmla="*/ 8 h 171"/>
                  <a:gd name="T68" fmla="*/ 228 w 326"/>
                  <a:gd name="T69" fmla="*/ 8 h 171"/>
                  <a:gd name="T70" fmla="*/ 214 w 326"/>
                  <a:gd name="T71" fmla="*/ 8 h 171"/>
                  <a:gd name="T72" fmla="*/ 199 w 326"/>
                  <a:gd name="T73" fmla="*/ 8 h 171"/>
                  <a:gd name="T74" fmla="*/ 191 w 326"/>
                  <a:gd name="T75" fmla="*/ 7 h 171"/>
                  <a:gd name="T76" fmla="*/ 182 w 326"/>
                  <a:gd name="T77" fmla="*/ 4 h 171"/>
                  <a:gd name="T78" fmla="*/ 174 w 326"/>
                  <a:gd name="T79" fmla="*/ 3 h 171"/>
                  <a:gd name="T80" fmla="*/ 166 w 326"/>
                  <a:gd name="T81" fmla="*/ 1 h 171"/>
                  <a:gd name="T82" fmla="*/ 128 w 326"/>
                  <a:gd name="T83" fmla="*/ 1 h 171"/>
                  <a:gd name="T84" fmla="*/ 99 w 326"/>
                  <a:gd name="T85" fmla="*/ 0 h 171"/>
                  <a:gd name="T86" fmla="*/ 79 w 326"/>
                  <a:gd name="T87" fmla="*/ 0 h 171"/>
                  <a:gd name="T88" fmla="*/ 62 w 326"/>
                  <a:gd name="T89" fmla="*/ 0 h 171"/>
                  <a:gd name="T90" fmla="*/ 47 w 326"/>
                  <a:gd name="T91" fmla="*/ 1 h 171"/>
                  <a:gd name="T92" fmla="*/ 37 w 326"/>
                  <a:gd name="T93" fmla="*/ 1 h 171"/>
                  <a:gd name="T94" fmla="*/ 22 w 326"/>
                  <a:gd name="T95" fmla="*/ 1 h 171"/>
                  <a:gd name="T96" fmla="*/ 8 w 326"/>
                  <a:gd name="T97" fmla="*/ 3 h 171"/>
                  <a:gd name="T98" fmla="*/ 6 w 326"/>
                  <a:gd name="T99" fmla="*/ 5 h 171"/>
                  <a:gd name="T100" fmla="*/ 4 w 326"/>
                  <a:gd name="T101" fmla="*/ 8 h 171"/>
                  <a:gd name="T102" fmla="*/ 2 w 326"/>
                  <a:gd name="T103" fmla="*/ 15 h 171"/>
                  <a:gd name="T104" fmla="*/ 0 w 326"/>
                  <a:gd name="T105" fmla="*/ 27 h 171"/>
                  <a:gd name="T106" fmla="*/ 0 w 326"/>
                  <a:gd name="T107" fmla="*/ 58 h 171"/>
                  <a:gd name="T108" fmla="*/ 0 w 326"/>
                  <a:gd name="T109" fmla="*/ 89 h 171"/>
                  <a:gd name="T110" fmla="*/ 0 w 326"/>
                  <a:gd name="T111" fmla="*/ 120 h 171"/>
                  <a:gd name="T112" fmla="*/ 0 w 326"/>
                  <a:gd name="T113" fmla="*/ 151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6"/>
                  <a:gd name="T172" fmla="*/ 0 h 171"/>
                  <a:gd name="T173" fmla="*/ 326 w 326"/>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6" h="171">
                    <a:moveTo>
                      <a:pt x="0" y="151"/>
                    </a:moveTo>
                    <a:lnTo>
                      <a:pt x="0" y="156"/>
                    </a:lnTo>
                    <a:lnTo>
                      <a:pt x="0" y="160"/>
                    </a:lnTo>
                    <a:lnTo>
                      <a:pt x="0" y="164"/>
                    </a:lnTo>
                    <a:lnTo>
                      <a:pt x="0" y="167"/>
                    </a:lnTo>
                    <a:lnTo>
                      <a:pt x="35" y="167"/>
                    </a:lnTo>
                    <a:lnTo>
                      <a:pt x="68" y="168"/>
                    </a:lnTo>
                    <a:lnTo>
                      <a:pt x="103" y="168"/>
                    </a:lnTo>
                    <a:lnTo>
                      <a:pt x="139" y="169"/>
                    </a:lnTo>
                    <a:lnTo>
                      <a:pt x="174" y="169"/>
                    </a:lnTo>
                    <a:lnTo>
                      <a:pt x="209" y="171"/>
                    </a:lnTo>
                    <a:lnTo>
                      <a:pt x="243" y="171"/>
                    </a:lnTo>
                    <a:lnTo>
                      <a:pt x="278" y="171"/>
                    </a:lnTo>
                    <a:lnTo>
                      <a:pt x="288" y="171"/>
                    </a:lnTo>
                    <a:lnTo>
                      <a:pt x="301" y="169"/>
                    </a:lnTo>
                    <a:lnTo>
                      <a:pt x="311" y="168"/>
                    </a:lnTo>
                    <a:lnTo>
                      <a:pt x="324" y="167"/>
                    </a:lnTo>
                    <a:lnTo>
                      <a:pt x="326" y="116"/>
                    </a:lnTo>
                    <a:lnTo>
                      <a:pt x="326" y="83"/>
                    </a:lnTo>
                    <a:lnTo>
                      <a:pt x="324" y="58"/>
                    </a:lnTo>
                    <a:lnTo>
                      <a:pt x="324" y="32"/>
                    </a:lnTo>
                    <a:lnTo>
                      <a:pt x="322" y="30"/>
                    </a:lnTo>
                    <a:lnTo>
                      <a:pt x="319" y="30"/>
                    </a:lnTo>
                    <a:lnTo>
                      <a:pt x="317" y="29"/>
                    </a:lnTo>
                    <a:lnTo>
                      <a:pt x="315" y="27"/>
                    </a:lnTo>
                    <a:lnTo>
                      <a:pt x="313" y="23"/>
                    </a:lnTo>
                    <a:lnTo>
                      <a:pt x="313" y="19"/>
                    </a:lnTo>
                    <a:lnTo>
                      <a:pt x="313" y="15"/>
                    </a:lnTo>
                    <a:lnTo>
                      <a:pt x="313" y="10"/>
                    </a:lnTo>
                    <a:lnTo>
                      <a:pt x="299" y="10"/>
                    </a:lnTo>
                    <a:lnTo>
                      <a:pt x="284" y="10"/>
                    </a:lnTo>
                    <a:lnTo>
                      <a:pt x="270" y="10"/>
                    </a:lnTo>
                    <a:lnTo>
                      <a:pt x="257" y="8"/>
                    </a:lnTo>
                    <a:lnTo>
                      <a:pt x="243" y="8"/>
                    </a:lnTo>
                    <a:lnTo>
                      <a:pt x="228" y="8"/>
                    </a:lnTo>
                    <a:lnTo>
                      <a:pt x="214" y="8"/>
                    </a:lnTo>
                    <a:lnTo>
                      <a:pt x="199" y="8"/>
                    </a:lnTo>
                    <a:lnTo>
                      <a:pt x="191" y="7"/>
                    </a:lnTo>
                    <a:lnTo>
                      <a:pt x="182" y="4"/>
                    </a:lnTo>
                    <a:lnTo>
                      <a:pt x="174" y="3"/>
                    </a:lnTo>
                    <a:lnTo>
                      <a:pt x="166" y="1"/>
                    </a:lnTo>
                    <a:lnTo>
                      <a:pt x="128" y="1"/>
                    </a:lnTo>
                    <a:lnTo>
                      <a:pt x="99" y="0"/>
                    </a:lnTo>
                    <a:lnTo>
                      <a:pt x="79" y="0"/>
                    </a:lnTo>
                    <a:lnTo>
                      <a:pt x="62" y="0"/>
                    </a:lnTo>
                    <a:lnTo>
                      <a:pt x="47" y="1"/>
                    </a:lnTo>
                    <a:lnTo>
                      <a:pt x="37" y="1"/>
                    </a:lnTo>
                    <a:lnTo>
                      <a:pt x="22" y="1"/>
                    </a:lnTo>
                    <a:lnTo>
                      <a:pt x="8" y="3"/>
                    </a:lnTo>
                    <a:lnTo>
                      <a:pt x="6" y="5"/>
                    </a:lnTo>
                    <a:lnTo>
                      <a:pt x="4" y="8"/>
                    </a:lnTo>
                    <a:lnTo>
                      <a:pt x="2" y="15"/>
                    </a:lnTo>
                    <a:lnTo>
                      <a:pt x="0" y="27"/>
                    </a:lnTo>
                    <a:lnTo>
                      <a:pt x="0" y="58"/>
                    </a:lnTo>
                    <a:lnTo>
                      <a:pt x="0" y="89"/>
                    </a:lnTo>
                    <a:lnTo>
                      <a:pt x="0" y="120"/>
                    </a:lnTo>
                    <a:lnTo>
                      <a:pt x="0" y="151"/>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7" name="Freeform 711"/>
              <p:cNvSpPr>
                <a:spLocks/>
              </p:cNvSpPr>
              <p:nvPr/>
            </p:nvSpPr>
            <p:spPr bwMode="auto">
              <a:xfrm>
                <a:off x="3085" y="1807"/>
                <a:ext cx="330" cy="44"/>
              </a:xfrm>
              <a:custGeom>
                <a:avLst/>
                <a:gdLst>
                  <a:gd name="T0" fmla="*/ 0 w 330"/>
                  <a:gd name="T1" fmla="*/ 39 h 44"/>
                  <a:gd name="T2" fmla="*/ 20 w 330"/>
                  <a:gd name="T3" fmla="*/ 39 h 44"/>
                  <a:gd name="T4" fmla="*/ 43 w 330"/>
                  <a:gd name="T5" fmla="*/ 40 h 44"/>
                  <a:gd name="T6" fmla="*/ 64 w 330"/>
                  <a:gd name="T7" fmla="*/ 40 h 44"/>
                  <a:gd name="T8" fmla="*/ 87 w 330"/>
                  <a:gd name="T9" fmla="*/ 42 h 44"/>
                  <a:gd name="T10" fmla="*/ 108 w 330"/>
                  <a:gd name="T11" fmla="*/ 43 h 44"/>
                  <a:gd name="T12" fmla="*/ 131 w 330"/>
                  <a:gd name="T13" fmla="*/ 43 h 44"/>
                  <a:gd name="T14" fmla="*/ 151 w 330"/>
                  <a:gd name="T15" fmla="*/ 44 h 44"/>
                  <a:gd name="T16" fmla="*/ 174 w 330"/>
                  <a:gd name="T17" fmla="*/ 44 h 44"/>
                  <a:gd name="T18" fmla="*/ 193 w 330"/>
                  <a:gd name="T19" fmla="*/ 44 h 44"/>
                  <a:gd name="T20" fmla="*/ 209 w 330"/>
                  <a:gd name="T21" fmla="*/ 44 h 44"/>
                  <a:gd name="T22" fmla="*/ 228 w 330"/>
                  <a:gd name="T23" fmla="*/ 44 h 44"/>
                  <a:gd name="T24" fmla="*/ 245 w 330"/>
                  <a:gd name="T25" fmla="*/ 43 h 44"/>
                  <a:gd name="T26" fmla="*/ 263 w 330"/>
                  <a:gd name="T27" fmla="*/ 43 h 44"/>
                  <a:gd name="T28" fmla="*/ 280 w 330"/>
                  <a:gd name="T29" fmla="*/ 43 h 44"/>
                  <a:gd name="T30" fmla="*/ 299 w 330"/>
                  <a:gd name="T31" fmla="*/ 42 h 44"/>
                  <a:gd name="T32" fmla="*/ 317 w 330"/>
                  <a:gd name="T33" fmla="*/ 42 h 44"/>
                  <a:gd name="T34" fmla="*/ 320 w 330"/>
                  <a:gd name="T35" fmla="*/ 37 h 44"/>
                  <a:gd name="T36" fmla="*/ 324 w 330"/>
                  <a:gd name="T37" fmla="*/ 33 h 44"/>
                  <a:gd name="T38" fmla="*/ 326 w 330"/>
                  <a:gd name="T39" fmla="*/ 29 h 44"/>
                  <a:gd name="T40" fmla="*/ 328 w 330"/>
                  <a:gd name="T41" fmla="*/ 24 h 44"/>
                  <a:gd name="T42" fmla="*/ 330 w 330"/>
                  <a:gd name="T43" fmla="*/ 18 h 44"/>
                  <a:gd name="T44" fmla="*/ 330 w 330"/>
                  <a:gd name="T45" fmla="*/ 13 h 44"/>
                  <a:gd name="T46" fmla="*/ 330 w 330"/>
                  <a:gd name="T47" fmla="*/ 7 h 44"/>
                  <a:gd name="T48" fmla="*/ 330 w 330"/>
                  <a:gd name="T49" fmla="*/ 2 h 44"/>
                  <a:gd name="T50" fmla="*/ 317 w 330"/>
                  <a:gd name="T51" fmla="*/ 2 h 44"/>
                  <a:gd name="T52" fmla="*/ 305 w 330"/>
                  <a:gd name="T53" fmla="*/ 2 h 44"/>
                  <a:gd name="T54" fmla="*/ 293 w 330"/>
                  <a:gd name="T55" fmla="*/ 2 h 44"/>
                  <a:gd name="T56" fmla="*/ 280 w 330"/>
                  <a:gd name="T57" fmla="*/ 0 h 44"/>
                  <a:gd name="T58" fmla="*/ 268 w 330"/>
                  <a:gd name="T59" fmla="*/ 0 h 44"/>
                  <a:gd name="T60" fmla="*/ 255 w 330"/>
                  <a:gd name="T61" fmla="*/ 0 h 44"/>
                  <a:gd name="T62" fmla="*/ 241 w 330"/>
                  <a:gd name="T63" fmla="*/ 0 h 44"/>
                  <a:gd name="T64" fmla="*/ 228 w 330"/>
                  <a:gd name="T65" fmla="*/ 0 h 44"/>
                  <a:gd name="T66" fmla="*/ 199 w 330"/>
                  <a:gd name="T67" fmla="*/ 2 h 44"/>
                  <a:gd name="T68" fmla="*/ 172 w 330"/>
                  <a:gd name="T69" fmla="*/ 2 h 44"/>
                  <a:gd name="T70" fmla="*/ 143 w 330"/>
                  <a:gd name="T71" fmla="*/ 3 h 44"/>
                  <a:gd name="T72" fmla="*/ 116 w 330"/>
                  <a:gd name="T73" fmla="*/ 4 h 44"/>
                  <a:gd name="T74" fmla="*/ 87 w 330"/>
                  <a:gd name="T75" fmla="*/ 6 h 44"/>
                  <a:gd name="T76" fmla="*/ 60 w 330"/>
                  <a:gd name="T77" fmla="*/ 7 h 44"/>
                  <a:gd name="T78" fmla="*/ 31 w 330"/>
                  <a:gd name="T79" fmla="*/ 9 h 44"/>
                  <a:gd name="T80" fmla="*/ 2 w 330"/>
                  <a:gd name="T81" fmla="*/ 10 h 44"/>
                  <a:gd name="T82" fmla="*/ 2 w 330"/>
                  <a:gd name="T83" fmla="*/ 17 h 44"/>
                  <a:gd name="T84" fmla="*/ 2 w 330"/>
                  <a:gd name="T85" fmla="*/ 25 h 44"/>
                  <a:gd name="T86" fmla="*/ 2 w 330"/>
                  <a:gd name="T87" fmla="*/ 32 h 44"/>
                  <a:gd name="T88" fmla="*/ 0 w 330"/>
                  <a:gd name="T89" fmla="*/ 39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0"/>
                  <a:gd name="T136" fmla="*/ 0 h 44"/>
                  <a:gd name="T137" fmla="*/ 330 w 330"/>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0" h="44">
                    <a:moveTo>
                      <a:pt x="0" y="39"/>
                    </a:moveTo>
                    <a:lnTo>
                      <a:pt x="20" y="39"/>
                    </a:lnTo>
                    <a:lnTo>
                      <a:pt x="43" y="40"/>
                    </a:lnTo>
                    <a:lnTo>
                      <a:pt x="64" y="40"/>
                    </a:lnTo>
                    <a:lnTo>
                      <a:pt x="87" y="42"/>
                    </a:lnTo>
                    <a:lnTo>
                      <a:pt x="108" y="43"/>
                    </a:lnTo>
                    <a:lnTo>
                      <a:pt x="131" y="43"/>
                    </a:lnTo>
                    <a:lnTo>
                      <a:pt x="151" y="44"/>
                    </a:lnTo>
                    <a:lnTo>
                      <a:pt x="174" y="44"/>
                    </a:lnTo>
                    <a:lnTo>
                      <a:pt x="193" y="44"/>
                    </a:lnTo>
                    <a:lnTo>
                      <a:pt x="209" y="44"/>
                    </a:lnTo>
                    <a:lnTo>
                      <a:pt x="228" y="44"/>
                    </a:lnTo>
                    <a:lnTo>
                      <a:pt x="245" y="43"/>
                    </a:lnTo>
                    <a:lnTo>
                      <a:pt x="263" y="43"/>
                    </a:lnTo>
                    <a:lnTo>
                      <a:pt x="280" y="43"/>
                    </a:lnTo>
                    <a:lnTo>
                      <a:pt x="299" y="42"/>
                    </a:lnTo>
                    <a:lnTo>
                      <a:pt x="317" y="42"/>
                    </a:lnTo>
                    <a:lnTo>
                      <a:pt x="320" y="37"/>
                    </a:lnTo>
                    <a:lnTo>
                      <a:pt x="324" y="33"/>
                    </a:lnTo>
                    <a:lnTo>
                      <a:pt x="326" y="29"/>
                    </a:lnTo>
                    <a:lnTo>
                      <a:pt x="328" y="24"/>
                    </a:lnTo>
                    <a:lnTo>
                      <a:pt x="330" y="18"/>
                    </a:lnTo>
                    <a:lnTo>
                      <a:pt x="330" y="13"/>
                    </a:lnTo>
                    <a:lnTo>
                      <a:pt x="330" y="7"/>
                    </a:lnTo>
                    <a:lnTo>
                      <a:pt x="330" y="2"/>
                    </a:lnTo>
                    <a:lnTo>
                      <a:pt x="317" y="2"/>
                    </a:lnTo>
                    <a:lnTo>
                      <a:pt x="305" y="2"/>
                    </a:lnTo>
                    <a:lnTo>
                      <a:pt x="293" y="2"/>
                    </a:lnTo>
                    <a:lnTo>
                      <a:pt x="280" y="0"/>
                    </a:lnTo>
                    <a:lnTo>
                      <a:pt x="268" y="0"/>
                    </a:lnTo>
                    <a:lnTo>
                      <a:pt x="255" y="0"/>
                    </a:lnTo>
                    <a:lnTo>
                      <a:pt x="241" y="0"/>
                    </a:lnTo>
                    <a:lnTo>
                      <a:pt x="228" y="0"/>
                    </a:lnTo>
                    <a:lnTo>
                      <a:pt x="199" y="2"/>
                    </a:lnTo>
                    <a:lnTo>
                      <a:pt x="172" y="2"/>
                    </a:lnTo>
                    <a:lnTo>
                      <a:pt x="143" y="3"/>
                    </a:lnTo>
                    <a:lnTo>
                      <a:pt x="116" y="4"/>
                    </a:lnTo>
                    <a:lnTo>
                      <a:pt x="87" y="6"/>
                    </a:lnTo>
                    <a:lnTo>
                      <a:pt x="60" y="7"/>
                    </a:lnTo>
                    <a:lnTo>
                      <a:pt x="31" y="9"/>
                    </a:lnTo>
                    <a:lnTo>
                      <a:pt x="2" y="10"/>
                    </a:lnTo>
                    <a:lnTo>
                      <a:pt x="2" y="17"/>
                    </a:lnTo>
                    <a:lnTo>
                      <a:pt x="2" y="25"/>
                    </a:lnTo>
                    <a:lnTo>
                      <a:pt x="2" y="32"/>
                    </a:lnTo>
                    <a:lnTo>
                      <a:pt x="0"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8" name="Freeform 712"/>
              <p:cNvSpPr>
                <a:spLocks/>
              </p:cNvSpPr>
              <p:nvPr/>
            </p:nvSpPr>
            <p:spPr bwMode="auto">
              <a:xfrm>
                <a:off x="3116" y="1763"/>
                <a:ext cx="299" cy="43"/>
              </a:xfrm>
              <a:custGeom>
                <a:avLst/>
                <a:gdLst>
                  <a:gd name="T0" fmla="*/ 0 w 299"/>
                  <a:gd name="T1" fmla="*/ 43 h 43"/>
                  <a:gd name="T2" fmla="*/ 43 w 299"/>
                  <a:gd name="T3" fmla="*/ 40 h 43"/>
                  <a:gd name="T4" fmla="*/ 79 w 299"/>
                  <a:gd name="T5" fmla="*/ 39 h 43"/>
                  <a:gd name="T6" fmla="*/ 106 w 299"/>
                  <a:gd name="T7" fmla="*/ 39 h 43"/>
                  <a:gd name="T8" fmla="*/ 131 w 299"/>
                  <a:gd name="T9" fmla="*/ 37 h 43"/>
                  <a:gd name="T10" fmla="*/ 151 w 299"/>
                  <a:gd name="T11" fmla="*/ 37 h 43"/>
                  <a:gd name="T12" fmla="*/ 172 w 299"/>
                  <a:gd name="T13" fmla="*/ 36 h 43"/>
                  <a:gd name="T14" fmla="*/ 195 w 299"/>
                  <a:gd name="T15" fmla="*/ 36 h 43"/>
                  <a:gd name="T16" fmla="*/ 224 w 299"/>
                  <a:gd name="T17" fmla="*/ 35 h 43"/>
                  <a:gd name="T18" fmla="*/ 226 w 299"/>
                  <a:gd name="T19" fmla="*/ 33 h 43"/>
                  <a:gd name="T20" fmla="*/ 228 w 299"/>
                  <a:gd name="T21" fmla="*/ 32 h 43"/>
                  <a:gd name="T22" fmla="*/ 230 w 299"/>
                  <a:gd name="T23" fmla="*/ 32 h 43"/>
                  <a:gd name="T24" fmla="*/ 237 w 299"/>
                  <a:gd name="T25" fmla="*/ 32 h 43"/>
                  <a:gd name="T26" fmla="*/ 245 w 299"/>
                  <a:gd name="T27" fmla="*/ 32 h 43"/>
                  <a:gd name="T28" fmla="*/ 257 w 299"/>
                  <a:gd name="T29" fmla="*/ 32 h 43"/>
                  <a:gd name="T30" fmla="*/ 274 w 299"/>
                  <a:gd name="T31" fmla="*/ 32 h 43"/>
                  <a:gd name="T32" fmla="*/ 297 w 299"/>
                  <a:gd name="T33" fmla="*/ 33 h 43"/>
                  <a:gd name="T34" fmla="*/ 297 w 299"/>
                  <a:gd name="T35" fmla="*/ 25 h 43"/>
                  <a:gd name="T36" fmla="*/ 297 w 299"/>
                  <a:gd name="T37" fmla="*/ 18 h 43"/>
                  <a:gd name="T38" fmla="*/ 297 w 299"/>
                  <a:gd name="T39" fmla="*/ 13 h 43"/>
                  <a:gd name="T40" fmla="*/ 299 w 299"/>
                  <a:gd name="T41" fmla="*/ 6 h 43"/>
                  <a:gd name="T42" fmla="*/ 222 w 299"/>
                  <a:gd name="T43" fmla="*/ 4 h 43"/>
                  <a:gd name="T44" fmla="*/ 166 w 299"/>
                  <a:gd name="T45" fmla="*/ 4 h 43"/>
                  <a:gd name="T46" fmla="*/ 124 w 299"/>
                  <a:gd name="T47" fmla="*/ 3 h 43"/>
                  <a:gd name="T48" fmla="*/ 95 w 299"/>
                  <a:gd name="T49" fmla="*/ 3 h 43"/>
                  <a:gd name="T50" fmla="*/ 75 w 299"/>
                  <a:gd name="T51" fmla="*/ 3 h 43"/>
                  <a:gd name="T52" fmla="*/ 64 w 299"/>
                  <a:gd name="T53" fmla="*/ 2 h 43"/>
                  <a:gd name="T54" fmla="*/ 56 w 299"/>
                  <a:gd name="T55" fmla="*/ 2 h 43"/>
                  <a:gd name="T56" fmla="*/ 48 w 299"/>
                  <a:gd name="T57" fmla="*/ 0 h 43"/>
                  <a:gd name="T58" fmla="*/ 39 w 299"/>
                  <a:gd name="T59" fmla="*/ 0 h 43"/>
                  <a:gd name="T60" fmla="*/ 29 w 299"/>
                  <a:gd name="T61" fmla="*/ 2 h 43"/>
                  <a:gd name="T62" fmla="*/ 21 w 299"/>
                  <a:gd name="T63" fmla="*/ 2 h 43"/>
                  <a:gd name="T64" fmla="*/ 10 w 299"/>
                  <a:gd name="T65" fmla="*/ 3 h 43"/>
                  <a:gd name="T66" fmla="*/ 8 w 299"/>
                  <a:gd name="T67" fmla="*/ 13 h 43"/>
                  <a:gd name="T68" fmla="*/ 6 w 299"/>
                  <a:gd name="T69" fmla="*/ 22 h 43"/>
                  <a:gd name="T70" fmla="*/ 4 w 299"/>
                  <a:gd name="T71" fmla="*/ 33 h 43"/>
                  <a:gd name="T72" fmla="*/ 0 w 299"/>
                  <a:gd name="T73" fmla="*/ 43 h 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9"/>
                  <a:gd name="T112" fmla="*/ 0 h 43"/>
                  <a:gd name="T113" fmla="*/ 299 w 299"/>
                  <a:gd name="T114" fmla="*/ 43 h 4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9" h="43">
                    <a:moveTo>
                      <a:pt x="0" y="43"/>
                    </a:moveTo>
                    <a:lnTo>
                      <a:pt x="43" y="40"/>
                    </a:lnTo>
                    <a:lnTo>
                      <a:pt x="79" y="39"/>
                    </a:lnTo>
                    <a:lnTo>
                      <a:pt x="106" y="39"/>
                    </a:lnTo>
                    <a:lnTo>
                      <a:pt x="131" y="37"/>
                    </a:lnTo>
                    <a:lnTo>
                      <a:pt x="151" y="37"/>
                    </a:lnTo>
                    <a:lnTo>
                      <a:pt x="172" y="36"/>
                    </a:lnTo>
                    <a:lnTo>
                      <a:pt x="195" y="36"/>
                    </a:lnTo>
                    <a:lnTo>
                      <a:pt x="224" y="35"/>
                    </a:lnTo>
                    <a:lnTo>
                      <a:pt x="226" y="33"/>
                    </a:lnTo>
                    <a:lnTo>
                      <a:pt x="228" y="32"/>
                    </a:lnTo>
                    <a:lnTo>
                      <a:pt x="230" y="32"/>
                    </a:lnTo>
                    <a:lnTo>
                      <a:pt x="237" y="32"/>
                    </a:lnTo>
                    <a:lnTo>
                      <a:pt x="245" y="32"/>
                    </a:lnTo>
                    <a:lnTo>
                      <a:pt x="257" y="32"/>
                    </a:lnTo>
                    <a:lnTo>
                      <a:pt x="274" y="32"/>
                    </a:lnTo>
                    <a:lnTo>
                      <a:pt x="297" y="33"/>
                    </a:lnTo>
                    <a:lnTo>
                      <a:pt x="297" y="25"/>
                    </a:lnTo>
                    <a:lnTo>
                      <a:pt x="297" y="18"/>
                    </a:lnTo>
                    <a:lnTo>
                      <a:pt x="297" y="13"/>
                    </a:lnTo>
                    <a:lnTo>
                      <a:pt x="299" y="6"/>
                    </a:lnTo>
                    <a:lnTo>
                      <a:pt x="222" y="4"/>
                    </a:lnTo>
                    <a:lnTo>
                      <a:pt x="166" y="4"/>
                    </a:lnTo>
                    <a:lnTo>
                      <a:pt x="124" y="3"/>
                    </a:lnTo>
                    <a:lnTo>
                      <a:pt x="95" y="3"/>
                    </a:lnTo>
                    <a:lnTo>
                      <a:pt x="75" y="3"/>
                    </a:lnTo>
                    <a:lnTo>
                      <a:pt x="64" y="2"/>
                    </a:lnTo>
                    <a:lnTo>
                      <a:pt x="56" y="2"/>
                    </a:lnTo>
                    <a:lnTo>
                      <a:pt x="48" y="0"/>
                    </a:lnTo>
                    <a:lnTo>
                      <a:pt x="39" y="0"/>
                    </a:lnTo>
                    <a:lnTo>
                      <a:pt x="29" y="2"/>
                    </a:lnTo>
                    <a:lnTo>
                      <a:pt x="21" y="2"/>
                    </a:lnTo>
                    <a:lnTo>
                      <a:pt x="10" y="3"/>
                    </a:lnTo>
                    <a:lnTo>
                      <a:pt x="8" y="13"/>
                    </a:lnTo>
                    <a:lnTo>
                      <a:pt x="6" y="22"/>
                    </a:lnTo>
                    <a:lnTo>
                      <a:pt x="4" y="33"/>
                    </a:lnTo>
                    <a:lnTo>
                      <a:pt x="0" y="4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99" name="Freeform 713"/>
              <p:cNvSpPr>
                <a:spLocks/>
              </p:cNvSpPr>
              <p:nvPr/>
            </p:nvSpPr>
            <p:spPr bwMode="auto">
              <a:xfrm>
                <a:off x="3122" y="1730"/>
                <a:ext cx="291" cy="29"/>
              </a:xfrm>
              <a:custGeom>
                <a:avLst/>
                <a:gdLst>
                  <a:gd name="T0" fmla="*/ 0 w 291"/>
                  <a:gd name="T1" fmla="*/ 25 h 29"/>
                  <a:gd name="T2" fmla="*/ 19 w 291"/>
                  <a:gd name="T3" fmla="*/ 25 h 29"/>
                  <a:gd name="T4" fmla="*/ 31 w 291"/>
                  <a:gd name="T5" fmla="*/ 26 h 29"/>
                  <a:gd name="T6" fmla="*/ 42 w 291"/>
                  <a:gd name="T7" fmla="*/ 26 h 29"/>
                  <a:gd name="T8" fmla="*/ 50 w 291"/>
                  <a:gd name="T9" fmla="*/ 26 h 29"/>
                  <a:gd name="T10" fmla="*/ 54 w 291"/>
                  <a:gd name="T11" fmla="*/ 26 h 29"/>
                  <a:gd name="T12" fmla="*/ 58 w 291"/>
                  <a:gd name="T13" fmla="*/ 28 h 29"/>
                  <a:gd name="T14" fmla="*/ 62 w 291"/>
                  <a:gd name="T15" fmla="*/ 28 h 29"/>
                  <a:gd name="T16" fmla="*/ 67 w 291"/>
                  <a:gd name="T17" fmla="*/ 29 h 29"/>
                  <a:gd name="T18" fmla="*/ 96 w 291"/>
                  <a:gd name="T19" fmla="*/ 29 h 29"/>
                  <a:gd name="T20" fmla="*/ 123 w 291"/>
                  <a:gd name="T21" fmla="*/ 29 h 29"/>
                  <a:gd name="T22" fmla="*/ 152 w 291"/>
                  <a:gd name="T23" fmla="*/ 29 h 29"/>
                  <a:gd name="T24" fmla="*/ 179 w 291"/>
                  <a:gd name="T25" fmla="*/ 29 h 29"/>
                  <a:gd name="T26" fmla="*/ 208 w 291"/>
                  <a:gd name="T27" fmla="*/ 29 h 29"/>
                  <a:gd name="T28" fmla="*/ 235 w 291"/>
                  <a:gd name="T29" fmla="*/ 29 h 29"/>
                  <a:gd name="T30" fmla="*/ 264 w 291"/>
                  <a:gd name="T31" fmla="*/ 29 h 29"/>
                  <a:gd name="T32" fmla="*/ 291 w 291"/>
                  <a:gd name="T33" fmla="*/ 29 h 29"/>
                  <a:gd name="T34" fmla="*/ 289 w 291"/>
                  <a:gd name="T35" fmla="*/ 24 h 29"/>
                  <a:gd name="T36" fmla="*/ 289 w 291"/>
                  <a:gd name="T37" fmla="*/ 19 h 29"/>
                  <a:gd name="T38" fmla="*/ 289 w 291"/>
                  <a:gd name="T39" fmla="*/ 15 h 29"/>
                  <a:gd name="T40" fmla="*/ 289 w 291"/>
                  <a:gd name="T41" fmla="*/ 10 h 29"/>
                  <a:gd name="T42" fmla="*/ 278 w 291"/>
                  <a:gd name="T43" fmla="*/ 8 h 29"/>
                  <a:gd name="T44" fmla="*/ 270 w 291"/>
                  <a:gd name="T45" fmla="*/ 7 h 29"/>
                  <a:gd name="T46" fmla="*/ 256 w 291"/>
                  <a:gd name="T47" fmla="*/ 7 h 29"/>
                  <a:gd name="T48" fmla="*/ 233 w 291"/>
                  <a:gd name="T49" fmla="*/ 6 h 29"/>
                  <a:gd name="T50" fmla="*/ 199 w 291"/>
                  <a:gd name="T51" fmla="*/ 4 h 29"/>
                  <a:gd name="T52" fmla="*/ 152 w 291"/>
                  <a:gd name="T53" fmla="*/ 3 h 29"/>
                  <a:gd name="T54" fmla="*/ 87 w 291"/>
                  <a:gd name="T55" fmla="*/ 1 h 29"/>
                  <a:gd name="T56" fmla="*/ 2 w 291"/>
                  <a:gd name="T57" fmla="*/ 0 h 29"/>
                  <a:gd name="T58" fmla="*/ 2 w 291"/>
                  <a:gd name="T59" fmla="*/ 6 h 29"/>
                  <a:gd name="T60" fmla="*/ 2 w 291"/>
                  <a:gd name="T61" fmla="*/ 12 h 29"/>
                  <a:gd name="T62" fmla="*/ 0 w 291"/>
                  <a:gd name="T63" fmla="*/ 18 h 29"/>
                  <a:gd name="T64" fmla="*/ 0 w 291"/>
                  <a:gd name="T65" fmla="*/ 25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1"/>
                  <a:gd name="T100" fmla="*/ 0 h 29"/>
                  <a:gd name="T101" fmla="*/ 291 w 291"/>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1" h="29">
                    <a:moveTo>
                      <a:pt x="0" y="25"/>
                    </a:moveTo>
                    <a:lnTo>
                      <a:pt x="19" y="25"/>
                    </a:lnTo>
                    <a:lnTo>
                      <a:pt x="31" y="26"/>
                    </a:lnTo>
                    <a:lnTo>
                      <a:pt x="42" y="26"/>
                    </a:lnTo>
                    <a:lnTo>
                      <a:pt x="50" y="26"/>
                    </a:lnTo>
                    <a:lnTo>
                      <a:pt x="54" y="26"/>
                    </a:lnTo>
                    <a:lnTo>
                      <a:pt x="58" y="28"/>
                    </a:lnTo>
                    <a:lnTo>
                      <a:pt x="62" y="28"/>
                    </a:lnTo>
                    <a:lnTo>
                      <a:pt x="67" y="29"/>
                    </a:lnTo>
                    <a:lnTo>
                      <a:pt x="96" y="29"/>
                    </a:lnTo>
                    <a:lnTo>
                      <a:pt x="123" y="29"/>
                    </a:lnTo>
                    <a:lnTo>
                      <a:pt x="152" y="29"/>
                    </a:lnTo>
                    <a:lnTo>
                      <a:pt x="179" y="29"/>
                    </a:lnTo>
                    <a:lnTo>
                      <a:pt x="208" y="29"/>
                    </a:lnTo>
                    <a:lnTo>
                      <a:pt x="235" y="29"/>
                    </a:lnTo>
                    <a:lnTo>
                      <a:pt x="264" y="29"/>
                    </a:lnTo>
                    <a:lnTo>
                      <a:pt x="291" y="29"/>
                    </a:lnTo>
                    <a:lnTo>
                      <a:pt x="289" y="24"/>
                    </a:lnTo>
                    <a:lnTo>
                      <a:pt x="289" y="19"/>
                    </a:lnTo>
                    <a:lnTo>
                      <a:pt x="289" y="15"/>
                    </a:lnTo>
                    <a:lnTo>
                      <a:pt x="289" y="10"/>
                    </a:lnTo>
                    <a:lnTo>
                      <a:pt x="278" y="8"/>
                    </a:lnTo>
                    <a:lnTo>
                      <a:pt x="270" y="7"/>
                    </a:lnTo>
                    <a:lnTo>
                      <a:pt x="256" y="7"/>
                    </a:lnTo>
                    <a:lnTo>
                      <a:pt x="233" y="6"/>
                    </a:lnTo>
                    <a:lnTo>
                      <a:pt x="199" y="4"/>
                    </a:lnTo>
                    <a:lnTo>
                      <a:pt x="152" y="3"/>
                    </a:lnTo>
                    <a:lnTo>
                      <a:pt x="87" y="1"/>
                    </a:lnTo>
                    <a:lnTo>
                      <a:pt x="2" y="0"/>
                    </a:lnTo>
                    <a:lnTo>
                      <a:pt x="2" y="6"/>
                    </a:lnTo>
                    <a:lnTo>
                      <a:pt x="2" y="12"/>
                    </a:lnTo>
                    <a:lnTo>
                      <a:pt x="0" y="18"/>
                    </a:lnTo>
                    <a:lnTo>
                      <a:pt x="0"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0" name="Freeform 714"/>
              <p:cNvSpPr>
                <a:spLocks/>
              </p:cNvSpPr>
              <p:nvPr/>
            </p:nvSpPr>
            <p:spPr bwMode="auto">
              <a:xfrm>
                <a:off x="1272" y="2104"/>
                <a:ext cx="1075" cy="565"/>
              </a:xfrm>
              <a:custGeom>
                <a:avLst/>
                <a:gdLst>
                  <a:gd name="T0" fmla="*/ 0 w 1075"/>
                  <a:gd name="T1" fmla="*/ 449 h 565"/>
                  <a:gd name="T2" fmla="*/ 4 w 1075"/>
                  <a:gd name="T3" fmla="*/ 519 h 565"/>
                  <a:gd name="T4" fmla="*/ 47 w 1075"/>
                  <a:gd name="T5" fmla="*/ 556 h 565"/>
                  <a:gd name="T6" fmla="*/ 120 w 1075"/>
                  <a:gd name="T7" fmla="*/ 555 h 565"/>
                  <a:gd name="T8" fmla="*/ 189 w 1075"/>
                  <a:gd name="T9" fmla="*/ 555 h 565"/>
                  <a:gd name="T10" fmla="*/ 266 w 1075"/>
                  <a:gd name="T11" fmla="*/ 555 h 565"/>
                  <a:gd name="T12" fmla="*/ 359 w 1075"/>
                  <a:gd name="T13" fmla="*/ 556 h 565"/>
                  <a:gd name="T14" fmla="*/ 484 w 1075"/>
                  <a:gd name="T15" fmla="*/ 558 h 565"/>
                  <a:gd name="T16" fmla="*/ 652 w 1075"/>
                  <a:gd name="T17" fmla="*/ 559 h 565"/>
                  <a:gd name="T18" fmla="*/ 874 w 1075"/>
                  <a:gd name="T19" fmla="*/ 563 h 565"/>
                  <a:gd name="T20" fmla="*/ 1021 w 1075"/>
                  <a:gd name="T21" fmla="*/ 563 h 565"/>
                  <a:gd name="T22" fmla="*/ 1044 w 1075"/>
                  <a:gd name="T23" fmla="*/ 559 h 565"/>
                  <a:gd name="T24" fmla="*/ 1053 w 1075"/>
                  <a:gd name="T25" fmla="*/ 467 h 565"/>
                  <a:gd name="T26" fmla="*/ 1046 w 1075"/>
                  <a:gd name="T27" fmla="*/ 376 h 565"/>
                  <a:gd name="T28" fmla="*/ 1055 w 1075"/>
                  <a:gd name="T29" fmla="*/ 323 h 565"/>
                  <a:gd name="T30" fmla="*/ 1065 w 1075"/>
                  <a:gd name="T31" fmla="*/ 289 h 565"/>
                  <a:gd name="T32" fmla="*/ 1075 w 1075"/>
                  <a:gd name="T33" fmla="*/ 228 h 565"/>
                  <a:gd name="T34" fmla="*/ 1071 w 1075"/>
                  <a:gd name="T35" fmla="*/ 169 h 565"/>
                  <a:gd name="T36" fmla="*/ 1032 w 1075"/>
                  <a:gd name="T37" fmla="*/ 102 h 565"/>
                  <a:gd name="T38" fmla="*/ 972 w 1075"/>
                  <a:gd name="T39" fmla="*/ 100 h 565"/>
                  <a:gd name="T40" fmla="*/ 911 w 1075"/>
                  <a:gd name="T41" fmla="*/ 97 h 565"/>
                  <a:gd name="T42" fmla="*/ 849 w 1075"/>
                  <a:gd name="T43" fmla="*/ 95 h 565"/>
                  <a:gd name="T44" fmla="*/ 789 w 1075"/>
                  <a:gd name="T45" fmla="*/ 92 h 565"/>
                  <a:gd name="T46" fmla="*/ 727 w 1075"/>
                  <a:gd name="T47" fmla="*/ 91 h 565"/>
                  <a:gd name="T48" fmla="*/ 666 w 1075"/>
                  <a:gd name="T49" fmla="*/ 88 h 565"/>
                  <a:gd name="T50" fmla="*/ 604 w 1075"/>
                  <a:gd name="T51" fmla="*/ 85 h 565"/>
                  <a:gd name="T52" fmla="*/ 573 w 1075"/>
                  <a:gd name="T53" fmla="*/ 64 h 565"/>
                  <a:gd name="T54" fmla="*/ 573 w 1075"/>
                  <a:gd name="T55" fmla="*/ 24 h 565"/>
                  <a:gd name="T56" fmla="*/ 540 w 1075"/>
                  <a:gd name="T57" fmla="*/ 6 h 565"/>
                  <a:gd name="T58" fmla="*/ 488 w 1075"/>
                  <a:gd name="T59" fmla="*/ 9 h 565"/>
                  <a:gd name="T60" fmla="*/ 428 w 1075"/>
                  <a:gd name="T61" fmla="*/ 9 h 565"/>
                  <a:gd name="T62" fmla="*/ 330 w 1075"/>
                  <a:gd name="T63" fmla="*/ 9 h 565"/>
                  <a:gd name="T64" fmla="*/ 218 w 1075"/>
                  <a:gd name="T65" fmla="*/ 6 h 565"/>
                  <a:gd name="T66" fmla="*/ 155 w 1075"/>
                  <a:gd name="T67" fmla="*/ 2 h 565"/>
                  <a:gd name="T68" fmla="*/ 114 w 1075"/>
                  <a:gd name="T69" fmla="*/ 1 h 565"/>
                  <a:gd name="T70" fmla="*/ 83 w 1075"/>
                  <a:gd name="T71" fmla="*/ 0 h 565"/>
                  <a:gd name="T72" fmla="*/ 62 w 1075"/>
                  <a:gd name="T73" fmla="*/ 17 h 565"/>
                  <a:gd name="T74" fmla="*/ 50 w 1075"/>
                  <a:gd name="T75" fmla="*/ 62 h 565"/>
                  <a:gd name="T76" fmla="*/ 33 w 1075"/>
                  <a:gd name="T77" fmla="*/ 107 h 565"/>
                  <a:gd name="T78" fmla="*/ 20 w 1075"/>
                  <a:gd name="T79" fmla="*/ 113 h 565"/>
                  <a:gd name="T80" fmla="*/ 12 w 1075"/>
                  <a:gd name="T81" fmla="*/ 136 h 565"/>
                  <a:gd name="T82" fmla="*/ 8 w 1075"/>
                  <a:gd name="T83" fmla="*/ 177 h 565"/>
                  <a:gd name="T84" fmla="*/ 8 w 1075"/>
                  <a:gd name="T85" fmla="*/ 213 h 565"/>
                  <a:gd name="T86" fmla="*/ 12 w 1075"/>
                  <a:gd name="T87" fmla="*/ 246 h 565"/>
                  <a:gd name="T88" fmla="*/ 12 w 1075"/>
                  <a:gd name="T89" fmla="*/ 282 h 565"/>
                  <a:gd name="T90" fmla="*/ 4 w 1075"/>
                  <a:gd name="T91" fmla="*/ 321 h 565"/>
                  <a:gd name="T92" fmla="*/ 0 w 1075"/>
                  <a:gd name="T93" fmla="*/ 359 h 565"/>
                  <a:gd name="T94" fmla="*/ 0 w 1075"/>
                  <a:gd name="T95" fmla="*/ 395 h 5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5"/>
                  <a:gd name="T145" fmla="*/ 0 h 565"/>
                  <a:gd name="T146" fmla="*/ 1075 w 1075"/>
                  <a:gd name="T147" fmla="*/ 565 h 5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5" h="565">
                    <a:moveTo>
                      <a:pt x="0" y="413"/>
                    </a:moveTo>
                    <a:lnTo>
                      <a:pt x="0" y="449"/>
                    </a:lnTo>
                    <a:lnTo>
                      <a:pt x="2" y="483"/>
                    </a:lnTo>
                    <a:lnTo>
                      <a:pt x="4" y="519"/>
                    </a:lnTo>
                    <a:lnTo>
                      <a:pt x="6" y="556"/>
                    </a:lnTo>
                    <a:lnTo>
                      <a:pt x="47" y="556"/>
                    </a:lnTo>
                    <a:lnTo>
                      <a:pt x="85" y="555"/>
                    </a:lnTo>
                    <a:lnTo>
                      <a:pt x="120" y="555"/>
                    </a:lnTo>
                    <a:lnTo>
                      <a:pt x="155" y="555"/>
                    </a:lnTo>
                    <a:lnTo>
                      <a:pt x="189" y="555"/>
                    </a:lnTo>
                    <a:lnTo>
                      <a:pt x="226" y="555"/>
                    </a:lnTo>
                    <a:lnTo>
                      <a:pt x="266" y="555"/>
                    </a:lnTo>
                    <a:lnTo>
                      <a:pt x="309" y="555"/>
                    </a:lnTo>
                    <a:lnTo>
                      <a:pt x="359" y="556"/>
                    </a:lnTo>
                    <a:lnTo>
                      <a:pt x="417" y="556"/>
                    </a:lnTo>
                    <a:lnTo>
                      <a:pt x="484" y="558"/>
                    </a:lnTo>
                    <a:lnTo>
                      <a:pt x="563" y="558"/>
                    </a:lnTo>
                    <a:lnTo>
                      <a:pt x="652" y="559"/>
                    </a:lnTo>
                    <a:lnTo>
                      <a:pt x="756" y="560"/>
                    </a:lnTo>
                    <a:lnTo>
                      <a:pt x="874" y="563"/>
                    </a:lnTo>
                    <a:lnTo>
                      <a:pt x="1009" y="565"/>
                    </a:lnTo>
                    <a:lnTo>
                      <a:pt x="1021" y="563"/>
                    </a:lnTo>
                    <a:lnTo>
                      <a:pt x="1032" y="560"/>
                    </a:lnTo>
                    <a:lnTo>
                      <a:pt x="1044" y="559"/>
                    </a:lnTo>
                    <a:lnTo>
                      <a:pt x="1055" y="556"/>
                    </a:lnTo>
                    <a:lnTo>
                      <a:pt x="1053" y="467"/>
                    </a:lnTo>
                    <a:lnTo>
                      <a:pt x="1051" y="413"/>
                    </a:lnTo>
                    <a:lnTo>
                      <a:pt x="1046" y="376"/>
                    </a:lnTo>
                    <a:lnTo>
                      <a:pt x="1046" y="336"/>
                    </a:lnTo>
                    <a:lnTo>
                      <a:pt x="1055" y="323"/>
                    </a:lnTo>
                    <a:lnTo>
                      <a:pt x="1059" y="311"/>
                    </a:lnTo>
                    <a:lnTo>
                      <a:pt x="1065" y="289"/>
                    </a:lnTo>
                    <a:lnTo>
                      <a:pt x="1075" y="249"/>
                    </a:lnTo>
                    <a:lnTo>
                      <a:pt x="1075" y="228"/>
                    </a:lnTo>
                    <a:lnTo>
                      <a:pt x="1075" y="206"/>
                    </a:lnTo>
                    <a:lnTo>
                      <a:pt x="1071" y="169"/>
                    </a:lnTo>
                    <a:lnTo>
                      <a:pt x="1063" y="103"/>
                    </a:lnTo>
                    <a:lnTo>
                      <a:pt x="1032" y="102"/>
                    </a:lnTo>
                    <a:lnTo>
                      <a:pt x="1003" y="100"/>
                    </a:lnTo>
                    <a:lnTo>
                      <a:pt x="972" y="100"/>
                    </a:lnTo>
                    <a:lnTo>
                      <a:pt x="940" y="99"/>
                    </a:lnTo>
                    <a:lnTo>
                      <a:pt x="911" y="97"/>
                    </a:lnTo>
                    <a:lnTo>
                      <a:pt x="880" y="96"/>
                    </a:lnTo>
                    <a:lnTo>
                      <a:pt x="849" y="95"/>
                    </a:lnTo>
                    <a:lnTo>
                      <a:pt x="820" y="93"/>
                    </a:lnTo>
                    <a:lnTo>
                      <a:pt x="789" y="92"/>
                    </a:lnTo>
                    <a:lnTo>
                      <a:pt x="758" y="92"/>
                    </a:lnTo>
                    <a:lnTo>
                      <a:pt x="727" y="91"/>
                    </a:lnTo>
                    <a:lnTo>
                      <a:pt x="697" y="89"/>
                    </a:lnTo>
                    <a:lnTo>
                      <a:pt x="666" y="88"/>
                    </a:lnTo>
                    <a:lnTo>
                      <a:pt x="635" y="86"/>
                    </a:lnTo>
                    <a:lnTo>
                      <a:pt x="604" y="85"/>
                    </a:lnTo>
                    <a:lnTo>
                      <a:pt x="573" y="84"/>
                    </a:lnTo>
                    <a:lnTo>
                      <a:pt x="573" y="64"/>
                    </a:lnTo>
                    <a:lnTo>
                      <a:pt x="573" y="44"/>
                    </a:lnTo>
                    <a:lnTo>
                      <a:pt x="573" y="24"/>
                    </a:lnTo>
                    <a:lnTo>
                      <a:pt x="573" y="4"/>
                    </a:lnTo>
                    <a:lnTo>
                      <a:pt x="540" y="6"/>
                    </a:lnTo>
                    <a:lnTo>
                      <a:pt x="513" y="8"/>
                    </a:lnTo>
                    <a:lnTo>
                      <a:pt x="488" y="9"/>
                    </a:lnTo>
                    <a:lnTo>
                      <a:pt x="461" y="9"/>
                    </a:lnTo>
                    <a:lnTo>
                      <a:pt x="428" y="9"/>
                    </a:lnTo>
                    <a:lnTo>
                      <a:pt x="386" y="9"/>
                    </a:lnTo>
                    <a:lnTo>
                      <a:pt x="330" y="9"/>
                    </a:lnTo>
                    <a:lnTo>
                      <a:pt x="259" y="9"/>
                    </a:lnTo>
                    <a:lnTo>
                      <a:pt x="218" y="6"/>
                    </a:lnTo>
                    <a:lnTo>
                      <a:pt x="182" y="5"/>
                    </a:lnTo>
                    <a:lnTo>
                      <a:pt x="155" y="2"/>
                    </a:lnTo>
                    <a:lnTo>
                      <a:pt x="133" y="1"/>
                    </a:lnTo>
                    <a:lnTo>
                      <a:pt x="114" y="1"/>
                    </a:lnTo>
                    <a:lnTo>
                      <a:pt x="97" y="0"/>
                    </a:lnTo>
                    <a:lnTo>
                      <a:pt x="83" y="0"/>
                    </a:lnTo>
                    <a:lnTo>
                      <a:pt x="68" y="1"/>
                    </a:lnTo>
                    <a:lnTo>
                      <a:pt x="62" y="17"/>
                    </a:lnTo>
                    <a:lnTo>
                      <a:pt x="58" y="35"/>
                    </a:lnTo>
                    <a:lnTo>
                      <a:pt x="50" y="62"/>
                    </a:lnTo>
                    <a:lnTo>
                      <a:pt x="39" y="103"/>
                    </a:lnTo>
                    <a:lnTo>
                      <a:pt x="33" y="107"/>
                    </a:lnTo>
                    <a:lnTo>
                      <a:pt x="27" y="110"/>
                    </a:lnTo>
                    <a:lnTo>
                      <a:pt x="20" y="113"/>
                    </a:lnTo>
                    <a:lnTo>
                      <a:pt x="14" y="117"/>
                    </a:lnTo>
                    <a:lnTo>
                      <a:pt x="12" y="136"/>
                    </a:lnTo>
                    <a:lnTo>
                      <a:pt x="10" y="157"/>
                    </a:lnTo>
                    <a:lnTo>
                      <a:pt x="8" y="177"/>
                    </a:lnTo>
                    <a:lnTo>
                      <a:pt x="6" y="198"/>
                    </a:lnTo>
                    <a:lnTo>
                      <a:pt x="8" y="213"/>
                    </a:lnTo>
                    <a:lnTo>
                      <a:pt x="10" y="230"/>
                    </a:lnTo>
                    <a:lnTo>
                      <a:pt x="12" y="246"/>
                    </a:lnTo>
                    <a:lnTo>
                      <a:pt x="14" y="263"/>
                    </a:lnTo>
                    <a:lnTo>
                      <a:pt x="12" y="282"/>
                    </a:lnTo>
                    <a:lnTo>
                      <a:pt x="8" y="301"/>
                    </a:lnTo>
                    <a:lnTo>
                      <a:pt x="4" y="321"/>
                    </a:lnTo>
                    <a:lnTo>
                      <a:pt x="0" y="341"/>
                    </a:lnTo>
                    <a:lnTo>
                      <a:pt x="0" y="359"/>
                    </a:lnTo>
                    <a:lnTo>
                      <a:pt x="0" y="377"/>
                    </a:lnTo>
                    <a:lnTo>
                      <a:pt x="0" y="395"/>
                    </a:lnTo>
                    <a:lnTo>
                      <a:pt x="0"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1" name="Freeform 715"/>
              <p:cNvSpPr>
                <a:spLocks/>
              </p:cNvSpPr>
              <p:nvPr/>
            </p:nvSpPr>
            <p:spPr bwMode="auto">
              <a:xfrm>
                <a:off x="1297" y="2421"/>
                <a:ext cx="454" cy="226"/>
              </a:xfrm>
              <a:custGeom>
                <a:avLst/>
                <a:gdLst>
                  <a:gd name="T0" fmla="*/ 0 w 454"/>
                  <a:gd name="T1" fmla="*/ 203 h 226"/>
                  <a:gd name="T2" fmla="*/ 2 w 454"/>
                  <a:gd name="T3" fmla="*/ 208 h 226"/>
                  <a:gd name="T4" fmla="*/ 4 w 454"/>
                  <a:gd name="T5" fmla="*/ 212 h 226"/>
                  <a:gd name="T6" fmla="*/ 6 w 454"/>
                  <a:gd name="T7" fmla="*/ 216 h 226"/>
                  <a:gd name="T8" fmla="*/ 8 w 454"/>
                  <a:gd name="T9" fmla="*/ 220 h 226"/>
                  <a:gd name="T10" fmla="*/ 10 w 454"/>
                  <a:gd name="T11" fmla="*/ 221 h 226"/>
                  <a:gd name="T12" fmla="*/ 14 w 454"/>
                  <a:gd name="T13" fmla="*/ 221 h 226"/>
                  <a:gd name="T14" fmla="*/ 18 w 454"/>
                  <a:gd name="T15" fmla="*/ 223 h 226"/>
                  <a:gd name="T16" fmla="*/ 22 w 454"/>
                  <a:gd name="T17" fmla="*/ 223 h 226"/>
                  <a:gd name="T18" fmla="*/ 31 w 454"/>
                  <a:gd name="T19" fmla="*/ 224 h 226"/>
                  <a:gd name="T20" fmla="*/ 41 w 454"/>
                  <a:gd name="T21" fmla="*/ 224 h 226"/>
                  <a:gd name="T22" fmla="*/ 56 w 454"/>
                  <a:gd name="T23" fmla="*/ 224 h 226"/>
                  <a:gd name="T24" fmla="*/ 72 w 454"/>
                  <a:gd name="T25" fmla="*/ 224 h 226"/>
                  <a:gd name="T26" fmla="*/ 95 w 454"/>
                  <a:gd name="T27" fmla="*/ 226 h 226"/>
                  <a:gd name="T28" fmla="*/ 124 w 454"/>
                  <a:gd name="T29" fmla="*/ 226 h 226"/>
                  <a:gd name="T30" fmla="*/ 157 w 454"/>
                  <a:gd name="T31" fmla="*/ 226 h 226"/>
                  <a:gd name="T32" fmla="*/ 199 w 454"/>
                  <a:gd name="T33" fmla="*/ 226 h 226"/>
                  <a:gd name="T34" fmla="*/ 247 w 454"/>
                  <a:gd name="T35" fmla="*/ 226 h 226"/>
                  <a:gd name="T36" fmla="*/ 303 w 454"/>
                  <a:gd name="T37" fmla="*/ 226 h 226"/>
                  <a:gd name="T38" fmla="*/ 367 w 454"/>
                  <a:gd name="T39" fmla="*/ 226 h 226"/>
                  <a:gd name="T40" fmla="*/ 442 w 454"/>
                  <a:gd name="T41" fmla="*/ 226 h 226"/>
                  <a:gd name="T42" fmla="*/ 444 w 454"/>
                  <a:gd name="T43" fmla="*/ 209 h 226"/>
                  <a:gd name="T44" fmla="*/ 446 w 454"/>
                  <a:gd name="T45" fmla="*/ 197 h 226"/>
                  <a:gd name="T46" fmla="*/ 448 w 454"/>
                  <a:gd name="T47" fmla="*/ 184 h 226"/>
                  <a:gd name="T48" fmla="*/ 454 w 454"/>
                  <a:gd name="T49" fmla="*/ 165 h 226"/>
                  <a:gd name="T50" fmla="*/ 454 w 454"/>
                  <a:gd name="T51" fmla="*/ 125 h 226"/>
                  <a:gd name="T52" fmla="*/ 454 w 454"/>
                  <a:gd name="T53" fmla="*/ 86 h 226"/>
                  <a:gd name="T54" fmla="*/ 454 w 454"/>
                  <a:gd name="T55" fmla="*/ 46 h 226"/>
                  <a:gd name="T56" fmla="*/ 454 w 454"/>
                  <a:gd name="T57" fmla="*/ 8 h 226"/>
                  <a:gd name="T58" fmla="*/ 438 w 454"/>
                  <a:gd name="T59" fmla="*/ 6 h 226"/>
                  <a:gd name="T60" fmla="*/ 423 w 454"/>
                  <a:gd name="T61" fmla="*/ 5 h 226"/>
                  <a:gd name="T62" fmla="*/ 405 w 454"/>
                  <a:gd name="T63" fmla="*/ 4 h 226"/>
                  <a:gd name="T64" fmla="*/ 380 w 454"/>
                  <a:gd name="T65" fmla="*/ 4 h 226"/>
                  <a:gd name="T66" fmla="*/ 346 w 454"/>
                  <a:gd name="T67" fmla="*/ 2 h 226"/>
                  <a:gd name="T68" fmla="*/ 299 w 454"/>
                  <a:gd name="T69" fmla="*/ 2 h 226"/>
                  <a:gd name="T70" fmla="*/ 234 w 454"/>
                  <a:gd name="T71" fmla="*/ 4 h 226"/>
                  <a:gd name="T72" fmla="*/ 149 w 454"/>
                  <a:gd name="T73" fmla="*/ 4 h 226"/>
                  <a:gd name="T74" fmla="*/ 149 w 454"/>
                  <a:gd name="T75" fmla="*/ 5 h 226"/>
                  <a:gd name="T76" fmla="*/ 149 w 454"/>
                  <a:gd name="T77" fmla="*/ 6 h 226"/>
                  <a:gd name="T78" fmla="*/ 147 w 454"/>
                  <a:gd name="T79" fmla="*/ 9 h 226"/>
                  <a:gd name="T80" fmla="*/ 147 w 454"/>
                  <a:gd name="T81" fmla="*/ 12 h 226"/>
                  <a:gd name="T82" fmla="*/ 139 w 454"/>
                  <a:gd name="T83" fmla="*/ 11 h 226"/>
                  <a:gd name="T84" fmla="*/ 130 w 454"/>
                  <a:gd name="T85" fmla="*/ 9 h 226"/>
                  <a:gd name="T86" fmla="*/ 122 w 454"/>
                  <a:gd name="T87" fmla="*/ 8 h 226"/>
                  <a:gd name="T88" fmla="*/ 112 w 454"/>
                  <a:gd name="T89" fmla="*/ 5 h 226"/>
                  <a:gd name="T90" fmla="*/ 103 w 454"/>
                  <a:gd name="T91" fmla="*/ 4 h 226"/>
                  <a:gd name="T92" fmla="*/ 95 w 454"/>
                  <a:gd name="T93" fmla="*/ 2 h 226"/>
                  <a:gd name="T94" fmla="*/ 85 w 454"/>
                  <a:gd name="T95" fmla="*/ 1 h 226"/>
                  <a:gd name="T96" fmla="*/ 76 w 454"/>
                  <a:gd name="T97" fmla="*/ 0 h 226"/>
                  <a:gd name="T98" fmla="*/ 66 w 454"/>
                  <a:gd name="T99" fmla="*/ 0 h 226"/>
                  <a:gd name="T100" fmla="*/ 54 w 454"/>
                  <a:gd name="T101" fmla="*/ 1 h 226"/>
                  <a:gd name="T102" fmla="*/ 41 w 454"/>
                  <a:gd name="T103" fmla="*/ 2 h 226"/>
                  <a:gd name="T104" fmla="*/ 27 w 454"/>
                  <a:gd name="T105" fmla="*/ 2 h 226"/>
                  <a:gd name="T106" fmla="*/ 20 w 454"/>
                  <a:gd name="T107" fmla="*/ 44 h 226"/>
                  <a:gd name="T108" fmla="*/ 12 w 454"/>
                  <a:gd name="T109" fmla="*/ 95 h 226"/>
                  <a:gd name="T110" fmla="*/ 6 w 454"/>
                  <a:gd name="T111" fmla="*/ 143 h 226"/>
                  <a:gd name="T112" fmla="*/ 0 w 454"/>
                  <a:gd name="T113" fmla="*/ 170 h 226"/>
                  <a:gd name="T114" fmla="*/ 0 w 454"/>
                  <a:gd name="T115" fmla="*/ 179 h 226"/>
                  <a:gd name="T116" fmla="*/ 0 w 454"/>
                  <a:gd name="T117" fmla="*/ 187 h 226"/>
                  <a:gd name="T118" fmla="*/ 0 w 454"/>
                  <a:gd name="T119" fmla="*/ 195 h 226"/>
                  <a:gd name="T120" fmla="*/ 0 w 454"/>
                  <a:gd name="T121" fmla="*/ 203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4"/>
                  <a:gd name="T184" fmla="*/ 0 h 226"/>
                  <a:gd name="T185" fmla="*/ 454 w 454"/>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4" h="226">
                    <a:moveTo>
                      <a:pt x="0" y="203"/>
                    </a:moveTo>
                    <a:lnTo>
                      <a:pt x="2" y="208"/>
                    </a:lnTo>
                    <a:lnTo>
                      <a:pt x="4" y="212"/>
                    </a:lnTo>
                    <a:lnTo>
                      <a:pt x="6" y="216"/>
                    </a:lnTo>
                    <a:lnTo>
                      <a:pt x="8" y="220"/>
                    </a:lnTo>
                    <a:lnTo>
                      <a:pt x="10" y="221"/>
                    </a:lnTo>
                    <a:lnTo>
                      <a:pt x="14" y="221"/>
                    </a:lnTo>
                    <a:lnTo>
                      <a:pt x="18" y="223"/>
                    </a:lnTo>
                    <a:lnTo>
                      <a:pt x="22" y="223"/>
                    </a:lnTo>
                    <a:lnTo>
                      <a:pt x="31" y="224"/>
                    </a:lnTo>
                    <a:lnTo>
                      <a:pt x="41" y="224"/>
                    </a:lnTo>
                    <a:lnTo>
                      <a:pt x="56" y="224"/>
                    </a:lnTo>
                    <a:lnTo>
                      <a:pt x="72" y="224"/>
                    </a:lnTo>
                    <a:lnTo>
                      <a:pt x="95" y="226"/>
                    </a:lnTo>
                    <a:lnTo>
                      <a:pt x="124" y="226"/>
                    </a:lnTo>
                    <a:lnTo>
                      <a:pt x="157" y="226"/>
                    </a:lnTo>
                    <a:lnTo>
                      <a:pt x="199" y="226"/>
                    </a:lnTo>
                    <a:lnTo>
                      <a:pt x="247" y="226"/>
                    </a:lnTo>
                    <a:lnTo>
                      <a:pt x="303" y="226"/>
                    </a:lnTo>
                    <a:lnTo>
                      <a:pt x="367" y="226"/>
                    </a:lnTo>
                    <a:lnTo>
                      <a:pt x="442" y="226"/>
                    </a:lnTo>
                    <a:lnTo>
                      <a:pt x="444" y="209"/>
                    </a:lnTo>
                    <a:lnTo>
                      <a:pt x="446" y="197"/>
                    </a:lnTo>
                    <a:lnTo>
                      <a:pt x="448" y="184"/>
                    </a:lnTo>
                    <a:lnTo>
                      <a:pt x="454" y="165"/>
                    </a:lnTo>
                    <a:lnTo>
                      <a:pt x="454" y="125"/>
                    </a:lnTo>
                    <a:lnTo>
                      <a:pt x="454" y="86"/>
                    </a:lnTo>
                    <a:lnTo>
                      <a:pt x="454" y="46"/>
                    </a:lnTo>
                    <a:lnTo>
                      <a:pt x="454" y="8"/>
                    </a:lnTo>
                    <a:lnTo>
                      <a:pt x="438" y="6"/>
                    </a:lnTo>
                    <a:lnTo>
                      <a:pt x="423" y="5"/>
                    </a:lnTo>
                    <a:lnTo>
                      <a:pt x="405" y="4"/>
                    </a:lnTo>
                    <a:lnTo>
                      <a:pt x="380" y="4"/>
                    </a:lnTo>
                    <a:lnTo>
                      <a:pt x="346" y="2"/>
                    </a:lnTo>
                    <a:lnTo>
                      <a:pt x="299" y="2"/>
                    </a:lnTo>
                    <a:lnTo>
                      <a:pt x="234" y="4"/>
                    </a:lnTo>
                    <a:lnTo>
                      <a:pt x="149" y="4"/>
                    </a:lnTo>
                    <a:lnTo>
                      <a:pt x="149" y="5"/>
                    </a:lnTo>
                    <a:lnTo>
                      <a:pt x="149" y="6"/>
                    </a:lnTo>
                    <a:lnTo>
                      <a:pt x="147" y="9"/>
                    </a:lnTo>
                    <a:lnTo>
                      <a:pt x="147" y="12"/>
                    </a:lnTo>
                    <a:lnTo>
                      <a:pt x="139" y="11"/>
                    </a:lnTo>
                    <a:lnTo>
                      <a:pt x="130" y="9"/>
                    </a:lnTo>
                    <a:lnTo>
                      <a:pt x="122" y="8"/>
                    </a:lnTo>
                    <a:lnTo>
                      <a:pt x="112" y="5"/>
                    </a:lnTo>
                    <a:lnTo>
                      <a:pt x="103" y="4"/>
                    </a:lnTo>
                    <a:lnTo>
                      <a:pt x="95" y="2"/>
                    </a:lnTo>
                    <a:lnTo>
                      <a:pt x="85" y="1"/>
                    </a:lnTo>
                    <a:lnTo>
                      <a:pt x="76" y="0"/>
                    </a:lnTo>
                    <a:lnTo>
                      <a:pt x="66" y="0"/>
                    </a:lnTo>
                    <a:lnTo>
                      <a:pt x="54" y="1"/>
                    </a:lnTo>
                    <a:lnTo>
                      <a:pt x="41" y="2"/>
                    </a:lnTo>
                    <a:lnTo>
                      <a:pt x="27" y="2"/>
                    </a:lnTo>
                    <a:lnTo>
                      <a:pt x="20" y="44"/>
                    </a:lnTo>
                    <a:lnTo>
                      <a:pt x="12" y="95"/>
                    </a:lnTo>
                    <a:lnTo>
                      <a:pt x="6" y="143"/>
                    </a:lnTo>
                    <a:lnTo>
                      <a:pt x="0" y="170"/>
                    </a:lnTo>
                    <a:lnTo>
                      <a:pt x="0" y="179"/>
                    </a:lnTo>
                    <a:lnTo>
                      <a:pt x="0" y="187"/>
                    </a:lnTo>
                    <a:lnTo>
                      <a:pt x="0" y="195"/>
                    </a:lnTo>
                    <a:lnTo>
                      <a:pt x="0" y="20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2" name="Freeform 716"/>
              <p:cNvSpPr>
                <a:spLocks/>
              </p:cNvSpPr>
              <p:nvPr/>
            </p:nvSpPr>
            <p:spPr bwMode="auto">
              <a:xfrm>
                <a:off x="1299" y="2313"/>
                <a:ext cx="436" cy="85"/>
              </a:xfrm>
              <a:custGeom>
                <a:avLst/>
                <a:gdLst>
                  <a:gd name="T0" fmla="*/ 0 w 436"/>
                  <a:gd name="T1" fmla="*/ 26 h 85"/>
                  <a:gd name="T2" fmla="*/ 4 w 436"/>
                  <a:gd name="T3" fmla="*/ 48 h 85"/>
                  <a:gd name="T4" fmla="*/ 6 w 436"/>
                  <a:gd name="T5" fmla="*/ 62 h 85"/>
                  <a:gd name="T6" fmla="*/ 6 w 436"/>
                  <a:gd name="T7" fmla="*/ 72 h 85"/>
                  <a:gd name="T8" fmla="*/ 4 w 436"/>
                  <a:gd name="T9" fmla="*/ 85 h 85"/>
                  <a:gd name="T10" fmla="*/ 6 w 436"/>
                  <a:gd name="T11" fmla="*/ 85 h 85"/>
                  <a:gd name="T12" fmla="*/ 8 w 436"/>
                  <a:gd name="T13" fmla="*/ 84 h 85"/>
                  <a:gd name="T14" fmla="*/ 12 w 436"/>
                  <a:gd name="T15" fmla="*/ 83 h 85"/>
                  <a:gd name="T16" fmla="*/ 16 w 436"/>
                  <a:gd name="T17" fmla="*/ 81 h 85"/>
                  <a:gd name="T18" fmla="*/ 18 w 436"/>
                  <a:gd name="T19" fmla="*/ 62 h 85"/>
                  <a:gd name="T20" fmla="*/ 20 w 436"/>
                  <a:gd name="T21" fmla="*/ 51 h 85"/>
                  <a:gd name="T22" fmla="*/ 25 w 436"/>
                  <a:gd name="T23" fmla="*/ 47 h 85"/>
                  <a:gd name="T24" fmla="*/ 29 w 436"/>
                  <a:gd name="T25" fmla="*/ 43 h 85"/>
                  <a:gd name="T26" fmla="*/ 54 w 436"/>
                  <a:gd name="T27" fmla="*/ 43 h 85"/>
                  <a:gd name="T28" fmla="*/ 79 w 436"/>
                  <a:gd name="T29" fmla="*/ 43 h 85"/>
                  <a:gd name="T30" fmla="*/ 104 w 436"/>
                  <a:gd name="T31" fmla="*/ 43 h 85"/>
                  <a:gd name="T32" fmla="*/ 128 w 436"/>
                  <a:gd name="T33" fmla="*/ 43 h 85"/>
                  <a:gd name="T34" fmla="*/ 153 w 436"/>
                  <a:gd name="T35" fmla="*/ 43 h 85"/>
                  <a:gd name="T36" fmla="*/ 178 w 436"/>
                  <a:gd name="T37" fmla="*/ 43 h 85"/>
                  <a:gd name="T38" fmla="*/ 203 w 436"/>
                  <a:gd name="T39" fmla="*/ 43 h 85"/>
                  <a:gd name="T40" fmla="*/ 230 w 436"/>
                  <a:gd name="T41" fmla="*/ 43 h 85"/>
                  <a:gd name="T42" fmla="*/ 255 w 436"/>
                  <a:gd name="T43" fmla="*/ 43 h 85"/>
                  <a:gd name="T44" fmla="*/ 280 w 436"/>
                  <a:gd name="T45" fmla="*/ 43 h 85"/>
                  <a:gd name="T46" fmla="*/ 305 w 436"/>
                  <a:gd name="T47" fmla="*/ 43 h 85"/>
                  <a:gd name="T48" fmla="*/ 330 w 436"/>
                  <a:gd name="T49" fmla="*/ 43 h 85"/>
                  <a:gd name="T50" fmla="*/ 355 w 436"/>
                  <a:gd name="T51" fmla="*/ 43 h 85"/>
                  <a:gd name="T52" fmla="*/ 382 w 436"/>
                  <a:gd name="T53" fmla="*/ 43 h 85"/>
                  <a:gd name="T54" fmla="*/ 407 w 436"/>
                  <a:gd name="T55" fmla="*/ 43 h 85"/>
                  <a:gd name="T56" fmla="*/ 432 w 436"/>
                  <a:gd name="T57" fmla="*/ 43 h 85"/>
                  <a:gd name="T58" fmla="*/ 432 w 436"/>
                  <a:gd name="T59" fmla="*/ 33 h 85"/>
                  <a:gd name="T60" fmla="*/ 434 w 436"/>
                  <a:gd name="T61" fmla="*/ 22 h 85"/>
                  <a:gd name="T62" fmla="*/ 434 w 436"/>
                  <a:gd name="T63" fmla="*/ 12 h 85"/>
                  <a:gd name="T64" fmla="*/ 436 w 436"/>
                  <a:gd name="T65" fmla="*/ 1 h 85"/>
                  <a:gd name="T66" fmla="*/ 421 w 436"/>
                  <a:gd name="T67" fmla="*/ 1 h 85"/>
                  <a:gd name="T68" fmla="*/ 407 w 436"/>
                  <a:gd name="T69" fmla="*/ 1 h 85"/>
                  <a:gd name="T70" fmla="*/ 394 w 436"/>
                  <a:gd name="T71" fmla="*/ 0 h 85"/>
                  <a:gd name="T72" fmla="*/ 380 w 436"/>
                  <a:gd name="T73" fmla="*/ 0 h 85"/>
                  <a:gd name="T74" fmla="*/ 365 w 436"/>
                  <a:gd name="T75" fmla="*/ 1 h 85"/>
                  <a:gd name="T76" fmla="*/ 351 w 436"/>
                  <a:gd name="T77" fmla="*/ 1 h 85"/>
                  <a:gd name="T78" fmla="*/ 334 w 436"/>
                  <a:gd name="T79" fmla="*/ 1 h 85"/>
                  <a:gd name="T80" fmla="*/ 317 w 436"/>
                  <a:gd name="T81" fmla="*/ 1 h 85"/>
                  <a:gd name="T82" fmla="*/ 299 w 436"/>
                  <a:gd name="T83" fmla="*/ 3 h 85"/>
                  <a:gd name="T84" fmla="*/ 278 w 436"/>
                  <a:gd name="T85" fmla="*/ 3 h 85"/>
                  <a:gd name="T86" fmla="*/ 255 w 436"/>
                  <a:gd name="T87" fmla="*/ 3 h 85"/>
                  <a:gd name="T88" fmla="*/ 230 w 436"/>
                  <a:gd name="T89" fmla="*/ 4 h 85"/>
                  <a:gd name="T90" fmla="*/ 203 w 436"/>
                  <a:gd name="T91" fmla="*/ 4 h 85"/>
                  <a:gd name="T92" fmla="*/ 174 w 436"/>
                  <a:gd name="T93" fmla="*/ 6 h 85"/>
                  <a:gd name="T94" fmla="*/ 141 w 436"/>
                  <a:gd name="T95" fmla="*/ 6 h 85"/>
                  <a:gd name="T96" fmla="*/ 104 w 436"/>
                  <a:gd name="T97" fmla="*/ 6 h 85"/>
                  <a:gd name="T98" fmla="*/ 91 w 436"/>
                  <a:gd name="T99" fmla="*/ 7 h 85"/>
                  <a:gd name="T100" fmla="*/ 79 w 436"/>
                  <a:gd name="T101" fmla="*/ 8 h 85"/>
                  <a:gd name="T102" fmla="*/ 66 w 436"/>
                  <a:gd name="T103" fmla="*/ 10 h 85"/>
                  <a:gd name="T104" fmla="*/ 54 w 436"/>
                  <a:gd name="T105" fmla="*/ 10 h 85"/>
                  <a:gd name="T106" fmla="*/ 41 w 436"/>
                  <a:gd name="T107" fmla="*/ 11 h 85"/>
                  <a:gd name="T108" fmla="*/ 29 w 436"/>
                  <a:gd name="T109" fmla="*/ 12 h 85"/>
                  <a:gd name="T110" fmla="*/ 16 w 436"/>
                  <a:gd name="T111" fmla="*/ 14 h 85"/>
                  <a:gd name="T112" fmla="*/ 4 w 436"/>
                  <a:gd name="T113" fmla="*/ 15 h 85"/>
                  <a:gd name="T114" fmla="*/ 4 w 436"/>
                  <a:gd name="T115" fmla="*/ 18 h 85"/>
                  <a:gd name="T116" fmla="*/ 2 w 436"/>
                  <a:gd name="T117" fmla="*/ 21 h 85"/>
                  <a:gd name="T118" fmla="*/ 0 w 436"/>
                  <a:gd name="T119" fmla="*/ 23 h 85"/>
                  <a:gd name="T120" fmla="*/ 0 w 436"/>
                  <a:gd name="T121" fmla="*/ 26 h 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6"/>
                  <a:gd name="T184" fmla="*/ 0 h 85"/>
                  <a:gd name="T185" fmla="*/ 436 w 436"/>
                  <a:gd name="T186" fmla="*/ 85 h 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6" h="85">
                    <a:moveTo>
                      <a:pt x="0" y="26"/>
                    </a:moveTo>
                    <a:lnTo>
                      <a:pt x="4" y="48"/>
                    </a:lnTo>
                    <a:lnTo>
                      <a:pt x="6" y="62"/>
                    </a:lnTo>
                    <a:lnTo>
                      <a:pt x="6" y="72"/>
                    </a:lnTo>
                    <a:lnTo>
                      <a:pt x="4" y="85"/>
                    </a:lnTo>
                    <a:lnTo>
                      <a:pt x="6" y="85"/>
                    </a:lnTo>
                    <a:lnTo>
                      <a:pt x="8" y="84"/>
                    </a:lnTo>
                    <a:lnTo>
                      <a:pt x="12" y="83"/>
                    </a:lnTo>
                    <a:lnTo>
                      <a:pt x="16" y="81"/>
                    </a:lnTo>
                    <a:lnTo>
                      <a:pt x="18" y="62"/>
                    </a:lnTo>
                    <a:lnTo>
                      <a:pt x="20" y="51"/>
                    </a:lnTo>
                    <a:lnTo>
                      <a:pt x="25" y="47"/>
                    </a:lnTo>
                    <a:lnTo>
                      <a:pt x="29" y="43"/>
                    </a:lnTo>
                    <a:lnTo>
                      <a:pt x="54" y="43"/>
                    </a:lnTo>
                    <a:lnTo>
                      <a:pt x="79" y="43"/>
                    </a:lnTo>
                    <a:lnTo>
                      <a:pt x="104" y="43"/>
                    </a:lnTo>
                    <a:lnTo>
                      <a:pt x="128" y="43"/>
                    </a:lnTo>
                    <a:lnTo>
                      <a:pt x="153" y="43"/>
                    </a:lnTo>
                    <a:lnTo>
                      <a:pt x="178" y="43"/>
                    </a:lnTo>
                    <a:lnTo>
                      <a:pt x="203" y="43"/>
                    </a:lnTo>
                    <a:lnTo>
                      <a:pt x="230" y="43"/>
                    </a:lnTo>
                    <a:lnTo>
                      <a:pt x="255" y="43"/>
                    </a:lnTo>
                    <a:lnTo>
                      <a:pt x="280" y="43"/>
                    </a:lnTo>
                    <a:lnTo>
                      <a:pt x="305" y="43"/>
                    </a:lnTo>
                    <a:lnTo>
                      <a:pt x="330" y="43"/>
                    </a:lnTo>
                    <a:lnTo>
                      <a:pt x="355" y="43"/>
                    </a:lnTo>
                    <a:lnTo>
                      <a:pt x="382" y="43"/>
                    </a:lnTo>
                    <a:lnTo>
                      <a:pt x="407" y="43"/>
                    </a:lnTo>
                    <a:lnTo>
                      <a:pt x="432" y="43"/>
                    </a:lnTo>
                    <a:lnTo>
                      <a:pt x="432" y="33"/>
                    </a:lnTo>
                    <a:lnTo>
                      <a:pt x="434" y="22"/>
                    </a:lnTo>
                    <a:lnTo>
                      <a:pt x="434" y="12"/>
                    </a:lnTo>
                    <a:lnTo>
                      <a:pt x="436" y="1"/>
                    </a:lnTo>
                    <a:lnTo>
                      <a:pt x="421" y="1"/>
                    </a:lnTo>
                    <a:lnTo>
                      <a:pt x="407" y="1"/>
                    </a:lnTo>
                    <a:lnTo>
                      <a:pt x="394" y="0"/>
                    </a:lnTo>
                    <a:lnTo>
                      <a:pt x="380" y="0"/>
                    </a:lnTo>
                    <a:lnTo>
                      <a:pt x="365" y="1"/>
                    </a:lnTo>
                    <a:lnTo>
                      <a:pt x="351" y="1"/>
                    </a:lnTo>
                    <a:lnTo>
                      <a:pt x="334" y="1"/>
                    </a:lnTo>
                    <a:lnTo>
                      <a:pt x="317" y="1"/>
                    </a:lnTo>
                    <a:lnTo>
                      <a:pt x="299" y="3"/>
                    </a:lnTo>
                    <a:lnTo>
                      <a:pt x="278" y="3"/>
                    </a:lnTo>
                    <a:lnTo>
                      <a:pt x="255" y="3"/>
                    </a:lnTo>
                    <a:lnTo>
                      <a:pt x="230" y="4"/>
                    </a:lnTo>
                    <a:lnTo>
                      <a:pt x="203" y="4"/>
                    </a:lnTo>
                    <a:lnTo>
                      <a:pt x="174" y="6"/>
                    </a:lnTo>
                    <a:lnTo>
                      <a:pt x="141" y="6"/>
                    </a:lnTo>
                    <a:lnTo>
                      <a:pt x="104" y="6"/>
                    </a:lnTo>
                    <a:lnTo>
                      <a:pt x="91" y="7"/>
                    </a:lnTo>
                    <a:lnTo>
                      <a:pt x="79" y="8"/>
                    </a:lnTo>
                    <a:lnTo>
                      <a:pt x="66" y="10"/>
                    </a:lnTo>
                    <a:lnTo>
                      <a:pt x="54" y="10"/>
                    </a:lnTo>
                    <a:lnTo>
                      <a:pt x="41" y="11"/>
                    </a:lnTo>
                    <a:lnTo>
                      <a:pt x="29" y="12"/>
                    </a:lnTo>
                    <a:lnTo>
                      <a:pt x="16" y="14"/>
                    </a:lnTo>
                    <a:lnTo>
                      <a:pt x="4" y="15"/>
                    </a:lnTo>
                    <a:lnTo>
                      <a:pt x="4" y="18"/>
                    </a:lnTo>
                    <a:lnTo>
                      <a:pt x="2" y="21"/>
                    </a:lnTo>
                    <a:lnTo>
                      <a:pt x="0" y="23"/>
                    </a:lnTo>
                    <a:lnTo>
                      <a:pt x="0" y="2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3" name="Freeform 717"/>
              <p:cNvSpPr>
                <a:spLocks/>
              </p:cNvSpPr>
              <p:nvPr/>
            </p:nvSpPr>
            <p:spPr bwMode="auto">
              <a:xfrm>
                <a:off x="1309" y="2232"/>
                <a:ext cx="434" cy="74"/>
              </a:xfrm>
              <a:custGeom>
                <a:avLst/>
                <a:gdLst>
                  <a:gd name="T0" fmla="*/ 0 w 434"/>
                  <a:gd name="T1" fmla="*/ 64 h 74"/>
                  <a:gd name="T2" fmla="*/ 6 w 434"/>
                  <a:gd name="T3" fmla="*/ 66 h 74"/>
                  <a:gd name="T4" fmla="*/ 10 w 434"/>
                  <a:gd name="T5" fmla="*/ 67 h 74"/>
                  <a:gd name="T6" fmla="*/ 15 w 434"/>
                  <a:gd name="T7" fmla="*/ 70 h 74"/>
                  <a:gd name="T8" fmla="*/ 19 w 434"/>
                  <a:gd name="T9" fmla="*/ 71 h 74"/>
                  <a:gd name="T10" fmla="*/ 52 w 434"/>
                  <a:gd name="T11" fmla="*/ 71 h 74"/>
                  <a:gd name="T12" fmla="*/ 87 w 434"/>
                  <a:gd name="T13" fmla="*/ 73 h 74"/>
                  <a:gd name="T14" fmla="*/ 121 w 434"/>
                  <a:gd name="T15" fmla="*/ 73 h 74"/>
                  <a:gd name="T16" fmla="*/ 156 w 434"/>
                  <a:gd name="T17" fmla="*/ 73 h 74"/>
                  <a:gd name="T18" fmla="*/ 189 w 434"/>
                  <a:gd name="T19" fmla="*/ 73 h 74"/>
                  <a:gd name="T20" fmla="*/ 224 w 434"/>
                  <a:gd name="T21" fmla="*/ 73 h 74"/>
                  <a:gd name="T22" fmla="*/ 260 w 434"/>
                  <a:gd name="T23" fmla="*/ 74 h 74"/>
                  <a:gd name="T24" fmla="*/ 295 w 434"/>
                  <a:gd name="T25" fmla="*/ 74 h 74"/>
                  <a:gd name="T26" fmla="*/ 312 w 434"/>
                  <a:gd name="T27" fmla="*/ 73 h 74"/>
                  <a:gd name="T28" fmla="*/ 328 w 434"/>
                  <a:gd name="T29" fmla="*/ 71 h 74"/>
                  <a:gd name="T30" fmla="*/ 345 w 434"/>
                  <a:gd name="T31" fmla="*/ 71 h 74"/>
                  <a:gd name="T32" fmla="*/ 361 w 434"/>
                  <a:gd name="T33" fmla="*/ 70 h 74"/>
                  <a:gd name="T34" fmla="*/ 380 w 434"/>
                  <a:gd name="T35" fmla="*/ 69 h 74"/>
                  <a:gd name="T36" fmla="*/ 397 w 434"/>
                  <a:gd name="T37" fmla="*/ 67 h 74"/>
                  <a:gd name="T38" fmla="*/ 413 w 434"/>
                  <a:gd name="T39" fmla="*/ 64 h 74"/>
                  <a:gd name="T40" fmla="*/ 432 w 434"/>
                  <a:gd name="T41" fmla="*/ 63 h 74"/>
                  <a:gd name="T42" fmla="*/ 432 w 434"/>
                  <a:gd name="T43" fmla="*/ 49 h 74"/>
                  <a:gd name="T44" fmla="*/ 434 w 434"/>
                  <a:gd name="T45" fmla="*/ 36 h 74"/>
                  <a:gd name="T46" fmla="*/ 434 w 434"/>
                  <a:gd name="T47" fmla="*/ 22 h 74"/>
                  <a:gd name="T48" fmla="*/ 434 w 434"/>
                  <a:gd name="T49" fmla="*/ 7 h 74"/>
                  <a:gd name="T50" fmla="*/ 432 w 434"/>
                  <a:gd name="T51" fmla="*/ 5 h 74"/>
                  <a:gd name="T52" fmla="*/ 430 w 434"/>
                  <a:gd name="T53" fmla="*/ 4 h 74"/>
                  <a:gd name="T54" fmla="*/ 428 w 434"/>
                  <a:gd name="T55" fmla="*/ 2 h 74"/>
                  <a:gd name="T56" fmla="*/ 426 w 434"/>
                  <a:gd name="T57" fmla="*/ 0 h 74"/>
                  <a:gd name="T58" fmla="*/ 359 w 434"/>
                  <a:gd name="T59" fmla="*/ 0 h 74"/>
                  <a:gd name="T60" fmla="*/ 301 w 434"/>
                  <a:gd name="T61" fmla="*/ 1 h 74"/>
                  <a:gd name="T62" fmla="*/ 249 w 434"/>
                  <a:gd name="T63" fmla="*/ 1 h 74"/>
                  <a:gd name="T64" fmla="*/ 206 w 434"/>
                  <a:gd name="T65" fmla="*/ 1 h 74"/>
                  <a:gd name="T66" fmla="*/ 168 w 434"/>
                  <a:gd name="T67" fmla="*/ 1 h 74"/>
                  <a:gd name="T68" fmla="*/ 137 w 434"/>
                  <a:gd name="T69" fmla="*/ 2 h 74"/>
                  <a:gd name="T70" fmla="*/ 112 w 434"/>
                  <a:gd name="T71" fmla="*/ 2 h 74"/>
                  <a:gd name="T72" fmla="*/ 89 w 434"/>
                  <a:gd name="T73" fmla="*/ 2 h 74"/>
                  <a:gd name="T74" fmla="*/ 71 w 434"/>
                  <a:gd name="T75" fmla="*/ 4 h 74"/>
                  <a:gd name="T76" fmla="*/ 56 w 434"/>
                  <a:gd name="T77" fmla="*/ 4 h 74"/>
                  <a:gd name="T78" fmla="*/ 44 w 434"/>
                  <a:gd name="T79" fmla="*/ 4 h 74"/>
                  <a:gd name="T80" fmla="*/ 35 w 434"/>
                  <a:gd name="T81" fmla="*/ 5 h 74"/>
                  <a:gd name="T82" fmla="*/ 25 w 434"/>
                  <a:gd name="T83" fmla="*/ 5 h 74"/>
                  <a:gd name="T84" fmla="*/ 19 w 434"/>
                  <a:gd name="T85" fmla="*/ 7 h 74"/>
                  <a:gd name="T86" fmla="*/ 10 w 434"/>
                  <a:gd name="T87" fmla="*/ 7 h 74"/>
                  <a:gd name="T88" fmla="*/ 2 w 434"/>
                  <a:gd name="T89" fmla="*/ 8 h 74"/>
                  <a:gd name="T90" fmla="*/ 2 w 434"/>
                  <a:gd name="T91" fmla="*/ 22 h 74"/>
                  <a:gd name="T92" fmla="*/ 2 w 434"/>
                  <a:gd name="T93" fmla="*/ 37 h 74"/>
                  <a:gd name="T94" fmla="*/ 0 w 434"/>
                  <a:gd name="T95" fmla="*/ 51 h 74"/>
                  <a:gd name="T96" fmla="*/ 0 w 434"/>
                  <a:gd name="T97" fmla="*/ 64 h 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4"/>
                  <a:gd name="T148" fmla="*/ 0 h 74"/>
                  <a:gd name="T149" fmla="*/ 434 w 434"/>
                  <a:gd name="T150" fmla="*/ 74 h 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4" h="74">
                    <a:moveTo>
                      <a:pt x="0" y="64"/>
                    </a:moveTo>
                    <a:lnTo>
                      <a:pt x="6" y="66"/>
                    </a:lnTo>
                    <a:lnTo>
                      <a:pt x="10" y="67"/>
                    </a:lnTo>
                    <a:lnTo>
                      <a:pt x="15" y="70"/>
                    </a:lnTo>
                    <a:lnTo>
                      <a:pt x="19" y="71"/>
                    </a:lnTo>
                    <a:lnTo>
                      <a:pt x="52" y="71"/>
                    </a:lnTo>
                    <a:lnTo>
                      <a:pt x="87" y="73"/>
                    </a:lnTo>
                    <a:lnTo>
                      <a:pt x="121" y="73"/>
                    </a:lnTo>
                    <a:lnTo>
                      <a:pt x="156" y="73"/>
                    </a:lnTo>
                    <a:lnTo>
                      <a:pt x="189" y="73"/>
                    </a:lnTo>
                    <a:lnTo>
                      <a:pt x="224" y="73"/>
                    </a:lnTo>
                    <a:lnTo>
                      <a:pt x="260" y="74"/>
                    </a:lnTo>
                    <a:lnTo>
                      <a:pt x="295" y="74"/>
                    </a:lnTo>
                    <a:lnTo>
                      <a:pt x="312" y="73"/>
                    </a:lnTo>
                    <a:lnTo>
                      <a:pt x="328" y="71"/>
                    </a:lnTo>
                    <a:lnTo>
                      <a:pt x="345" y="71"/>
                    </a:lnTo>
                    <a:lnTo>
                      <a:pt x="361" y="70"/>
                    </a:lnTo>
                    <a:lnTo>
                      <a:pt x="380" y="69"/>
                    </a:lnTo>
                    <a:lnTo>
                      <a:pt x="397" y="67"/>
                    </a:lnTo>
                    <a:lnTo>
                      <a:pt x="413" y="64"/>
                    </a:lnTo>
                    <a:lnTo>
                      <a:pt x="432" y="63"/>
                    </a:lnTo>
                    <a:lnTo>
                      <a:pt x="432" y="49"/>
                    </a:lnTo>
                    <a:lnTo>
                      <a:pt x="434" y="36"/>
                    </a:lnTo>
                    <a:lnTo>
                      <a:pt x="434" y="22"/>
                    </a:lnTo>
                    <a:lnTo>
                      <a:pt x="434" y="7"/>
                    </a:lnTo>
                    <a:lnTo>
                      <a:pt x="432" y="5"/>
                    </a:lnTo>
                    <a:lnTo>
                      <a:pt x="430" y="4"/>
                    </a:lnTo>
                    <a:lnTo>
                      <a:pt x="428" y="2"/>
                    </a:lnTo>
                    <a:lnTo>
                      <a:pt x="426" y="0"/>
                    </a:lnTo>
                    <a:lnTo>
                      <a:pt x="359" y="0"/>
                    </a:lnTo>
                    <a:lnTo>
                      <a:pt x="301" y="1"/>
                    </a:lnTo>
                    <a:lnTo>
                      <a:pt x="249" y="1"/>
                    </a:lnTo>
                    <a:lnTo>
                      <a:pt x="206" y="1"/>
                    </a:lnTo>
                    <a:lnTo>
                      <a:pt x="168" y="1"/>
                    </a:lnTo>
                    <a:lnTo>
                      <a:pt x="137" y="2"/>
                    </a:lnTo>
                    <a:lnTo>
                      <a:pt x="112" y="2"/>
                    </a:lnTo>
                    <a:lnTo>
                      <a:pt x="89" y="2"/>
                    </a:lnTo>
                    <a:lnTo>
                      <a:pt x="71" y="4"/>
                    </a:lnTo>
                    <a:lnTo>
                      <a:pt x="56" y="4"/>
                    </a:lnTo>
                    <a:lnTo>
                      <a:pt x="44" y="4"/>
                    </a:lnTo>
                    <a:lnTo>
                      <a:pt x="35" y="5"/>
                    </a:lnTo>
                    <a:lnTo>
                      <a:pt x="25" y="5"/>
                    </a:lnTo>
                    <a:lnTo>
                      <a:pt x="19" y="7"/>
                    </a:lnTo>
                    <a:lnTo>
                      <a:pt x="10" y="7"/>
                    </a:lnTo>
                    <a:lnTo>
                      <a:pt x="2" y="8"/>
                    </a:lnTo>
                    <a:lnTo>
                      <a:pt x="2" y="22"/>
                    </a:lnTo>
                    <a:lnTo>
                      <a:pt x="2" y="37"/>
                    </a:lnTo>
                    <a:lnTo>
                      <a:pt x="0" y="51"/>
                    </a:lnTo>
                    <a:lnTo>
                      <a:pt x="0" y="64"/>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4" name="Freeform 718"/>
              <p:cNvSpPr>
                <a:spLocks/>
              </p:cNvSpPr>
              <p:nvPr/>
            </p:nvSpPr>
            <p:spPr bwMode="auto">
              <a:xfrm>
                <a:off x="1330" y="2365"/>
                <a:ext cx="430" cy="47"/>
              </a:xfrm>
              <a:custGeom>
                <a:avLst/>
                <a:gdLst>
                  <a:gd name="T0" fmla="*/ 0 w 430"/>
                  <a:gd name="T1" fmla="*/ 39 h 47"/>
                  <a:gd name="T2" fmla="*/ 27 w 430"/>
                  <a:gd name="T3" fmla="*/ 39 h 47"/>
                  <a:gd name="T4" fmla="*/ 54 w 430"/>
                  <a:gd name="T5" fmla="*/ 40 h 47"/>
                  <a:gd name="T6" fmla="*/ 79 w 430"/>
                  <a:gd name="T7" fmla="*/ 40 h 47"/>
                  <a:gd name="T8" fmla="*/ 106 w 430"/>
                  <a:gd name="T9" fmla="*/ 40 h 47"/>
                  <a:gd name="T10" fmla="*/ 133 w 430"/>
                  <a:gd name="T11" fmla="*/ 42 h 47"/>
                  <a:gd name="T12" fmla="*/ 160 w 430"/>
                  <a:gd name="T13" fmla="*/ 42 h 47"/>
                  <a:gd name="T14" fmla="*/ 187 w 430"/>
                  <a:gd name="T15" fmla="*/ 43 h 47"/>
                  <a:gd name="T16" fmla="*/ 214 w 430"/>
                  <a:gd name="T17" fmla="*/ 43 h 47"/>
                  <a:gd name="T18" fmla="*/ 241 w 430"/>
                  <a:gd name="T19" fmla="*/ 43 h 47"/>
                  <a:gd name="T20" fmla="*/ 268 w 430"/>
                  <a:gd name="T21" fmla="*/ 45 h 47"/>
                  <a:gd name="T22" fmla="*/ 295 w 430"/>
                  <a:gd name="T23" fmla="*/ 45 h 47"/>
                  <a:gd name="T24" fmla="*/ 322 w 430"/>
                  <a:gd name="T25" fmla="*/ 45 h 47"/>
                  <a:gd name="T26" fmla="*/ 349 w 430"/>
                  <a:gd name="T27" fmla="*/ 46 h 47"/>
                  <a:gd name="T28" fmla="*/ 376 w 430"/>
                  <a:gd name="T29" fmla="*/ 46 h 47"/>
                  <a:gd name="T30" fmla="*/ 403 w 430"/>
                  <a:gd name="T31" fmla="*/ 47 h 47"/>
                  <a:gd name="T32" fmla="*/ 430 w 430"/>
                  <a:gd name="T33" fmla="*/ 47 h 47"/>
                  <a:gd name="T34" fmla="*/ 428 w 430"/>
                  <a:gd name="T35" fmla="*/ 36 h 47"/>
                  <a:gd name="T36" fmla="*/ 428 w 430"/>
                  <a:gd name="T37" fmla="*/ 27 h 47"/>
                  <a:gd name="T38" fmla="*/ 426 w 430"/>
                  <a:gd name="T39" fmla="*/ 16 h 47"/>
                  <a:gd name="T40" fmla="*/ 424 w 430"/>
                  <a:gd name="T41" fmla="*/ 5 h 47"/>
                  <a:gd name="T42" fmla="*/ 399 w 430"/>
                  <a:gd name="T43" fmla="*/ 5 h 47"/>
                  <a:gd name="T44" fmla="*/ 372 w 430"/>
                  <a:gd name="T45" fmla="*/ 5 h 47"/>
                  <a:gd name="T46" fmla="*/ 347 w 430"/>
                  <a:gd name="T47" fmla="*/ 3 h 47"/>
                  <a:gd name="T48" fmla="*/ 322 w 430"/>
                  <a:gd name="T49" fmla="*/ 3 h 47"/>
                  <a:gd name="T50" fmla="*/ 295 w 430"/>
                  <a:gd name="T51" fmla="*/ 3 h 47"/>
                  <a:gd name="T52" fmla="*/ 270 w 430"/>
                  <a:gd name="T53" fmla="*/ 3 h 47"/>
                  <a:gd name="T54" fmla="*/ 243 w 430"/>
                  <a:gd name="T55" fmla="*/ 3 h 47"/>
                  <a:gd name="T56" fmla="*/ 218 w 430"/>
                  <a:gd name="T57" fmla="*/ 2 h 47"/>
                  <a:gd name="T58" fmla="*/ 193 w 430"/>
                  <a:gd name="T59" fmla="*/ 2 h 47"/>
                  <a:gd name="T60" fmla="*/ 166 w 430"/>
                  <a:gd name="T61" fmla="*/ 2 h 47"/>
                  <a:gd name="T62" fmla="*/ 141 w 430"/>
                  <a:gd name="T63" fmla="*/ 2 h 47"/>
                  <a:gd name="T64" fmla="*/ 116 w 430"/>
                  <a:gd name="T65" fmla="*/ 2 h 47"/>
                  <a:gd name="T66" fmla="*/ 91 w 430"/>
                  <a:gd name="T67" fmla="*/ 2 h 47"/>
                  <a:gd name="T68" fmla="*/ 64 w 430"/>
                  <a:gd name="T69" fmla="*/ 0 h 47"/>
                  <a:gd name="T70" fmla="*/ 39 w 430"/>
                  <a:gd name="T71" fmla="*/ 0 h 47"/>
                  <a:gd name="T72" fmla="*/ 14 w 430"/>
                  <a:gd name="T73" fmla="*/ 0 h 47"/>
                  <a:gd name="T74" fmla="*/ 10 w 430"/>
                  <a:gd name="T75" fmla="*/ 5 h 47"/>
                  <a:gd name="T76" fmla="*/ 6 w 430"/>
                  <a:gd name="T77" fmla="*/ 9 h 47"/>
                  <a:gd name="T78" fmla="*/ 4 w 430"/>
                  <a:gd name="T79" fmla="*/ 20 h 47"/>
                  <a:gd name="T80" fmla="*/ 0 w 430"/>
                  <a:gd name="T81" fmla="*/ 39 h 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30"/>
                  <a:gd name="T124" fmla="*/ 0 h 47"/>
                  <a:gd name="T125" fmla="*/ 430 w 430"/>
                  <a:gd name="T126" fmla="*/ 47 h 4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30" h="47">
                    <a:moveTo>
                      <a:pt x="0" y="39"/>
                    </a:moveTo>
                    <a:lnTo>
                      <a:pt x="27" y="39"/>
                    </a:lnTo>
                    <a:lnTo>
                      <a:pt x="54" y="40"/>
                    </a:lnTo>
                    <a:lnTo>
                      <a:pt x="79" y="40"/>
                    </a:lnTo>
                    <a:lnTo>
                      <a:pt x="106" y="40"/>
                    </a:lnTo>
                    <a:lnTo>
                      <a:pt x="133" y="42"/>
                    </a:lnTo>
                    <a:lnTo>
                      <a:pt x="160" y="42"/>
                    </a:lnTo>
                    <a:lnTo>
                      <a:pt x="187" y="43"/>
                    </a:lnTo>
                    <a:lnTo>
                      <a:pt x="214" y="43"/>
                    </a:lnTo>
                    <a:lnTo>
                      <a:pt x="241" y="43"/>
                    </a:lnTo>
                    <a:lnTo>
                      <a:pt x="268" y="45"/>
                    </a:lnTo>
                    <a:lnTo>
                      <a:pt x="295" y="45"/>
                    </a:lnTo>
                    <a:lnTo>
                      <a:pt x="322" y="45"/>
                    </a:lnTo>
                    <a:lnTo>
                      <a:pt x="349" y="46"/>
                    </a:lnTo>
                    <a:lnTo>
                      <a:pt x="376" y="46"/>
                    </a:lnTo>
                    <a:lnTo>
                      <a:pt x="403" y="47"/>
                    </a:lnTo>
                    <a:lnTo>
                      <a:pt x="430" y="47"/>
                    </a:lnTo>
                    <a:lnTo>
                      <a:pt x="428" y="36"/>
                    </a:lnTo>
                    <a:lnTo>
                      <a:pt x="428" y="27"/>
                    </a:lnTo>
                    <a:lnTo>
                      <a:pt x="426" y="16"/>
                    </a:lnTo>
                    <a:lnTo>
                      <a:pt x="424" y="5"/>
                    </a:lnTo>
                    <a:lnTo>
                      <a:pt x="399" y="5"/>
                    </a:lnTo>
                    <a:lnTo>
                      <a:pt x="372" y="5"/>
                    </a:lnTo>
                    <a:lnTo>
                      <a:pt x="347" y="3"/>
                    </a:lnTo>
                    <a:lnTo>
                      <a:pt x="322" y="3"/>
                    </a:lnTo>
                    <a:lnTo>
                      <a:pt x="295" y="3"/>
                    </a:lnTo>
                    <a:lnTo>
                      <a:pt x="270" y="3"/>
                    </a:lnTo>
                    <a:lnTo>
                      <a:pt x="243" y="3"/>
                    </a:lnTo>
                    <a:lnTo>
                      <a:pt x="218" y="2"/>
                    </a:lnTo>
                    <a:lnTo>
                      <a:pt x="193" y="2"/>
                    </a:lnTo>
                    <a:lnTo>
                      <a:pt x="166" y="2"/>
                    </a:lnTo>
                    <a:lnTo>
                      <a:pt x="141" y="2"/>
                    </a:lnTo>
                    <a:lnTo>
                      <a:pt x="116" y="2"/>
                    </a:lnTo>
                    <a:lnTo>
                      <a:pt x="91" y="2"/>
                    </a:lnTo>
                    <a:lnTo>
                      <a:pt x="64" y="0"/>
                    </a:lnTo>
                    <a:lnTo>
                      <a:pt x="39" y="0"/>
                    </a:lnTo>
                    <a:lnTo>
                      <a:pt x="14" y="0"/>
                    </a:lnTo>
                    <a:lnTo>
                      <a:pt x="10" y="5"/>
                    </a:lnTo>
                    <a:lnTo>
                      <a:pt x="6" y="9"/>
                    </a:lnTo>
                    <a:lnTo>
                      <a:pt x="4" y="20"/>
                    </a:lnTo>
                    <a:lnTo>
                      <a:pt x="0"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5" name="Freeform 719"/>
              <p:cNvSpPr>
                <a:spLocks/>
              </p:cNvSpPr>
              <p:nvPr/>
            </p:nvSpPr>
            <p:spPr bwMode="auto">
              <a:xfrm>
                <a:off x="1334" y="2172"/>
                <a:ext cx="397" cy="54"/>
              </a:xfrm>
              <a:custGeom>
                <a:avLst/>
                <a:gdLst>
                  <a:gd name="T0" fmla="*/ 0 w 397"/>
                  <a:gd name="T1" fmla="*/ 46 h 54"/>
                  <a:gd name="T2" fmla="*/ 19 w 397"/>
                  <a:gd name="T3" fmla="*/ 46 h 54"/>
                  <a:gd name="T4" fmla="*/ 39 w 397"/>
                  <a:gd name="T5" fmla="*/ 47 h 54"/>
                  <a:gd name="T6" fmla="*/ 58 w 397"/>
                  <a:gd name="T7" fmla="*/ 49 h 54"/>
                  <a:gd name="T8" fmla="*/ 77 w 397"/>
                  <a:gd name="T9" fmla="*/ 49 h 54"/>
                  <a:gd name="T10" fmla="*/ 96 w 397"/>
                  <a:gd name="T11" fmla="*/ 50 h 54"/>
                  <a:gd name="T12" fmla="*/ 114 w 397"/>
                  <a:gd name="T13" fmla="*/ 51 h 54"/>
                  <a:gd name="T14" fmla="*/ 133 w 397"/>
                  <a:gd name="T15" fmla="*/ 53 h 54"/>
                  <a:gd name="T16" fmla="*/ 152 w 397"/>
                  <a:gd name="T17" fmla="*/ 54 h 54"/>
                  <a:gd name="T18" fmla="*/ 183 w 397"/>
                  <a:gd name="T19" fmla="*/ 53 h 54"/>
                  <a:gd name="T20" fmla="*/ 214 w 397"/>
                  <a:gd name="T21" fmla="*/ 51 h 54"/>
                  <a:gd name="T22" fmla="*/ 243 w 397"/>
                  <a:gd name="T23" fmla="*/ 50 h 54"/>
                  <a:gd name="T24" fmla="*/ 274 w 397"/>
                  <a:gd name="T25" fmla="*/ 49 h 54"/>
                  <a:gd name="T26" fmla="*/ 305 w 397"/>
                  <a:gd name="T27" fmla="*/ 47 h 54"/>
                  <a:gd name="T28" fmla="*/ 334 w 397"/>
                  <a:gd name="T29" fmla="*/ 46 h 54"/>
                  <a:gd name="T30" fmla="*/ 366 w 397"/>
                  <a:gd name="T31" fmla="*/ 45 h 54"/>
                  <a:gd name="T32" fmla="*/ 397 w 397"/>
                  <a:gd name="T33" fmla="*/ 43 h 54"/>
                  <a:gd name="T34" fmla="*/ 397 w 397"/>
                  <a:gd name="T35" fmla="*/ 34 h 54"/>
                  <a:gd name="T36" fmla="*/ 397 w 397"/>
                  <a:gd name="T37" fmla="*/ 23 h 54"/>
                  <a:gd name="T38" fmla="*/ 397 w 397"/>
                  <a:gd name="T39" fmla="*/ 11 h 54"/>
                  <a:gd name="T40" fmla="*/ 397 w 397"/>
                  <a:gd name="T41" fmla="*/ 0 h 54"/>
                  <a:gd name="T42" fmla="*/ 384 w 397"/>
                  <a:gd name="T43" fmla="*/ 0 h 54"/>
                  <a:gd name="T44" fmla="*/ 370 w 397"/>
                  <a:gd name="T45" fmla="*/ 0 h 54"/>
                  <a:gd name="T46" fmla="*/ 349 w 397"/>
                  <a:gd name="T47" fmla="*/ 0 h 54"/>
                  <a:gd name="T48" fmla="*/ 326 w 397"/>
                  <a:gd name="T49" fmla="*/ 2 h 54"/>
                  <a:gd name="T50" fmla="*/ 301 w 397"/>
                  <a:gd name="T51" fmla="*/ 3 h 54"/>
                  <a:gd name="T52" fmla="*/ 274 w 397"/>
                  <a:gd name="T53" fmla="*/ 5 h 54"/>
                  <a:gd name="T54" fmla="*/ 247 w 397"/>
                  <a:gd name="T55" fmla="*/ 6 h 54"/>
                  <a:gd name="T56" fmla="*/ 218 w 397"/>
                  <a:gd name="T57" fmla="*/ 7 h 54"/>
                  <a:gd name="T58" fmla="*/ 187 w 397"/>
                  <a:gd name="T59" fmla="*/ 9 h 54"/>
                  <a:gd name="T60" fmla="*/ 158 w 397"/>
                  <a:gd name="T61" fmla="*/ 10 h 54"/>
                  <a:gd name="T62" fmla="*/ 129 w 397"/>
                  <a:gd name="T63" fmla="*/ 11 h 54"/>
                  <a:gd name="T64" fmla="*/ 102 w 397"/>
                  <a:gd name="T65" fmla="*/ 13 h 54"/>
                  <a:gd name="T66" fmla="*/ 75 w 397"/>
                  <a:gd name="T67" fmla="*/ 13 h 54"/>
                  <a:gd name="T68" fmla="*/ 52 w 397"/>
                  <a:gd name="T69" fmla="*/ 14 h 54"/>
                  <a:gd name="T70" fmla="*/ 31 w 397"/>
                  <a:gd name="T71" fmla="*/ 14 h 54"/>
                  <a:gd name="T72" fmla="*/ 12 w 397"/>
                  <a:gd name="T73" fmla="*/ 14 h 54"/>
                  <a:gd name="T74" fmla="*/ 10 w 397"/>
                  <a:gd name="T75" fmla="*/ 21 h 54"/>
                  <a:gd name="T76" fmla="*/ 6 w 397"/>
                  <a:gd name="T77" fmla="*/ 29 h 54"/>
                  <a:gd name="T78" fmla="*/ 4 w 397"/>
                  <a:gd name="T79" fmla="*/ 38 h 54"/>
                  <a:gd name="T80" fmla="*/ 0 w 397"/>
                  <a:gd name="T81" fmla="*/ 46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7"/>
                  <a:gd name="T124" fmla="*/ 0 h 54"/>
                  <a:gd name="T125" fmla="*/ 397 w 397"/>
                  <a:gd name="T126" fmla="*/ 54 h 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7" h="54">
                    <a:moveTo>
                      <a:pt x="0" y="46"/>
                    </a:moveTo>
                    <a:lnTo>
                      <a:pt x="19" y="46"/>
                    </a:lnTo>
                    <a:lnTo>
                      <a:pt x="39" y="47"/>
                    </a:lnTo>
                    <a:lnTo>
                      <a:pt x="58" y="49"/>
                    </a:lnTo>
                    <a:lnTo>
                      <a:pt x="77" y="49"/>
                    </a:lnTo>
                    <a:lnTo>
                      <a:pt x="96" y="50"/>
                    </a:lnTo>
                    <a:lnTo>
                      <a:pt x="114" y="51"/>
                    </a:lnTo>
                    <a:lnTo>
                      <a:pt x="133" y="53"/>
                    </a:lnTo>
                    <a:lnTo>
                      <a:pt x="152" y="54"/>
                    </a:lnTo>
                    <a:lnTo>
                      <a:pt x="183" y="53"/>
                    </a:lnTo>
                    <a:lnTo>
                      <a:pt x="214" y="51"/>
                    </a:lnTo>
                    <a:lnTo>
                      <a:pt x="243" y="50"/>
                    </a:lnTo>
                    <a:lnTo>
                      <a:pt x="274" y="49"/>
                    </a:lnTo>
                    <a:lnTo>
                      <a:pt x="305" y="47"/>
                    </a:lnTo>
                    <a:lnTo>
                      <a:pt x="334" y="46"/>
                    </a:lnTo>
                    <a:lnTo>
                      <a:pt x="366" y="45"/>
                    </a:lnTo>
                    <a:lnTo>
                      <a:pt x="397" y="43"/>
                    </a:lnTo>
                    <a:lnTo>
                      <a:pt x="397" y="34"/>
                    </a:lnTo>
                    <a:lnTo>
                      <a:pt x="397" y="23"/>
                    </a:lnTo>
                    <a:lnTo>
                      <a:pt x="397" y="11"/>
                    </a:lnTo>
                    <a:lnTo>
                      <a:pt x="397" y="0"/>
                    </a:lnTo>
                    <a:lnTo>
                      <a:pt x="384" y="0"/>
                    </a:lnTo>
                    <a:lnTo>
                      <a:pt x="370" y="0"/>
                    </a:lnTo>
                    <a:lnTo>
                      <a:pt x="349" y="0"/>
                    </a:lnTo>
                    <a:lnTo>
                      <a:pt x="326" y="2"/>
                    </a:lnTo>
                    <a:lnTo>
                      <a:pt x="301" y="3"/>
                    </a:lnTo>
                    <a:lnTo>
                      <a:pt x="274" y="5"/>
                    </a:lnTo>
                    <a:lnTo>
                      <a:pt x="247" y="6"/>
                    </a:lnTo>
                    <a:lnTo>
                      <a:pt x="218" y="7"/>
                    </a:lnTo>
                    <a:lnTo>
                      <a:pt x="187" y="9"/>
                    </a:lnTo>
                    <a:lnTo>
                      <a:pt x="158" y="10"/>
                    </a:lnTo>
                    <a:lnTo>
                      <a:pt x="129" y="11"/>
                    </a:lnTo>
                    <a:lnTo>
                      <a:pt x="102" y="13"/>
                    </a:lnTo>
                    <a:lnTo>
                      <a:pt x="75" y="13"/>
                    </a:lnTo>
                    <a:lnTo>
                      <a:pt x="52" y="14"/>
                    </a:lnTo>
                    <a:lnTo>
                      <a:pt x="31" y="14"/>
                    </a:lnTo>
                    <a:lnTo>
                      <a:pt x="12" y="14"/>
                    </a:lnTo>
                    <a:lnTo>
                      <a:pt x="10" y="21"/>
                    </a:lnTo>
                    <a:lnTo>
                      <a:pt x="6" y="29"/>
                    </a:lnTo>
                    <a:lnTo>
                      <a:pt x="4" y="38"/>
                    </a:lnTo>
                    <a:lnTo>
                      <a:pt x="0" y="4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6" name="Freeform 720"/>
              <p:cNvSpPr>
                <a:spLocks/>
              </p:cNvSpPr>
              <p:nvPr/>
            </p:nvSpPr>
            <p:spPr bwMode="auto">
              <a:xfrm>
                <a:off x="1365" y="2131"/>
                <a:ext cx="461" cy="189"/>
              </a:xfrm>
              <a:custGeom>
                <a:avLst/>
                <a:gdLst>
                  <a:gd name="T0" fmla="*/ 0 w 461"/>
                  <a:gd name="T1" fmla="*/ 25 h 189"/>
                  <a:gd name="T2" fmla="*/ 2 w 461"/>
                  <a:gd name="T3" fmla="*/ 29 h 189"/>
                  <a:gd name="T4" fmla="*/ 4 w 461"/>
                  <a:gd name="T5" fmla="*/ 33 h 189"/>
                  <a:gd name="T6" fmla="*/ 4 w 461"/>
                  <a:gd name="T7" fmla="*/ 37 h 189"/>
                  <a:gd name="T8" fmla="*/ 6 w 461"/>
                  <a:gd name="T9" fmla="*/ 41 h 189"/>
                  <a:gd name="T10" fmla="*/ 23 w 461"/>
                  <a:gd name="T11" fmla="*/ 41 h 189"/>
                  <a:gd name="T12" fmla="*/ 42 w 461"/>
                  <a:gd name="T13" fmla="*/ 41 h 189"/>
                  <a:gd name="T14" fmla="*/ 58 w 461"/>
                  <a:gd name="T15" fmla="*/ 41 h 189"/>
                  <a:gd name="T16" fmla="*/ 75 w 461"/>
                  <a:gd name="T17" fmla="*/ 41 h 189"/>
                  <a:gd name="T18" fmla="*/ 94 w 461"/>
                  <a:gd name="T19" fmla="*/ 41 h 189"/>
                  <a:gd name="T20" fmla="*/ 110 w 461"/>
                  <a:gd name="T21" fmla="*/ 41 h 189"/>
                  <a:gd name="T22" fmla="*/ 127 w 461"/>
                  <a:gd name="T23" fmla="*/ 43 h 189"/>
                  <a:gd name="T24" fmla="*/ 143 w 461"/>
                  <a:gd name="T25" fmla="*/ 43 h 189"/>
                  <a:gd name="T26" fmla="*/ 175 w 461"/>
                  <a:gd name="T27" fmla="*/ 40 h 189"/>
                  <a:gd name="T28" fmla="*/ 204 w 461"/>
                  <a:gd name="T29" fmla="*/ 39 h 189"/>
                  <a:gd name="T30" fmla="*/ 235 w 461"/>
                  <a:gd name="T31" fmla="*/ 36 h 189"/>
                  <a:gd name="T32" fmla="*/ 266 w 461"/>
                  <a:gd name="T33" fmla="*/ 33 h 189"/>
                  <a:gd name="T34" fmla="*/ 295 w 461"/>
                  <a:gd name="T35" fmla="*/ 32 h 189"/>
                  <a:gd name="T36" fmla="*/ 326 w 461"/>
                  <a:gd name="T37" fmla="*/ 29 h 189"/>
                  <a:gd name="T38" fmla="*/ 357 w 461"/>
                  <a:gd name="T39" fmla="*/ 26 h 189"/>
                  <a:gd name="T40" fmla="*/ 389 w 461"/>
                  <a:gd name="T41" fmla="*/ 24 h 189"/>
                  <a:gd name="T42" fmla="*/ 389 w 461"/>
                  <a:gd name="T43" fmla="*/ 37 h 189"/>
                  <a:gd name="T44" fmla="*/ 389 w 461"/>
                  <a:gd name="T45" fmla="*/ 51 h 189"/>
                  <a:gd name="T46" fmla="*/ 389 w 461"/>
                  <a:gd name="T47" fmla="*/ 66 h 189"/>
                  <a:gd name="T48" fmla="*/ 389 w 461"/>
                  <a:gd name="T49" fmla="*/ 80 h 189"/>
                  <a:gd name="T50" fmla="*/ 397 w 461"/>
                  <a:gd name="T51" fmla="*/ 81 h 189"/>
                  <a:gd name="T52" fmla="*/ 405 w 461"/>
                  <a:gd name="T53" fmla="*/ 81 h 189"/>
                  <a:gd name="T54" fmla="*/ 416 w 461"/>
                  <a:gd name="T55" fmla="*/ 83 h 189"/>
                  <a:gd name="T56" fmla="*/ 424 w 461"/>
                  <a:gd name="T57" fmla="*/ 84 h 189"/>
                  <a:gd name="T58" fmla="*/ 420 w 461"/>
                  <a:gd name="T59" fmla="*/ 109 h 189"/>
                  <a:gd name="T60" fmla="*/ 416 w 461"/>
                  <a:gd name="T61" fmla="*/ 134 h 189"/>
                  <a:gd name="T62" fmla="*/ 413 w 461"/>
                  <a:gd name="T63" fmla="*/ 159 h 189"/>
                  <a:gd name="T64" fmla="*/ 411 w 461"/>
                  <a:gd name="T65" fmla="*/ 183 h 189"/>
                  <a:gd name="T66" fmla="*/ 416 w 461"/>
                  <a:gd name="T67" fmla="*/ 188 h 189"/>
                  <a:gd name="T68" fmla="*/ 422 w 461"/>
                  <a:gd name="T69" fmla="*/ 189 h 189"/>
                  <a:gd name="T70" fmla="*/ 432 w 461"/>
                  <a:gd name="T71" fmla="*/ 189 h 189"/>
                  <a:gd name="T72" fmla="*/ 451 w 461"/>
                  <a:gd name="T73" fmla="*/ 189 h 189"/>
                  <a:gd name="T74" fmla="*/ 453 w 461"/>
                  <a:gd name="T75" fmla="*/ 177 h 189"/>
                  <a:gd name="T76" fmla="*/ 455 w 461"/>
                  <a:gd name="T77" fmla="*/ 152 h 189"/>
                  <a:gd name="T78" fmla="*/ 457 w 461"/>
                  <a:gd name="T79" fmla="*/ 99 h 189"/>
                  <a:gd name="T80" fmla="*/ 461 w 461"/>
                  <a:gd name="T81" fmla="*/ 0 h 189"/>
                  <a:gd name="T82" fmla="*/ 434 w 461"/>
                  <a:gd name="T83" fmla="*/ 0 h 189"/>
                  <a:gd name="T84" fmla="*/ 405 w 461"/>
                  <a:gd name="T85" fmla="*/ 0 h 189"/>
                  <a:gd name="T86" fmla="*/ 378 w 461"/>
                  <a:gd name="T87" fmla="*/ 0 h 189"/>
                  <a:gd name="T88" fmla="*/ 349 w 461"/>
                  <a:gd name="T89" fmla="*/ 1 h 189"/>
                  <a:gd name="T90" fmla="*/ 322 w 461"/>
                  <a:gd name="T91" fmla="*/ 1 h 189"/>
                  <a:gd name="T92" fmla="*/ 293 w 461"/>
                  <a:gd name="T93" fmla="*/ 1 h 189"/>
                  <a:gd name="T94" fmla="*/ 266 w 461"/>
                  <a:gd name="T95" fmla="*/ 1 h 189"/>
                  <a:gd name="T96" fmla="*/ 239 w 461"/>
                  <a:gd name="T97" fmla="*/ 1 h 189"/>
                  <a:gd name="T98" fmla="*/ 210 w 461"/>
                  <a:gd name="T99" fmla="*/ 1 h 189"/>
                  <a:gd name="T100" fmla="*/ 183 w 461"/>
                  <a:gd name="T101" fmla="*/ 1 h 189"/>
                  <a:gd name="T102" fmla="*/ 154 w 461"/>
                  <a:gd name="T103" fmla="*/ 3 h 189"/>
                  <a:gd name="T104" fmla="*/ 127 w 461"/>
                  <a:gd name="T105" fmla="*/ 3 h 189"/>
                  <a:gd name="T106" fmla="*/ 98 w 461"/>
                  <a:gd name="T107" fmla="*/ 3 h 189"/>
                  <a:gd name="T108" fmla="*/ 71 w 461"/>
                  <a:gd name="T109" fmla="*/ 3 h 189"/>
                  <a:gd name="T110" fmla="*/ 42 w 461"/>
                  <a:gd name="T111" fmla="*/ 4 h 189"/>
                  <a:gd name="T112" fmla="*/ 15 w 461"/>
                  <a:gd name="T113" fmla="*/ 4 h 189"/>
                  <a:gd name="T114" fmla="*/ 8 w 461"/>
                  <a:gd name="T115" fmla="*/ 10 h 189"/>
                  <a:gd name="T116" fmla="*/ 4 w 461"/>
                  <a:gd name="T117" fmla="*/ 14 h 189"/>
                  <a:gd name="T118" fmla="*/ 2 w 461"/>
                  <a:gd name="T119" fmla="*/ 18 h 189"/>
                  <a:gd name="T120" fmla="*/ 0 w 461"/>
                  <a:gd name="T121" fmla="*/ 25 h 1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1"/>
                  <a:gd name="T184" fmla="*/ 0 h 189"/>
                  <a:gd name="T185" fmla="*/ 461 w 461"/>
                  <a:gd name="T186" fmla="*/ 189 h 18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1" h="189">
                    <a:moveTo>
                      <a:pt x="0" y="25"/>
                    </a:moveTo>
                    <a:lnTo>
                      <a:pt x="2" y="29"/>
                    </a:lnTo>
                    <a:lnTo>
                      <a:pt x="4" y="33"/>
                    </a:lnTo>
                    <a:lnTo>
                      <a:pt x="4" y="37"/>
                    </a:lnTo>
                    <a:lnTo>
                      <a:pt x="6" y="41"/>
                    </a:lnTo>
                    <a:lnTo>
                      <a:pt x="23" y="41"/>
                    </a:lnTo>
                    <a:lnTo>
                      <a:pt x="42" y="41"/>
                    </a:lnTo>
                    <a:lnTo>
                      <a:pt x="58" y="41"/>
                    </a:lnTo>
                    <a:lnTo>
                      <a:pt x="75" y="41"/>
                    </a:lnTo>
                    <a:lnTo>
                      <a:pt x="94" y="41"/>
                    </a:lnTo>
                    <a:lnTo>
                      <a:pt x="110" y="41"/>
                    </a:lnTo>
                    <a:lnTo>
                      <a:pt x="127" y="43"/>
                    </a:lnTo>
                    <a:lnTo>
                      <a:pt x="143" y="43"/>
                    </a:lnTo>
                    <a:lnTo>
                      <a:pt x="175" y="40"/>
                    </a:lnTo>
                    <a:lnTo>
                      <a:pt x="204" y="39"/>
                    </a:lnTo>
                    <a:lnTo>
                      <a:pt x="235" y="36"/>
                    </a:lnTo>
                    <a:lnTo>
                      <a:pt x="266" y="33"/>
                    </a:lnTo>
                    <a:lnTo>
                      <a:pt x="295" y="32"/>
                    </a:lnTo>
                    <a:lnTo>
                      <a:pt x="326" y="29"/>
                    </a:lnTo>
                    <a:lnTo>
                      <a:pt x="357" y="26"/>
                    </a:lnTo>
                    <a:lnTo>
                      <a:pt x="389" y="24"/>
                    </a:lnTo>
                    <a:lnTo>
                      <a:pt x="389" y="37"/>
                    </a:lnTo>
                    <a:lnTo>
                      <a:pt x="389" y="51"/>
                    </a:lnTo>
                    <a:lnTo>
                      <a:pt x="389" y="66"/>
                    </a:lnTo>
                    <a:lnTo>
                      <a:pt x="389" y="80"/>
                    </a:lnTo>
                    <a:lnTo>
                      <a:pt x="397" y="81"/>
                    </a:lnTo>
                    <a:lnTo>
                      <a:pt x="405" y="81"/>
                    </a:lnTo>
                    <a:lnTo>
                      <a:pt x="416" y="83"/>
                    </a:lnTo>
                    <a:lnTo>
                      <a:pt x="424" y="84"/>
                    </a:lnTo>
                    <a:lnTo>
                      <a:pt x="420" y="109"/>
                    </a:lnTo>
                    <a:lnTo>
                      <a:pt x="416" y="134"/>
                    </a:lnTo>
                    <a:lnTo>
                      <a:pt x="413" y="159"/>
                    </a:lnTo>
                    <a:lnTo>
                      <a:pt x="411" y="183"/>
                    </a:lnTo>
                    <a:lnTo>
                      <a:pt x="416" y="188"/>
                    </a:lnTo>
                    <a:lnTo>
                      <a:pt x="422" y="189"/>
                    </a:lnTo>
                    <a:lnTo>
                      <a:pt x="432" y="189"/>
                    </a:lnTo>
                    <a:lnTo>
                      <a:pt x="451" y="189"/>
                    </a:lnTo>
                    <a:lnTo>
                      <a:pt x="453" y="177"/>
                    </a:lnTo>
                    <a:lnTo>
                      <a:pt x="455" y="152"/>
                    </a:lnTo>
                    <a:lnTo>
                      <a:pt x="457" y="99"/>
                    </a:lnTo>
                    <a:lnTo>
                      <a:pt x="461" y="0"/>
                    </a:lnTo>
                    <a:lnTo>
                      <a:pt x="434" y="0"/>
                    </a:lnTo>
                    <a:lnTo>
                      <a:pt x="405" y="0"/>
                    </a:lnTo>
                    <a:lnTo>
                      <a:pt x="378" y="0"/>
                    </a:lnTo>
                    <a:lnTo>
                      <a:pt x="349" y="1"/>
                    </a:lnTo>
                    <a:lnTo>
                      <a:pt x="322" y="1"/>
                    </a:lnTo>
                    <a:lnTo>
                      <a:pt x="293" y="1"/>
                    </a:lnTo>
                    <a:lnTo>
                      <a:pt x="266" y="1"/>
                    </a:lnTo>
                    <a:lnTo>
                      <a:pt x="239" y="1"/>
                    </a:lnTo>
                    <a:lnTo>
                      <a:pt x="210" y="1"/>
                    </a:lnTo>
                    <a:lnTo>
                      <a:pt x="183" y="1"/>
                    </a:lnTo>
                    <a:lnTo>
                      <a:pt x="154" y="3"/>
                    </a:lnTo>
                    <a:lnTo>
                      <a:pt x="127" y="3"/>
                    </a:lnTo>
                    <a:lnTo>
                      <a:pt x="98" y="3"/>
                    </a:lnTo>
                    <a:lnTo>
                      <a:pt x="71" y="3"/>
                    </a:lnTo>
                    <a:lnTo>
                      <a:pt x="42" y="4"/>
                    </a:lnTo>
                    <a:lnTo>
                      <a:pt x="15" y="4"/>
                    </a:lnTo>
                    <a:lnTo>
                      <a:pt x="8" y="10"/>
                    </a:lnTo>
                    <a:lnTo>
                      <a:pt x="4" y="14"/>
                    </a:lnTo>
                    <a:lnTo>
                      <a:pt x="2" y="18"/>
                    </a:lnTo>
                    <a:lnTo>
                      <a:pt x="0"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7" name="Freeform 721"/>
              <p:cNvSpPr>
                <a:spLocks/>
              </p:cNvSpPr>
              <p:nvPr/>
            </p:nvSpPr>
            <p:spPr bwMode="auto">
              <a:xfrm>
                <a:off x="1783" y="2397"/>
                <a:ext cx="527" cy="261"/>
              </a:xfrm>
              <a:custGeom>
                <a:avLst/>
                <a:gdLst>
                  <a:gd name="T0" fmla="*/ 0 w 527"/>
                  <a:gd name="T1" fmla="*/ 237 h 261"/>
                  <a:gd name="T2" fmla="*/ 2 w 527"/>
                  <a:gd name="T3" fmla="*/ 250 h 261"/>
                  <a:gd name="T4" fmla="*/ 29 w 527"/>
                  <a:gd name="T5" fmla="*/ 255 h 261"/>
                  <a:gd name="T6" fmla="*/ 85 w 527"/>
                  <a:gd name="T7" fmla="*/ 256 h 261"/>
                  <a:gd name="T8" fmla="*/ 141 w 527"/>
                  <a:gd name="T9" fmla="*/ 258 h 261"/>
                  <a:gd name="T10" fmla="*/ 197 w 527"/>
                  <a:gd name="T11" fmla="*/ 258 h 261"/>
                  <a:gd name="T12" fmla="*/ 255 w 527"/>
                  <a:gd name="T13" fmla="*/ 259 h 261"/>
                  <a:gd name="T14" fmla="*/ 311 w 527"/>
                  <a:gd name="T15" fmla="*/ 259 h 261"/>
                  <a:gd name="T16" fmla="*/ 367 w 527"/>
                  <a:gd name="T17" fmla="*/ 259 h 261"/>
                  <a:gd name="T18" fmla="*/ 423 w 527"/>
                  <a:gd name="T19" fmla="*/ 261 h 261"/>
                  <a:gd name="T20" fmla="*/ 461 w 527"/>
                  <a:gd name="T21" fmla="*/ 261 h 261"/>
                  <a:gd name="T22" fmla="*/ 479 w 527"/>
                  <a:gd name="T23" fmla="*/ 259 h 261"/>
                  <a:gd name="T24" fmla="*/ 498 w 527"/>
                  <a:gd name="T25" fmla="*/ 258 h 261"/>
                  <a:gd name="T26" fmla="*/ 515 w 527"/>
                  <a:gd name="T27" fmla="*/ 255 h 261"/>
                  <a:gd name="T28" fmla="*/ 527 w 527"/>
                  <a:gd name="T29" fmla="*/ 175 h 261"/>
                  <a:gd name="T30" fmla="*/ 525 w 527"/>
                  <a:gd name="T31" fmla="*/ 87 h 261"/>
                  <a:gd name="T32" fmla="*/ 521 w 527"/>
                  <a:gd name="T33" fmla="*/ 46 h 261"/>
                  <a:gd name="T34" fmla="*/ 515 w 527"/>
                  <a:gd name="T35" fmla="*/ 44 h 261"/>
                  <a:gd name="T36" fmla="*/ 508 w 527"/>
                  <a:gd name="T37" fmla="*/ 36 h 261"/>
                  <a:gd name="T38" fmla="*/ 508 w 527"/>
                  <a:gd name="T39" fmla="*/ 21 h 261"/>
                  <a:gd name="T40" fmla="*/ 486 w 527"/>
                  <a:gd name="T41" fmla="*/ 14 h 261"/>
                  <a:gd name="T42" fmla="*/ 438 w 527"/>
                  <a:gd name="T43" fmla="*/ 13 h 261"/>
                  <a:gd name="T44" fmla="*/ 392 w 527"/>
                  <a:gd name="T45" fmla="*/ 13 h 261"/>
                  <a:gd name="T46" fmla="*/ 344 w 527"/>
                  <a:gd name="T47" fmla="*/ 11 h 261"/>
                  <a:gd name="T48" fmla="*/ 309 w 527"/>
                  <a:gd name="T49" fmla="*/ 8 h 261"/>
                  <a:gd name="T50" fmla="*/ 282 w 527"/>
                  <a:gd name="T51" fmla="*/ 4 h 261"/>
                  <a:gd name="T52" fmla="*/ 207 w 527"/>
                  <a:gd name="T53" fmla="*/ 0 h 261"/>
                  <a:gd name="T54" fmla="*/ 126 w 527"/>
                  <a:gd name="T55" fmla="*/ 0 h 261"/>
                  <a:gd name="T56" fmla="*/ 78 w 527"/>
                  <a:gd name="T57" fmla="*/ 0 h 261"/>
                  <a:gd name="T58" fmla="*/ 39 w 527"/>
                  <a:gd name="T59" fmla="*/ 3 h 261"/>
                  <a:gd name="T60" fmla="*/ 10 w 527"/>
                  <a:gd name="T61" fmla="*/ 8 h 261"/>
                  <a:gd name="T62" fmla="*/ 6 w 527"/>
                  <a:gd name="T63" fmla="*/ 25 h 261"/>
                  <a:gd name="T64" fmla="*/ 0 w 527"/>
                  <a:gd name="T65" fmla="*/ 91 h 261"/>
                  <a:gd name="T66" fmla="*/ 0 w 527"/>
                  <a:gd name="T67" fmla="*/ 185 h 2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7"/>
                  <a:gd name="T103" fmla="*/ 0 h 261"/>
                  <a:gd name="T104" fmla="*/ 527 w 527"/>
                  <a:gd name="T105" fmla="*/ 261 h 2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7" h="261">
                    <a:moveTo>
                      <a:pt x="0" y="233"/>
                    </a:moveTo>
                    <a:lnTo>
                      <a:pt x="0" y="237"/>
                    </a:lnTo>
                    <a:lnTo>
                      <a:pt x="2" y="243"/>
                    </a:lnTo>
                    <a:lnTo>
                      <a:pt x="2" y="250"/>
                    </a:lnTo>
                    <a:lnTo>
                      <a:pt x="2" y="255"/>
                    </a:lnTo>
                    <a:lnTo>
                      <a:pt x="29" y="255"/>
                    </a:lnTo>
                    <a:lnTo>
                      <a:pt x="58" y="256"/>
                    </a:lnTo>
                    <a:lnTo>
                      <a:pt x="85" y="256"/>
                    </a:lnTo>
                    <a:lnTo>
                      <a:pt x="114" y="256"/>
                    </a:lnTo>
                    <a:lnTo>
                      <a:pt x="141" y="258"/>
                    </a:lnTo>
                    <a:lnTo>
                      <a:pt x="170" y="258"/>
                    </a:lnTo>
                    <a:lnTo>
                      <a:pt x="197" y="258"/>
                    </a:lnTo>
                    <a:lnTo>
                      <a:pt x="226" y="258"/>
                    </a:lnTo>
                    <a:lnTo>
                      <a:pt x="255" y="259"/>
                    </a:lnTo>
                    <a:lnTo>
                      <a:pt x="282" y="259"/>
                    </a:lnTo>
                    <a:lnTo>
                      <a:pt x="311" y="259"/>
                    </a:lnTo>
                    <a:lnTo>
                      <a:pt x="340" y="259"/>
                    </a:lnTo>
                    <a:lnTo>
                      <a:pt x="367" y="259"/>
                    </a:lnTo>
                    <a:lnTo>
                      <a:pt x="396" y="261"/>
                    </a:lnTo>
                    <a:lnTo>
                      <a:pt x="423" y="261"/>
                    </a:lnTo>
                    <a:lnTo>
                      <a:pt x="452" y="261"/>
                    </a:lnTo>
                    <a:lnTo>
                      <a:pt x="461" y="261"/>
                    </a:lnTo>
                    <a:lnTo>
                      <a:pt x="471" y="259"/>
                    </a:lnTo>
                    <a:lnTo>
                      <a:pt x="479" y="259"/>
                    </a:lnTo>
                    <a:lnTo>
                      <a:pt x="490" y="258"/>
                    </a:lnTo>
                    <a:lnTo>
                      <a:pt x="498" y="258"/>
                    </a:lnTo>
                    <a:lnTo>
                      <a:pt x="506" y="256"/>
                    </a:lnTo>
                    <a:lnTo>
                      <a:pt x="515" y="255"/>
                    </a:lnTo>
                    <a:lnTo>
                      <a:pt x="523" y="254"/>
                    </a:lnTo>
                    <a:lnTo>
                      <a:pt x="527" y="175"/>
                    </a:lnTo>
                    <a:lnTo>
                      <a:pt x="527" y="124"/>
                    </a:lnTo>
                    <a:lnTo>
                      <a:pt x="525" y="87"/>
                    </a:lnTo>
                    <a:lnTo>
                      <a:pt x="523" y="47"/>
                    </a:lnTo>
                    <a:lnTo>
                      <a:pt x="521" y="46"/>
                    </a:lnTo>
                    <a:lnTo>
                      <a:pt x="517" y="44"/>
                    </a:lnTo>
                    <a:lnTo>
                      <a:pt x="515" y="44"/>
                    </a:lnTo>
                    <a:lnTo>
                      <a:pt x="510" y="43"/>
                    </a:lnTo>
                    <a:lnTo>
                      <a:pt x="508" y="36"/>
                    </a:lnTo>
                    <a:lnTo>
                      <a:pt x="508" y="29"/>
                    </a:lnTo>
                    <a:lnTo>
                      <a:pt x="508" y="21"/>
                    </a:lnTo>
                    <a:lnTo>
                      <a:pt x="508" y="14"/>
                    </a:lnTo>
                    <a:lnTo>
                      <a:pt x="486" y="14"/>
                    </a:lnTo>
                    <a:lnTo>
                      <a:pt x="463" y="13"/>
                    </a:lnTo>
                    <a:lnTo>
                      <a:pt x="438" y="13"/>
                    </a:lnTo>
                    <a:lnTo>
                      <a:pt x="415" y="13"/>
                    </a:lnTo>
                    <a:lnTo>
                      <a:pt x="392" y="13"/>
                    </a:lnTo>
                    <a:lnTo>
                      <a:pt x="369" y="13"/>
                    </a:lnTo>
                    <a:lnTo>
                      <a:pt x="344" y="11"/>
                    </a:lnTo>
                    <a:lnTo>
                      <a:pt x="321" y="11"/>
                    </a:lnTo>
                    <a:lnTo>
                      <a:pt x="309" y="8"/>
                    </a:lnTo>
                    <a:lnTo>
                      <a:pt x="294" y="6"/>
                    </a:lnTo>
                    <a:lnTo>
                      <a:pt x="282" y="4"/>
                    </a:lnTo>
                    <a:lnTo>
                      <a:pt x="267" y="1"/>
                    </a:lnTo>
                    <a:lnTo>
                      <a:pt x="207" y="0"/>
                    </a:lnTo>
                    <a:lnTo>
                      <a:pt x="162" y="0"/>
                    </a:lnTo>
                    <a:lnTo>
                      <a:pt x="126" y="0"/>
                    </a:lnTo>
                    <a:lnTo>
                      <a:pt x="101" y="0"/>
                    </a:lnTo>
                    <a:lnTo>
                      <a:pt x="78" y="0"/>
                    </a:lnTo>
                    <a:lnTo>
                      <a:pt x="60" y="1"/>
                    </a:lnTo>
                    <a:lnTo>
                      <a:pt x="39" y="3"/>
                    </a:lnTo>
                    <a:lnTo>
                      <a:pt x="14" y="4"/>
                    </a:lnTo>
                    <a:lnTo>
                      <a:pt x="10" y="8"/>
                    </a:lnTo>
                    <a:lnTo>
                      <a:pt x="8" y="14"/>
                    </a:lnTo>
                    <a:lnTo>
                      <a:pt x="6" y="25"/>
                    </a:lnTo>
                    <a:lnTo>
                      <a:pt x="2" y="44"/>
                    </a:lnTo>
                    <a:lnTo>
                      <a:pt x="0" y="91"/>
                    </a:lnTo>
                    <a:lnTo>
                      <a:pt x="0" y="138"/>
                    </a:lnTo>
                    <a:lnTo>
                      <a:pt x="0" y="185"/>
                    </a:lnTo>
                    <a:lnTo>
                      <a:pt x="0" y="233"/>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8" name="Freeform 722"/>
              <p:cNvSpPr>
                <a:spLocks/>
              </p:cNvSpPr>
              <p:nvPr/>
            </p:nvSpPr>
            <p:spPr bwMode="auto">
              <a:xfrm>
                <a:off x="1789" y="2320"/>
                <a:ext cx="536" cy="67"/>
              </a:xfrm>
              <a:custGeom>
                <a:avLst/>
                <a:gdLst>
                  <a:gd name="T0" fmla="*/ 0 w 536"/>
                  <a:gd name="T1" fmla="*/ 59 h 67"/>
                  <a:gd name="T2" fmla="*/ 35 w 536"/>
                  <a:gd name="T3" fmla="*/ 61 h 67"/>
                  <a:gd name="T4" fmla="*/ 68 w 536"/>
                  <a:gd name="T5" fmla="*/ 61 h 67"/>
                  <a:gd name="T6" fmla="*/ 104 w 536"/>
                  <a:gd name="T7" fmla="*/ 62 h 67"/>
                  <a:gd name="T8" fmla="*/ 139 w 536"/>
                  <a:gd name="T9" fmla="*/ 63 h 67"/>
                  <a:gd name="T10" fmla="*/ 174 w 536"/>
                  <a:gd name="T11" fmla="*/ 65 h 67"/>
                  <a:gd name="T12" fmla="*/ 210 w 536"/>
                  <a:gd name="T13" fmla="*/ 65 h 67"/>
                  <a:gd name="T14" fmla="*/ 243 w 536"/>
                  <a:gd name="T15" fmla="*/ 66 h 67"/>
                  <a:gd name="T16" fmla="*/ 278 w 536"/>
                  <a:gd name="T17" fmla="*/ 67 h 67"/>
                  <a:gd name="T18" fmla="*/ 307 w 536"/>
                  <a:gd name="T19" fmla="*/ 67 h 67"/>
                  <a:gd name="T20" fmla="*/ 336 w 536"/>
                  <a:gd name="T21" fmla="*/ 67 h 67"/>
                  <a:gd name="T22" fmla="*/ 365 w 536"/>
                  <a:gd name="T23" fmla="*/ 67 h 67"/>
                  <a:gd name="T24" fmla="*/ 396 w 536"/>
                  <a:gd name="T25" fmla="*/ 66 h 67"/>
                  <a:gd name="T26" fmla="*/ 426 w 536"/>
                  <a:gd name="T27" fmla="*/ 66 h 67"/>
                  <a:gd name="T28" fmla="*/ 455 w 536"/>
                  <a:gd name="T29" fmla="*/ 65 h 67"/>
                  <a:gd name="T30" fmla="*/ 484 w 536"/>
                  <a:gd name="T31" fmla="*/ 65 h 67"/>
                  <a:gd name="T32" fmla="*/ 513 w 536"/>
                  <a:gd name="T33" fmla="*/ 63 h 67"/>
                  <a:gd name="T34" fmla="*/ 517 w 536"/>
                  <a:gd name="T35" fmla="*/ 56 h 67"/>
                  <a:gd name="T36" fmla="*/ 521 w 536"/>
                  <a:gd name="T37" fmla="*/ 50 h 67"/>
                  <a:gd name="T38" fmla="*/ 527 w 536"/>
                  <a:gd name="T39" fmla="*/ 43 h 67"/>
                  <a:gd name="T40" fmla="*/ 534 w 536"/>
                  <a:gd name="T41" fmla="*/ 36 h 67"/>
                  <a:gd name="T42" fmla="*/ 534 w 536"/>
                  <a:gd name="T43" fmla="*/ 29 h 67"/>
                  <a:gd name="T44" fmla="*/ 534 w 536"/>
                  <a:gd name="T45" fmla="*/ 21 h 67"/>
                  <a:gd name="T46" fmla="*/ 534 w 536"/>
                  <a:gd name="T47" fmla="*/ 12 h 67"/>
                  <a:gd name="T48" fmla="*/ 536 w 536"/>
                  <a:gd name="T49" fmla="*/ 3 h 67"/>
                  <a:gd name="T50" fmla="*/ 515 w 536"/>
                  <a:gd name="T51" fmla="*/ 3 h 67"/>
                  <a:gd name="T52" fmla="*/ 494 w 536"/>
                  <a:gd name="T53" fmla="*/ 3 h 67"/>
                  <a:gd name="T54" fmla="*/ 473 w 536"/>
                  <a:gd name="T55" fmla="*/ 3 h 67"/>
                  <a:gd name="T56" fmla="*/ 453 w 536"/>
                  <a:gd name="T57" fmla="*/ 1 h 67"/>
                  <a:gd name="T58" fmla="*/ 432 w 536"/>
                  <a:gd name="T59" fmla="*/ 1 h 67"/>
                  <a:gd name="T60" fmla="*/ 413 w 536"/>
                  <a:gd name="T61" fmla="*/ 1 h 67"/>
                  <a:gd name="T62" fmla="*/ 392 w 536"/>
                  <a:gd name="T63" fmla="*/ 0 h 67"/>
                  <a:gd name="T64" fmla="*/ 372 w 536"/>
                  <a:gd name="T65" fmla="*/ 0 h 67"/>
                  <a:gd name="T66" fmla="*/ 349 w 536"/>
                  <a:gd name="T67" fmla="*/ 1 h 67"/>
                  <a:gd name="T68" fmla="*/ 326 w 536"/>
                  <a:gd name="T69" fmla="*/ 1 h 67"/>
                  <a:gd name="T70" fmla="*/ 303 w 536"/>
                  <a:gd name="T71" fmla="*/ 3 h 67"/>
                  <a:gd name="T72" fmla="*/ 280 w 536"/>
                  <a:gd name="T73" fmla="*/ 4 h 67"/>
                  <a:gd name="T74" fmla="*/ 255 w 536"/>
                  <a:gd name="T75" fmla="*/ 5 h 67"/>
                  <a:gd name="T76" fmla="*/ 232 w 536"/>
                  <a:gd name="T77" fmla="*/ 5 h 67"/>
                  <a:gd name="T78" fmla="*/ 210 w 536"/>
                  <a:gd name="T79" fmla="*/ 7 h 67"/>
                  <a:gd name="T80" fmla="*/ 187 w 536"/>
                  <a:gd name="T81" fmla="*/ 8 h 67"/>
                  <a:gd name="T82" fmla="*/ 164 w 536"/>
                  <a:gd name="T83" fmla="*/ 10 h 67"/>
                  <a:gd name="T84" fmla="*/ 141 w 536"/>
                  <a:gd name="T85" fmla="*/ 10 h 67"/>
                  <a:gd name="T86" fmla="*/ 118 w 536"/>
                  <a:gd name="T87" fmla="*/ 11 h 67"/>
                  <a:gd name="T88" fmla="*/ 95 w 536"/>
                  <a:gd name="T89" fmla="*/ 12 h 67"/>
                  <a:gd name="T90" fmla="*/ 72 w 536"/>
                  <a:gd name="T91" fmla="*/ 14 h 67"/>
                  <a:gd name="T92" fmla="*/ 50 w 536"/>
                  <a:gd name="T93" fmla="*/ 14 h 67"/>
                  <a:gd name="T94" fmla="*/ 27 w 536"/>
                  <a:gd name="T95" fmla="*/ 15 h 67"/>
                  <a:gd name="T96" fmla="*/ 4 w 536"/>
                  <a:gd name="T97" fmla="*/ 16 h 67"/>
                  <a:gd name="T98" fmla="*/ 4 w 536"/>
                  <a:gd name="T99" fmla="*/ 27 h 67"/>
                  <a:gd name="T100" fmla="*/ 2 w 536"/>
                  <a:gd name="T101" fmla="*/ 39 h 67"/>
                  <a:gd name="T102" fmla="*/ 2 w 536"/>
                  <a:gd name="T103" fmla="*/ 48 h 67"/>
                  <a:gd name="T104" fmla="*/ 0 w 536"/>
                  <a:gd name="T105" fmla="*/ 59 h 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6"/>
                  <a:gd name="T160" fmla="*/ 0 h 67"/>
                  <a:gd name="T161" fmla="*/ 536 w 536"/>
                  <a:gd name="T162" fmla="*/ 67 h 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6" h="67">
                    <a:moveTo>
                      <a:pt x="0" y="59"/>
                    </a:moveTo>
                    <a:lnTo>
                      <a:pt x="35" y="61"/>
                    </a:lnTo>
                    <a:lnTo>
                      <a:pt x="68" y="61"/>
                    </a:lnTo>
                    <a:lnTo>
                      <a:pt x="104" y="62"/>
                    </a:lnTo>
                    <a:lnTo>
                      <a:pt x="139" y="63"/>
                    </a:lnTo>
                    <a:lnTo>
                      <a:pt x="174" y="65"/>
                    </a:lnTo>
                    <a:lnTo>
                      <a:pt x="210" y="65"/>
                    </a:lnTo>
                    <a:lnTo>
                      <a:pt x="243" y="66"/>
                    </a:lnTo>
                    <a:lnTo>
                      <a:pt x="278" y="67"/>
                    </a:lnTo>
                    <a:lnTo>
                      <a:pt x="307" y="67"/>
                    </a:lnTo>
                    <a:lnTo>
                      <a:pt x="336" y="67"/>
                    </a:lnTo>
                    <a:lnTo>
                      <a:pt x="365" y="67"/>
                    </a:lnTo>
                    <a:lnTo>
                      <a:pt x="396" y="66"/>
                    </a:lnTo>
                    <a:lnTo>
                      <a:pt x="426" y="66"/>
                    </a:lnTo>
                    <a:lnTo>
                      <a:pt x="455" y="65"/>
                    </a:lnTo>
                    <a:lnTo>
                      <a:pt x="484" y="65"/>
                    </a:lnTo>
                    <a:lnTo>
                      <a:pt x="513" y="63"/>
                    </a:lnTo>
                    <a:lnTo>
                      <a:pt x="517" y="56"/>
                    </a:lnTo>
                    <a:lnTo>
                      <a:pt x="521" y="50"/>
                    </a:lnTo>
                    <a:lnTo>
                      <a:pt x="527" y="43"/>
                    </a:lnTo>
                    <a:lnTo>
                      <a:pt x="534" y="36"/>
                    </a:lnTo>
                    <a:lnTo>
                      <a:pt x="534" y="29"/>
                    </a:lnTo>
                    <a:lnTo>
                      <a:pt x="534" y="21"/>
                    </a:lnTo>
                    <a:lnTo>
                      <a:pt x="534" y="12"/>
                    </a:lnTo>
                    <a:lnTo>
                      <a:pt x="536" y="3"/>
                    </a:lnTo>
                    <a:lnTo>
                      <a:pt x="515" y="3"/>
                    </a:lnTo>
                    <a:lnTo>
                      <a:pt x="494" y="3"/>
                    </a:lnTo>
                    <a:lnTo>
                      <a:pt x="473" y="3"/>
                    </a:lnTo>
                    <a:lnTo>
                      <a:pt x="453" y="1"/>
                    </a:lnTo>
                    <a:lnTo>
                      <a:pt x="432" y="1"/>
                    </a:lnTo>
                    <a:lnTo>
                      <a:pt x="413" y="1"/>
                    </a:lnTo>
                    <a:lnTo>
                      <a:pt x="392" y="0"/>
                    </a:lnTo>
                    <a:lnTo>
                      <a:pt x="372" y="0"/>
                    </a:lnTo>
                    <a:lnTo>
                      <a:pt x="349" y="1"/>
                    </a:lnTo>
                    <a:lnTo>
                      <a:pt x="326" y="1"/>
                    </a:lnTo>
                    <a:lnTo>
                      <a:pt x="303" y="3"/>
                    </a:lnTo>
                    <a:lnTo>
                      <a:pt x="280" y="4"/>
                    </a:lnTo>
                    <a:lnTo>
                      <a:pt x="255" y="5"/>
                    </a:lnTo>
                    <a:lnTo>
                      <a:pt x="232" y="5"/>
                    </a:lnTo>
                    <a:lnTo>
                      <a:pt x="210" y="7"/>
                    </a:lnTo>
                    <a:lnTo>
                      <a:pt x="187" y="8"/>
                    </a:lnTo>
                    <a:lnTo>
                      <a:pt x="164" y="10"/>
                    </a:lnTo>
                    <a:lnTo>
                      <a:pt x="141" y="10"/>
                    </a:lnTo>
                    <a:lnTo>
                      <a:pt x="118" y="11"/>
                    </a:lnTo>
                    <a:lnTo>
                      <a:pt x="95" y="12"/>
                    </a:lnTo>
                    <a:lnTo>
                      <a:pt x="72" y="14"/>
                    </a:lnTo>
                    <a:lnTo>
                      <a:pt x="50" y="14"/>
                    </a:lnTo>
                    <a:lnTo>
                      <a:pt x="27" y="15"/>
                    </a:lnTo>
                    <a:lnTo>
                      <a:pt x="4" y="16"/>
                    </a:lnTo>
                    <a:lnTo>
                      <a:pt x="4" y="27"/>
                    </a:lnTo>
                    <a:lnTo>
                      <a:pt x="2" y="39"/>
                    </a:lnTo>
                    <a:lnTo>
                      <a:pt x="2" y="48"/>
                    </a:lnTo>
                    <a:lnTo>
                      <a:pt x="0" y="5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09" name="Freeform 723"/>
              <p:cNvSpPr>
                <a:spLocks/>
              </p:cNvSpPr>
              <p:nvPr/>
            </p:nvSpPr>
            <p:spPr bwMode="auto">
              <a:xfrm>
                <a:off x="1841" y="2252"/>
                <a:ext cx="482" cy="68"/>
              </a:xfrm>
              <a:custGeom>
                <a:avLst/>
                <a:gdLst>
                  <a:gd name="T0" fmla="*/ 0 w 482"/>
                  <a:gd name="T1" fmla="*/ 68 h 68"/>
                  <a:gd name="T2" fmla="*/ 37 w 482"/>
                  <a:gd name="T3" fmla="*/ 67 h 68"/>
                  <a:gd name="T4" fmla="*/ 68 w 482"/>
                  <a:gd name="T5" fmla="*/ 65 h 68"/>
                  <a:gd name="T6" fmla="*/ 97 w 482"/>
                  <a:gd name="T7" fmla="*/ 64 h 68"/>
                  <a:gd name="T8" fmla="*/ 124 w 482"/>
                  <a:gd name="T9" fmla="*/ 62 h 68"/>
                  <a:gd name="T10" fmla="*/ 147 w 482"/>
                  <a:gd name="T11" fmla="*/ 62 h 68"/>
                  <a:gd name="T12" fmla="*/ 168 w 482"/>
                  <a:gd name="T13" fmla="*/ 61 h 68"/>
                  <a:gd name="T14" fmla="*/ 189 w 482"/>
                  <a:gd name="T15" fmla="*/ 61 h 68"/>
                  <a:gd name="T16" fmla="*/ 205 w 482"/>
                  <a:gd name="T17" fmla="*/ 61 h 68"/>
                  <a:gd name="T18" fmla="*/ 224 w 482"/>
                  <a:gd name="T19" fmla="*/ 60 h 68"/>
                  <a:gd name="T20" fmla="*/ 241 w 482"/>
                  <a:gd name="T21" fmla="*/ 60 h 68"/>
                  <a:gd name="T22" fmla="*/ 257 w 482"/>
                  <a:gd name="T23" fmla="*/ 60 h 68"/>
                  <a:gd name="T24" fmla="*/ 276 w 482"/>
                  <a:gd name="T25" fmla="*/ 58 h 68"/>
                  <a:gd name="T26" fmla="*/ 295 w 482"/>
                  <a:gd name="T27" fmla="*/ 58 h 68"/>
                  <a:gd name="T28" fmla="*/ 313 w 482"/>
                  <a:gd name="T29" fmla="*/ 57 h 68"/>
                  <a:gd name="T30" fmla="*/ 336 w 482"/>
                  <a:gd name="T31" fmla="*/ 56 h 68"/>
                  <a:gd name="T32" fmla="*/ 361 w 482"/>
                  <a:gd name="T33" fmla="*/ 54 h 68"/>
                  <a:gd name="T34" fmla="*/ 363 w 482"/>
                  <a:gd name="T35" fmla="*/ 53 h 68"/>
                  <a:gd name="T36" fmla="*/ 365 w 482"/>
                  <a:gd name="T37" fmla="*/ 51 h 68"/>
                  <a:gd name="T38" fmla="*/ 369 w 482"/>
                  <a:gd name="T39" fmla="*/ 51 h 68"/>
                  <a:gd name="T40" fmla="*/ 380 w 482"/>
                  <a:gd name="T41" fmla="*/ 50 h 68"/>
                  <a:gd name="T42" fmla="*/ 392 w 482"/>
                  <a:gd name="T43" fmla="*/ 50 h 68"/>
                  <a:gd name="T44" fmla="*/ 413 w 482"/>
                  <a:gd name="T45" fmla="*/ 50 h 68"/>
                  <a:gd name="T46" fmla="*/ 440 w 482"/>
                  <a:gd name="T47" fmla="*/ 51 h 68"/>
                  <a:gd name="T48" fmla="*/ 477 w 482"/>
                  <a:gd name="T49" fmla="*/ 51 h 68"/>
                  <a:gd name="T50" fmla="*/ 477 w 482"/>
                  <a:gd name="T51" fmla="*/ 42 h 68"/>
                  <a:gd name="T52" fmla="*/ 479 w 482"/>
                  <a:gd name="T53" fmla="*/ 31 h 68"/>
                  <a:gd name="T54" fmla="*/ 482 w 482"/>
                  <a:gd name="T55" fmla="*/ 21 h 68"/>
                  <a:gd name="T56" fmla="*/ 482 w 482"/>
                  <a:gd name="T57" fmla="*/ 10 h 68"/>
                  <a:gd name="T58" fmla="*/ 415 w 482"/>
                  <a:gd name="T59" fmla="*/ 9 h 68"/>
                  <a:gd name="T60" fmla="*/ 357 w 482"/>
                  <a:gd name="T61" fmla="*/ 9 h 68"/>
                  <a:gd name="T62" fmla="*/ 307 w 482"/>
                  <a:gd name="T63" fmla="*/ 7 h 68"/>
                  <a:gd name="T64" fmla="*/ 263 w 482"/>
                  <a:gd name="T65" fmla="*/ 7 h 68"/>
                  <a:gd name="T66" fmla="*/ 226 w 482"/>
                  <a:gd name="T67" fmla="*/ 6 h 68"/>
                  <a:gd name="T68" fmla="*/ 195 w 482"/>
                  <a:gd name="T69" fmla="*/ 6 h 68"/>
                  <a:gd name="T70" fmla="*/ 168 w 482"/>
                  <a:gd name="T71" fmla="*/ 5 h 68"/>
                  <a:gd name="T72" fmla="*/ 147 w 482"/>
                  <a:gd name="T73" fmla="*/ 5 h 68"/>
                  <a:gd name="T74" fmla="*/ 131 w 482"/>
                  <a:gd name="T75" fmla="*/ 5 h 68"/>
                  <a:gd name="T76" fmla="*/ 116 w 482"/>
                  <a:gd name="T77" fmla="*/ 3 h 68"/>
                  <a:gd name="T78" fmla="*/ 106 w 482"/>
                  <a:gd name="T79" fmla="*/ 3 h 68"/>
                  <a:gd name="T80" fmla="*/ 97 w 482"/>
                  <a:gd name="T81" fmla="*/ 3 h 68"/>
                  <a:gd name="T82" fmla="*/ 91 w 482"/>
                  <a:gd name="T83" fmla="*/ 2 h 68"/>
                  <a:gd name="T84" fmla="*/ 85 w 482"/>
                  <a:gd name="T85" fmla="*/ 2 h 68"/>
                  <a:gd name="T86" fmla="*/ 81 w 482"/>
                  <a:gd name="T87" fmla="*/ 2 h 68"/>
                  <a:gd name="T88" fmla="*/ 74 w 482"/>
                  <a:gd name="T89" fmla="*/ 0 h 68"/>
                  <a:gd name="T90" fmla="*/ 66 w 482"/>
                  <a:gd name="T91" fmla="*/ 0 h 68"/>
                  <a:gd name="T92" fmla="*/ 60 w 482"/>
                  <a:gd name="T93" fmla="*/ 2 h 68"/>
                  <a:gd name="T94" fmla="*/ 52 w 482"/>
                  <a:gd name="T95" fmla="*/ 2 h 68"/>
                  <a:gd name="T96" fmla="*/ 43 w 482"/>
                  <a:gd name="T97" fmla="*/ 3 h 68"/>
                  <a:gd name="T98" fmla="*/ 35 w 482"/>
                  <a:gd name="T99" fmla="*/ 5 h 68"/>
                  <a:gd name="T100" fmla="*/ 29 w 482"/>
                  <a:gd name="T101" fmla="*/ 6 h 68"/>
                  <a:gd name="T102" fmla="*/ 20 w 482"/>
                  <a:gd name="T103" fmla="*/ 6 h 68"/>
                  <a:gd name="T104" fmla="*/ 12 w 482"/>
                  <a:gd name="T105" fmla="*/ 7 h 68"/>
                  <a:gd name="T106" fmla="*/ 10 w 482"/>
                  <a:gd name="T107" fmla="*/ 22 h 68"/>
                  <a:gd name="T108" fmla="*/ 6 w 482"/>
                  <a:gd name="T109" fmla="*/ 36 h 68"/>
                  <a:gd name="T110" fmla="*/ 4 w 482"/>
                  <a:gd name="T111" fmla="*/ 51 h 68"/>
                  <a:gd name="T112" fmla="*/ 0 w 482"/>
                  <a:gd name="T113" fmla="*/ 68 h 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68"/>
                  <a:gd name="T173" fmla="*/ 482 w 482"/>
                  <a:gd name="T174" fmla="*/ 68 h 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68">
                    <a:moveTo>
                      <a:pt x="0" y="68"/>
                    </a:moveTo>
                    <a:lnTo>
                      <a:pt x="37" y="67"/>
                    </a:lnTo>
                    <a:lnTo>
                      <a:pt x="68" y="65"/>
                    </a:lnTo>
                    <a:lnTo>
                      <a:pt x="97" y="64"/>
                    </a:lnTo>
                    <a:lnTo>
                      <a:pt x="124" y="62"/>
                    </a:lnTo>
                    <a:lnTo>
                      <a:pt x="147" y="62"/>
                    </a:lnTo>
                    <a:lnTo>
                      <a:pt x="168" y="61"/>
                    </a:lnTo>
                    <a:lnTo>
                      <a:pt x="189" y="61"/>
                    </a:lnTo>
                    <a:lnTo>
                      <a:pt x="205" y="61"/>
                    </a:lnTo>
                    <a:lnTo>
                      <a:pt x="224" y="60"/>
                    </a:lnTo>
                    <a:lnTo>
                      <a:pt x="241" y="60"/>
                    </a:lnTo>
                    <a:lnTo>
                      <a:pt x="257" y="60"/>
                    </a:lnTo>
                    <a:lnTo>
                      <a:pt x="276" y="58"/>
                    </a:lnTo>
                    <a:lnTo>
                      <a:pt x="295" y="58"/>
                    </a:lnTo>
                    <a:lnTo>
                      <a:pt x="313" y="57"/>
                    </a:lnTo>
                    <a:lnTo>
                      <a:pt x="336" y="56"/>
                    </a:lnTo>
                    <a:lnTo>
                      <a:pt x="361" y="54"/>
                    </a:lnTo>
                    <a:lnTo>
                      <a:pt x="363" y="53"/>
                    </a:lnTo>
                    <a:lnTo>
                      <a:pt x="365" y="51"/>
                    </a:lnTo>
                    <a:lnTo>
                      <a:pt x="369" y="51"/>
                    </a:lnTo>
                    <a:lnTo>
                      <a:pt x="380" y="50"/>
                    </a:lnTo>
                    <a:lnTo>
                      <a:pt x="392" y="50"/>
                    </a:lnTo>
                    <a:lnTo>
                      <a:pt x="413" y="50"/>
                    </a:lnTo>
                    <a:lnTo>
                      <a:pt x="440" y="51"/>
                    </a:lnTo>
                    <a:lnTo>
                      <a:pt x="477" y="51"/>
                    </a:lnTo>
                    <a:lnTo>
                      <a:pt x="477" y="42"/>
                    </a:lnTo>
                    <a:lnTo>
                      <a:pt x="479" y="31"/>
                    </a:lnTo>
                    <a:lnTo>
                      <a:pt x="482" y="21"/>
                    </a:lnTo>
                    <a:lnTo>
                      <a:pt x="482" y="10"/>
                    </a:lnTo>
                    <a:lnTo>
                      <a:pt x="415" y="9"/>
                    </a:lnTo>
                    <a:lnTo>
                      <a:pt x="357" y="9"/>
                    </a:lnTo>
                    <a:lnTo>
                      <a:pt x="307" y="7"/>
                    </a:lnTo>
                    <a:lnTo>
                      <a:pt x="263" y="7"/>
                    </a:lnTo>
                    <a:lnTo>
                      <a:pt x="226" y="6"/>
                    </a:lnTo>
                    <a:lnTo>
                      <a:pt x="195" y="6"/>
                    </a:lnTo>
                    <a:lnTo>
                      <a:pt x="168" y="5"/>
                    </a:lnTo>
                    <a:lnTo>
                      <a:pt x="147" y="5"/>
                    </a:lnTo>
                    <a:lnTo>
                      <a:pt x="131" y="5"/>
                    </a:lnTo>
                    <a:lnTo>
                      <a:pt x="116" y="3"/>
                    </a:lnTo>
                    <a:lnTo>
                      <a:pt x="106" y="3"/>
                    </a:lnTo>
                    <a:lnTo>
                      <a:pt x="97" y="3"/>
                    </a:lnTo>
                    <a:lnTo>
                      <a:pt x="91" y="2"/>
                    </a:lnTo>
                    <a:lnTo>
                      <a:pt x="85" y="2"/>
                    </a:lnTo>
                    <a:lnTo>
                      <a:pt x="81" y="2"/>
                    </a:lnTo>
                    <a:lnTo>
                      <a:pt x="74" y="0"/>
                    </a:lnTo>
                    <a:lnTo>
                      <a:pt x="66" y="0"/>
                    </a:lnTo>
                    <a:lnTo>
                      <a:pt x="60" y="2"/>
                    </a:lnTo>
                    <a:lnTo>
                      <a:pt x="52" y="2"/>
                    </a:lnTo>
                    <a:lnTo>
                      <a:pt x="43" y="3"/>
                    </a:lnTo>
                    <a:lnTo>
                      <a:pt x="35" y="5"/>
                    </a:lnTo>
                    <a:lnTo>
                      <a:pt x="29" y="6"/>
                    </a:lnTo>
                    <a:lnTo>
                      <a:pt x="20" y="6"/>
                    </a:lnTo>
                    <a:lnTo>
                      <a:pt x="12" y="7"/>
                    </a:lnTo>
                    <a:lnTo>
                      <a:pt x="10" y="22"/>
                    </a:lnTo>
                    <a:lnTo>
                      <a:pt x="6" y="36"/>
                    </a:lnTo>
                    <a:lnTo>
                      <a:pt x="4" y="51"/>
                    </a:lnTo>
                    <a:lnTo>
                      <a:pt x="0" y="68"/>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0" name="Freeform 724"/>
              <p:cNvSpPr>
                <a:spLocks/>
              </p:cNvSpPr>
              <p:nvPr/>
            </p:nvSpPr>
            <p:spPr bwMode="auto">
              <a:xfrm>
                <a:off x="1849" y="2203"/>
                <a:ext cx="469" cy="45"/>
              </a:xfrm>
              <a:custGeom>
                <a:avLst/>
                <a:gdLst>
                  <a:gd name="T0" fmla="*/ 0 w 469"/>
                  <a:gd name="T1" fmla="*/ 37 h 45"/>
                  <a:gd name="T2" fmla="*/ 29 w 469"/>
                  <a:gd name="T3" fmla="*/ 38 h 45"/>
                  <a:gd name="T4" fmla="*/ 50 w 469"/>
                  <a:gd name="T5" fmla="*/ 40 h 45"/>
                  <a:gd name="T6" fmla="*/ 66 w 469"/>
                  <a:gd name="T7" fmla="*/ 40 h 45"/>
                  <a:gd name="T8" fmla="*/ 79 w 469"/>
                  <a:gd name="T9" fmla="*/ 41 h 45"/>
                  <a:gd name="T10" fmla="*/ 87 w 469"/>
                  <a:gd name="T11" fmla="*/ 43 h 45"/>
                  <a:gd name="T12" fmla="*/ 96 w 469"/>
                  <a:gd name="T13" fmla="*/ 43 h 45"/>
                  <a:gd name="T14" fmla="*/ 102 w 469"/>
                  <a:gd name="T15" fmla="*/ 44 h 45"/>
                  <a:gd name="T16" fmla="*/ 108 w 469"/>
                  <a:gd name="T17" fmla="*/ 45 h 45"/>
                  <a:gd name="T18" fmla="*/ 131 w 469"/>
                  <a:gd name="T19" fmla="*/ 45 h 45"/>
                  <a:gd name="T20" fmla="*/ 154 w 469"/>
                  <a:gd name="T21" fmla="*/ 45 h 45"/>
                  <a:gd name="T22" fmla="*/ 177 w 469"/>
                  <a:gd name="T23" fmla="*/ 45 h 45"/>
                  <a:gd name="T24" fmla="*/ 199 w 469"/>
                  <a:gd name="T25" fmla="*/ 45 h 45"/>
                  <a:gd name="T26" fmla="*/ 220 w 469"/>
                  <a:gd name="T27" fmla="*/ 45 h 45"/>
                  <a:gd name="T28" fmla="*/ 243 w 469"/>
                  <a:gd name="T29" fmla="*/ 45 h 45"/>
                  <a:gd name="T30" fmla="*/ 266 w 469"/>
                  <a:gd name="T31" fmla="*/ 45 h 45"/>
                  <a:gd name="T32" fmla="*/ 289 w 469"/>
                  <a:gd name="T33" fmla="*/ 45 h 45"/>
                  <a:gd name="T34" fmla="*/ 312 w 469"/>
                  <a:gd name="T35" fmla="*/ 45 h 45"/>
                  <a:gd name="T36" fmla="*/ 334 w 469"/>
                  <a:gd name="T37" fmla="*/ 45 h 45"/>
                  <a:gd name="T38" fmla="*/ 357 w 469"/>
                  <a:gd name="T39" fmla="*/ 45 h 45"/>
                  <a:gd name="T40" fmla="*/ 380 w 469"/>
                  <a:gd name="T41" fmla="*/ 45 h 45"/>
                  <a:gd name="T42" fmla="*/ 401 w 469"/>
                  <a:gd name="T43" fmla="*/ 45 h 45"/>
                  <a:gd name="T44" fmla="*/ 424 w 469"/>
                  <a:gd name="T45" fmla="*/ 45 h 45"/>
                  <a:gd name="T46" fmla="*/ 447 w 469"/>
                  <a:gd name="T47" fmla="*/ 45 h 45"/>
                  <a:gd name="T48" fmla="*/ 469 w 469"/>
                  <a:gd name="T49" fmla="*/ 45 h 45"/>
                  <a:gd name="T50" fmla="*/ 467 w 469"/>
                  <a:gd name="T51" fmla="*/ 38 h 45"/>
                  <a:gd name="T52" fmla="*/ 467 w 469"/>
                  <a:gd name="T53" fmla="*/ 30 h 45"/>
                  <a:gd name="T54" fmla="*/ 465 w 469"/>
                  <a:gd name="T55" fmla="*/ 23 h 45"/>
                  <a:gd name="T56" fmla="*/ 465 w 469"/>
                  <a:gd name="T57" fmla="*/ 15 h 45"/>
                  <a:gd name="T58" fmla="*/ 457 w 469"/>
                  <a:gd name="T59" fmla="*/ 14 h 45"/>
                  <a:gd name="T60" fmla="*/ 451 w 469"/>
                  <a:gd name="T61" fmla="*/ 14 h 45"/>
                  <a:gd name="T62" fmla="*/ 442 w 469"/>
                  <a:gd name="T63" fmla="*/ 12 h 45"/>
                  <a:gd name="T64" fmla="*/ 434 w 469"/>
                  <a:gd name="T65" fmla="*/ 12 h 45"/>
                  <a:gd name="T66" fmla="*/ 424 w 469"/>
                  <a:gd name="T67" fmla="*/ 11 h 45"/>
                  <a:gd name="T68" fmla="*/ 411 w 469"/>
                  <a:gd name="T69" fmla="*/ 11 h 45"/>
                  <a:gd name="T70" fmla="*/ 395 w 469"/>
                  <a:gd name="T71" fmla="*/ 9 h 45"/>
                  <a:gd name="T72" fmla="*/ 376 w 469"/>
                  <a:gd name="T73" fmla="*/ 9 h 45"/>
                  <a:gd name="T74" fmla="*/ 351 w 469"/>
                  <a:gd name="T75" fmla="*/ 8 h 45"/>
                  <a:gd name="T76" fmla="*/ 322 w 469"/>
                  <a:gd name="T77" fmla="*/ 8 h 45"/>
                  <a:gd name="T78" fmla="*/ 287 w 469"/>
                  <a:gd name="T79" fmla="*/ 7 h 45"/>
                  <a:gd name="T80" fmla="*/ 245 w 469"/>
                  <a:gd name="T81" fmla="*/ 5 h 45"/>
                  <a:gd name="T82" fmla="*/ 197 w 469"/>
                  <a:gd name="T83" fmla="*/ 4 h 45"/>
                  <a:gd name="T84" fmla="*/ 139 w 469"/>
                  <a:gd name="T85" fmla="*/ 3 h 45"/>
                  <a:gd name="T86" fmla="*/ 75 w 469"/>
                  <a:gd name="T87" fmla="*/ 1 h 45"/>
                  <a:gd name="T88" fmla="*/ 0 w 469"/>
                  <a:gd name="T89" fmla="*/ 0 h 45"/>
                  <a:gd name="T90" fmla="*/ 0 w 469"/>
                  <a:gd name="T91" fmla="*/ 9 h 45"/>
                  <a:gd name="T92" fmla="*/ 0 w 469"/>
                  <a:gd name="T93" fmla="*/ 18 h 45"/>
                  <a:gd name="T94" fmla="*/ 0 w 469"/>
                  <a:gd name="T95" fmla="*/ 27 h 45"/>
                  <a:gd name="T96" fmla="*/ 0 w 469"/>
                  <a:gd name="T97" fmla="*/ 37 h 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9"/>
                  <a:gd name="T148" fmla="*/ 0 h 45"/>
                  <a:gd name="T149" fmla="*/ 469 w 469"/>
                  <a:gd name="T150" fmla="*/ 45 h 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9" h="45">
                    <a:moveTo>
                      <a:pt x="0" y="37"/>
                    </a:moveTo>
                    <a:lnTo>
                      <a:pt x="29" y="38"/>
                    </a:lnTo>
                    <a:lnTo>
                      <a:pt x="50" y="40"/>
                    </a:lnTo>
                    <a:lnTo>
                      <a:pt x="66" y="40"/>
                    </a:lnTo>
                    <a:lnTo>
                      <a:pt x="79" y="41"/>
                    </a:lnTo>
                    <a:lnTo>
                      <a:pt x="87" y="43"/>
                    </a:lnTo>
                    <a:lnTo>
                      <a:pt x="96" y="43"/>
                    </a:lnTo>
                    <a:lnTo>
                      <a:pt x="102" y="44"/>
                    </a:lnTo>
                    <a:lnTo>
                      <a:pt x="108" y="45"/>
                    </a:lnTo>
                    <a:lnTo>
                      <a:pt x="131" y="45"/>
                    </a:lnTo>
                    <a:lnTo>
                      <a:pt x="154" y="45"/>
                    </a:lnTo>
                    <a:lnTo>
                      <a:pt x="177" y="45"/>
                    </a:lnTo>
                    <a:lnTo>
                      <a:pt x="199" y="45"/>
                    </a:lnTo>
                    <a:lnTo>
                      <a:pt x="220" y="45"/>
                    </a:lnTo>
                    <a:lnTo>
                      <a:pt x="243" y="45"/>
                    </a:lnTo>
                    <a:lnTo>
                      <a:pt x="266" y="45"/>
                    </a:lnTo>
                    <a:lnTo>
                      <a:pt x="289" y="45"/>
                    </a:lnTo>
                    <a:lnTo>
                      <a:pt x="312" y="45"/>
                    </a:lnTo>
                    <a:lnTo>
                      <a:pt x="334" y="45"/>
                    </a:lnTo>
                    <a:lnTo>
                      <a:pt x="357" y="45"/>
                    </a:lnTo>
                    <a:lnTo>
                      <a:pt x="380" y="45"/>
                    </a:lnTo>
                    <a:lnTo>
                      <a:pt x="401" y="45"/>
                    </a:lnTo>
                    <a:lnTo>
                      <a:pt x="424" y="45"/>
                    </a:lnTo>
                    <a:lnTo>
                      <a:pt x="447" y="45"/>
                    </a:lnTo>
                    <a:lnTo>
                      <a:pt x="469" y="45"/>
                    </a:lnTo>
                    <a:lnTo>
                      <a:pt x="467" y="38"/>
                    </a:lnTo>
                    <a:lnTo>
                      <a:pt x="467" y="30"/>
                    </a:lnTo>
                    <a:lnTo>
                      <a:pt x="465" y="23"/>
                    </a:lnTo>
                    <a:lnTo>
                      <a:pt x="465" y="15"/>
                    </a:lnTo>
                    <a:lnTo>
                      <a:pt x="457" y="14"/>
                    </a:lnTo>
                    <a:lnTo>
                      <a:pt x="451" y="14"/>
                    </a:lnTo>
                    <a:lnTo>
                      <a:pt x="442" y="12"/>
                    </a:lnTo>
                    <a:lnTo>
                      <a:pt x="434" y="12"/>
                    </a:lnTo>
                    <a:lnTo>
                      <a:pt x="424" y="11"/>
                    </a:lnTo>
                    <a:lnTo>
                      <a:pt x="411" y="11"/>
                    </a:lnTo>
                    <a:lnTo>
                      <a:pt x="395" y="9"/>
                    </a:lnTo>
                    <a:lnTo>
                      <a:pt x="376" y="9"/>
                    </a:lnTo>
                    <a:lnTo>
                      <a:pt x="351" y="8"/>
                    </a:lnTo>
                    <a:lnTo>
                      <a:pt x="322" y="8"/>
                    </a:lnTo>
                    <a:lnTo>
                      <a:pt x="287" y="7"/>
                    </a:lnTo>
                    <a:lnTo>
                      <a:pt x="245" y="5"/>
                    </a:lnTo>
                    <a:lnTo>
                      <a:pt x="197" y="4"/>
                    </a:lnTo>
                    <a:lnTo>
                      <a:pt x="139" y="3"/>
                    </a:lnTo>
                    <a:lnTo>
                      <a:pt x="75" y="1"/>
                    </a:lnTo>
                    <a:lnTo>
                      <a:pt x="0" y="0"/>
                    </a:lnTo>
                    <a:lnTo>
                      <a:pt x="0" y="9"/>
                    </a:lnTo>
                    <a:lnTo>
                      <a:pt x="0" y="18"/>
                    </a:lnTo>
                    <a:lnTo>
                      <a:pt x="0" y="27"/>
                    </a:lnTo>
                    <a:lnTo>
                      <a:pt x="0" y="3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1" name="Freeform 725"/>
              <p:cNvSpPr>
                <a:spLocks/>
              </p:cNvSpPr>
              <p:nvPr/>
            </p:nvSpPr>
            <p:spPr bwMode="auto">
              <a:xfrm>
                <a:off x="188" y="2097"/>
                <a:ext cx="1082" cy="563"/>
              </a:xfrm>
              <a:custGeom>
                <a:avLst/>
                <a:gdLst>
                  <a:gd name="T0" fmla="*/ 2 w 1082"/>
                  <a:gd name="T1" fmla="*/ 448 h 563"/>
                  <a:gd name="T2" fmla="*/ 4 w 1082"/>
                  <a:gd name="T3" fmla="*/ 521 h 563"/>
                  <a:gd name="T4" fmla="*/ 47 w 1082"/>
                  <a:gd name="T5" fmla="*/ 556 h 563"/>
                  <a:gd name="T6" fmla="*/ 122 w 1082"/>
                  <a:gd name="T7" fmla="*/ 556 h 563"/>
                  <a:gd name="T8" fmla="*/ 191 w 1082"/>
                  <a:gd name="T9" fmla="*/ 555 h 563"/>
                  <a:gd name="T10" fmla="*/ 268 w 1082"/>
                  <a:gd name="T11" fmla="*/ 555 h 563"/>
                  <a:gd name="T12" fmla="*/ 363 w 1082"/>
                  <a:gd name="T13" fmla="*/ 555 h 563"/>
                  <a:gd name="T14" fmla="*/ 488 w 1082"/>
                  <a:gd name="T15" fmla="*/ 556 h 563"/>
                  <a:gd name="T16" fmla="*/ 658 w 1082"/>
                  <a:gd name="T17" fmla="*/ 559 h 563"/>
                  <a:gd name="T18" fmla="*/ 880 w 1082"/>
                  <a:gd name="T19" fmla="*/ 562 h 563"/>
                  <a:gd name="T20" fmla="*/ 1028 w 1082"/>
                  <a:gd name="T21" fmla="*/ 562 h 563"/>
                  <a:gd name="T22" fmla="*/ 1048 w 1082"/>
                  <a:gd name="T23" fmla="*/ 559 h 563"/>
                  <a:gd name="T24" fmla="*/ 1059 w 1082"/>
                  <a:gd name="T25" fmla="*/ 468 h 563"/>
                  <a:gd name="T26" fmla="*/ 1055 w 1082"/>
                  <a:gd name="T27" fmla="*/ 376 h 563"/>
                  <a:gd name="T28" fmla="*/ 1061 w 1082"/>
                  <a:gd name="T29" fmla="*/ 325 h 563"/>
                  <a:gd name="T30" fmla="*/ 1071 w 1082"/>
                  <a:gd name="T31" fmla="*/ 289 h 563"/>
                  <a:gd name="T32" fmla="*/ 1082 w 1082"/>
                  <a:gd name="T33" fmla="*/ 228 h 563"/>
                  <a:gd name="T34" fmla="*/ 1075 w 1082"/>
                  <a:gd name="T35" fmla="*/ 169 h 563"/>
                  <a:gd name="T36" fmla="*/ 1038 w 1082"/>
                  <a:gd name="T37" fmla="*/ 103 h 563"/>
                  <a:gd name="T38" fmla="*/ 978 w 1082"/>
                  <a:gd name="T39" fmla="*/ 100 h 563"/>
                  <a:gd name="T40" fmla="*/ 918 w 1082"/>
                  <a:gd name="T41" fmla="*/ 98 h 563"/>
                  <a:gd name="T42" fmla="*/ 855 w 1082"/>
                  <a:gd name="T43" fmla="*/ 95 h 563"/>
                  <a:gd name="T44" fmla="*/ 795 w 1082"/>
                  <a:gd name="T45" fmla="*/ 93 h 563"/>
                  <a:gd name="T46" fmla="*/ 733 w 1082"/>
                  <a:gd name="T47" fmla="*/ 91 h 563"/>
                  <a:gd name="T48" fmla="*/ 672 w 1082"/>
                  <a:gd name="T49" fmla="*/ 88 h 563"/>
                  <a:gd name="T50" fmla="*/ 612 w 1082"/>
                  <a:gd name="T51" fmla="*/ 85 h 563"/>
                  <a:gd name="T52" fmla="*/ 581 w 1082"/>
                  <a:gd name="T53" fmla="*/ 64 h 563"/>
                  <a:gd name="T54" fmla="*/ 581 w 1082"/>
                  <a:gd name="T55" fmla="*/ 24 h 563"/>
                  <a:gd name="T56" fmla="*/ 548 w 1082"/>
                  <a:gd name="T57" fmla="*/ 7 h 563"/>
                  <a:gd name="T58" fmla="*/ 492 w 1082"/>
                  <a:gd name="T59" fmla="*/ 9 h 563"/>
                  <a:gd name="T60" fmla="*/ 432 w 1082"/>
                  <a:gd name="T61" fmla="*/ 11 h 563"/>
                  <a:gd name="T62" fmla="*/ 334 w 1082"/>
                  <a:gd name="T63" fmla="*/ 9 h 563"/>
                  <a:gd name="T64" fmla="*/ 220 w 1082"/>
                  <a:gd name="T65" fmla="*/ 7 h 563"/>
                  <a:gd name="T66" fmla="*/ 157 w 1082"/>
                  <a:gd name="T67" fmla="*/ 2 h 563"/>
                  <a:gd name="T68" fmla="*/ 114 w 1082"/>
                  <a:gd name="T69" fmla="*/ 0 h 563"/>
                  <a:gd name="T70" fmla="*/ 83 w 1082"/>
                  <a:gd name="T71" fmla="*/ 0 h 563"/>
                  <a:gd name="T72" fmla="*/ 64 w 1082"/>
                  <a:gd name="T73" fmla="*/ 18 h 563"/>
                  <a:gd name="T74" fmla="*/ 52 w 1082"/>
                  <a:gd name="T75" fmla="*/ 62 h 563"/>
                  <a:gd name="T76" fmla="*/ 35 w 1082"/>
                  <a:gd name="T77" fmla="*/ 107 h 563"/>
                  <a:gd name="T78" fmla="*/ 22 w 1082"/>
                  <a:gd name="T79" fmla="*/ 114 h 563"/>
                  <a:gd name="T80" fmla="*/ 12 w 1082"/>
                  <a:gd name="T81" fmla="*/ 136 h 563"/>
                  <a:gd name="T82" fmla="*/ 10 w 1082"/>
                  <a:gd name="T83" fmla="*/ 177 h 563"/>
                  <a:gd name="T84" fmla="*/ 10 w 1082"/>
                  <a:gd name="T85" fmla="*/ 215 h 563"/>
                  <a:gd name="T86" fmla="*/ 16 w 1082"/>
                  <a:gd name="T87" fmla="*/ 246 h 563"/>
                  <a:gd name="T88" fmla="*/ 14 w 1082"/>
                  <a:gd name="T89" fmla="*/ 281 h 563"/>
                  <a:gd name="T90" fmla="*/ 6 w 1082"/>
                  <a:gd name="T91" fmla="*/ 322 h 563"/>
                  <a:gd name="T92" fmla="*/ 0 w 1082"/>
                  <a:gd name="T93" fmla="*/ 359 h 563"/>
                  <a:gd name="T94" fmla="*/ 0 w 1082"/>
                  <a:gd name="T95" fmla="*/ 394 h 5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82"/>
                  <a:gd name="T145" fmla="*/ 0 h 563"/>
                  <a:gd name="T146" fmla="*/ 1082 w 1082"/>
                  <a:gd name="T147" fmla="*/ 563 h 5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82" h="563">
                    <a:moveTo>
                      <a:pt x="0" y="412"/>
                    </a:moveTo>
                    <a:lnTo>
                      <a:pt x="2" y="448"/>
                    </a:lnTo>
                    <a:lnTo>
                      <a:pt x="2" y="485"/>
                    </a:lnTo>
                    <a:lnTo>
                      <a:pt x="4" y="521"/>
                    </a:lnTo>
                    <a:lnTo>
                      <a:pt x="6" y="558"/>
                    </a:lnTo>
                    <a:lnTo>
                      <a:pt x="47" y="556"/>
                    </a:lnTo>
                    <a:lnTo>
                      <a:pt x="87" y="556"/>
                    </a:lnTo>
                    <a:lnTo>
                      <a:pt x="122" y="556"/>
                    </a:lnTo>
                    <a:lnTo>
                      <a:pt x="155" y="555"/>
                    </a:lnTo>
                    <a:lnTo>
                      <a:pt x="191" y="555"/>
                    </a:lnTo>
                    <a:lnTo>
                      <a:pt x="228" y="555"/>
                    </a:lnTo>
                    <a:lnTo>
                      <a:pt x="268" y="555"/>
                    </a:lnTo>
                    <a:lnTo>
                      <a:pt x="311" y="555"/>
                    </a:lnTo>
                    <a:lnTo>
                      <a:pt x="363" y="555"/>
                    </a:lnTo>
                    <a:lnTo>
                      <a:pt x="421" y="556"/>
                    </a:lnTo>
                    <a:lnTo>
                      <a:pt x="488" y="556"/>
                    </a:lnTo>
                    <a:lnTo>
                      <a:pt x="567" y="558"/>
                    </a:lnTo>
                    <a:lnTo>
                      <a:pt x="658" y="559"/>
                    </a:lnTo>
                    <a:lnTo>
                      <a:pt x="762" y="561"/>
                    </a:lnTo>
                    <a:lnTo>
                      <a:pt x="880" y="562"/>
                    </a:lnTo>
                    <a:lnTo>
                      <a:pt x="1017" y="563"/>
                    </a:lnTo>
                    <a:lnTo>
                      <a:pt x="1028" y="562"/>
                    </a:lnTo>
                    <a:lnTo>
                      <a:pt x="1038" y="561"/>
                    </a:lnTo>
                    <a:lnTo>
                      <a:pt x="1048" y="559"/>
                    </a:lnTo>
                    <a:lnTo>
                      <a:pt x="1059" y="558"/>
                    </a:lnTo>
                    <a:lnTo>
                      <a:pt x="1059" y="468"/>
                    </a:lnTo>
                    <a:lnTo>
                      <a:pt x="1057" y="413"/>
                    </a:lnTo>
                    <a:lnTo>
                      <a:pt x="1055" y="376"/>
                    </a:lnTo>
                    <a:lnTo>
                      <a:pt x="1055" y="336"/>
                    </a:lnTo>
                    <a:lnTo>
                      <a:pt x="1061" y="325"/>
                    </a:lnTo>
                    <a:lnTo>
                      <a:pt x="1065" y="311"/>
                    </a:lnTo>
                    <a:lnTo>
                      <a:pt x="1071" y="289"/>
                    </a:lnTo>
                    <a:lnTo>
                      <a:pt x="1082" y="249"/>
                    </a:lnTo>
                    <a:lnTo>
                      <a:pt x="1082" y="228"/>
                    </a:lnTo>
                    <a:lnTo>
                      <a:pt x="1080" y="206"/>
                    </a:lnTo>
                    <a:lnTo>
                      <a:pt x="1075" y="169"/>
                    </a:lnTo>
                    <a:lnTo>
                      <a:pt x="1069" y="104"/>
                    </a:lnTo>
                    <a:lnTo>
                      <a:pt x="1038" y="103"/>
                    </a:lnTo>
                    <a:lnTo>
                      <a:pt x="1009" y="102"/>
                    </a:lnTo>
                    <a:lnTo>
                      <a:pt x="978" y="100"/>
                    </a:lnTo>
                    <a:lnTo>
                      <a:pt x="947" y="99"/>
                    </a:lnTo>
                    <a:lnTo>
                      <a:pt x="918" y="98"/>
                    </a:lnTo>
                    <a:lnTo>
                      <a:pt x="886" y="96"/>
                    </a:lnTo>
                    <a:lnTo>
                      <a:pt x="855" y="95"/>
                    </a:lnTo>
                    <a:lnTo>
                      <a:pt x="826" y="93"/>
                    </a:lnTo>
                    <a:lnTo>
                      <a:pt x="795" y="93"/>
                    </a:lnTo>
                    <a:lnTo>
                      <a:pt x="764" y="92"/>
                    </a:lnTo>
                    <a:lnTo>
                      <a:pt x="733" y="91"/>
                    </a:lnTo>
                    <a:lnTo>
                      <a:pt x="704" y="89"/>
                    </a:lnTo>
                    <a:lnTo>
                      <a:pt x="672" y="88"/>
                    </a:lnTo>
                    <a:lnTo>
                      <a:pt x="641" y="86"/>
                    </a:lnTo>
                    <a:lnTo>
                      <a:pt x="612" y="85"/>
                    </a:lnTo>
                    <a:lnTo>
                      <a:pt x="581" y="84"/>
                    </a:lnTo>
                    <a:lnTo>
                      <a:pt x="581" y="64"/>
                    </a:lnTo>
                    <a:lnTo>
                      <a:pt x="581" y="44"/>
                    </a:lnTo>
                    <a:lnTo>
                      <a:pt x="581" y="24"/>
                    </a:lnTo>
                    <a:lnTo>
                      <a:pt x="581" y="5"/>
                    </a:lnTo>
                    <a:lnTo>
                      <a:pt x="548" y="7"/>
                    </a:lnTo>
                    <a:lnTo>
                      <a:pt x="519" y="8"/>
                    </a:lnTo>
                    <a:lnTo>
                      <a:pt x="492" y="9"/>
                    </a:lnTo>
                    <a:lnTo>
                      <a:pt x="465" y="9"/>
                    </a:lnTo>
                    <a:lnTo>
                      <a:pt x="432" y="11"/>
                    </a:lnTo>
                    <a:lnTo>
                      <a:pt x="388" y="11"/>
                    </a:lnTo>
                    <a:lnTo>
                      <a:pt x="334" y="9"/>
                    </a:lnTo>
                    <a:lnTo>
                      <a:pt x="261" y="9"/>
                    </a:lnTo>
                    <a:lnTo>
                      <a:pt x="220" y="7"/>
                    </a:lnTo>
                    <a:lnTo>
                      <a:pt x="184" y="5"/>
                    </a:lnTo>
                    <a:lnTo>
                      <a:pt x="157" y="2"/>
                    </a:lnTo>
                    <a:lnTo>
                      <a:pt x="135" y="1"/>
                    </a:lnTo>
                    <a:lnTo>
                      <a:pt x="114" y="0"/>
                    </a:lnTo>
                    <a:lnTo>
                      <a:pt x="97" y="0"/>
                    </a:lnTo>
                    <a:lnTo>
                      <a:pt x="83" y="0"/>
                    </a:lnTo>
                    <a:lnTo>
                      <a:pt x="68" y="0"/>
                    </a:lnTo>
                    <a:lnTo>
                      <a:pt x="64" y="18"/>
                    </a:lnTo>
                    <a:lnTo>
                      <a:pt x="58" y="35"/>
                    </a:lnTo>
                    <a:lnTo>
                      <a:pt x="52" y="62"/>
                    </a:lnTo>
                    <a:lnTo>
                      <a:pt x="39" y="104"/>
                    </a:lnTo>
                    <a:lnTo>
                      <a:pt x="35" y="107"/>
                    </a:lnTo>
                    <a:lnTo>
                      <a:pt x="29" y="110"/>
                    </a:lnTo>
                    <a:lnTo>
                      <a:pt x="22" y="114"/>
                    </a:lnTo>
                    <a:lnTo>
                      <a:pt x="14" y="117"/>
                    </a:lnTo>
                    <a:lnTo>
                      <a:pt x="12" y="136"/>
                    </a:lnTo>
                    <a:lnTo>
                      <a:pt x="12" y="157"/>
                    </a:lnTo>
                    <a:lnTo>
                      <a:pt x="10" y="177"/>
                    </a:lnTo>
                    <a:lnTo>
                      <a:pt x="8" y="198"/>
                    </a:lnTo>
                    <a:lnTo>
                      <a:pt x="10" y="215"/>
                    </a:lnTo>
                    <a:lnTo>
                      <a:pt x="12" y="230"/>
                    </a:lnTo>
                    <a:lnTo>
                      <a:pt x="16" y="246"/>
                    </a:lnTo>
                    <a:lnTo>
                      <a:pt x="18" y="262"/>
                    </a:lnTo>
                    <a:lnTo>
                      <a:pt x="14" y="281"/>
                    </a:lnTo>
                    <a:lnTo>
                      <a:pt x="10" y="301"/>
                    </a:lnTo>
                    <a:lnTo>
                      <a:pt x="6" y="322"/>
                    </a:lnTo>
                    <a:lnTo>
                      <a:pt x="0" y="343"/>
                    </a:lnTo>
                    <a:lnTo>
                      <a:pt x="0" y="359"/>
                    </a:lnTo>
                    <a:lnTo>
                      <a:pt x="0" y="377"/>
                    </a:lnTo>
                    <a:lnTo>
                      <a:pt x="0" y="394"/>
                    </a:lnTo>
                    <a:lnTo>
                      <a:pt x="0" y="4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2" name="Freeform 726"/>
              <p:cNvSpPr>
                <a:spLocks/>
              </p:cNvSpPr>
              <p:nvPr/>
            </p:nvSpPr>
            <p:spPr bwMode="auto">
              <a:xfrm>
                <a:off x="213" y="2415"/>
                <a:ext cx="459" cy="225"/>
              </a:xfrm>
              <a:custGeom>
                <a:avLst/>
                <a:gdLst>
                  <a:gd name="T0" fmla="*/ 0 w 459"/>
                  <a:gd name="T1" fmla="*/ 203 h 225"/>
                  <a:gd name="T2" fmla="*/ 2 w 459"/>
                  <a:gd name="T3" fmla="*/ 207 h 225"/>
                  <a:gd name="T4" fmla="*/ 4 w 459"/>
                  <a:gd name="T5" fmla="*/ 211 h 225"/>
                  <a:gd name="T6" fmla="*/ 6 w 459"/>
                  <a:gd name="T7" fmla="*/ 215 h 225"/>
                  <a:gd name="T8" fmla="*/ 8 w 459"/>
                  <a:gd name="T9" fmla="*/ 219 h 225"/>
                  <a:gd name="T10" fmla="*/ 10 w 459"/>
                  <a:gd name="T11" fmla="*/ 221 h 225"/>
                  <a:gd name="T12" fmla="*/ 14 w 459"/>
                  <a:gd name="T13" fmla="*/ 221 h 225"/>
                  <a:gd name="T14" fmla="*/ 18 w 459"/>
                  <a:gd name="T15" fmla="*/ 222 h 225"/>
                  <a:gd name="T16" fmla="*/ 24 w 459"/>
                  <a:gd name="T17" fmla="*/ 222 h 225"/>
                  <a:gd name="T18" fmla="*/ 33 w 459"/>
                  <a:gd name="T19" fmla="*/ 223 h 225"/>
                  <a:gd name="T20" fmla="*/ 43 w 459"/>
                  <a:gd name="T21" fmla="*/ 223 h 225"/>
                  <a:gd name="T22" fmla="*/ 56 w 459"/>
                  <a:gd name="T23" fmla="*/ 223 h 225"/>
                  <a:gd name="T24" fmla="*/ 74 w 459"/>
                  <a:gd name="T25" fmla="*/ 223 h 225"/>
                  <a:gd name="T26" fmla="*/ 97 w 459"/>
                  <a:gd name="T27" fmla="*/ 225 h 225"/>
                  <a:gd name="T28" fmla="*/ 126 w 459"/>
                  <a:gd name="T29" fmla="*/ 225 h 225"/>
                  <a:gd name="T30" fmla="*/ 159 w 459"/>
                  <a:gd name="T31" fmla="*/ 225 h 225"/>
                  <a:gd name="T32" fmla="*/ 201 w 459"/>
                  <a:gd name="T33" fmla="*/ 225 h 225"/>
                  <a:gd name="T34" fmla="*/ 249 w 459"/>
                  <a:gd name="T35" fmla="*/ 225 h 225"/>
                  <a:gd name="T36" fmla="*/ 305 w 459"/>
                  <a:gd name="T37" fmla="*/ 225 h 225"/>
                  <a:gd name="T38" fmla="*/ 369 w 459"/>
                  <a:gd name="T39" fmla="*/ 225 h 225"/>
                  <a:gd name="T40" fmla="*/ 444 w 459"/>
                  <a:gd name="T41" fmla="*/ 225 h 225"/>
                  <a:gd name="T42" fmla="*/ 446 w 459"/>
                  <a:gd name="T43" fmla="*/ 208 h 225"/>
                  <a:gd name="T44" fmla="*/ 448 w 459"/>
                  <a:gd name="T45" fmla="*/ 196 h 225"/>
                  <a:gd name="T46" fmla="*/ 452 w 459"/>
                  <a:gd name="T47" fmla="*/ 183 h 225"/>
                  <a:gd name="T48" fmla="*/ 459 w 459"/>
                  <a:gd name="T49" fmla="*/ 165 h 225"/>
                  <a:gd name="T50" fmla="*/ 459 w 459"/>
                  <a:gd name="T51" fmla="*/ 125 h 225"/>
                  <a:gd name="T52" fmla="*/ 459 w 459"/>
                  <a:gd name="T53" fmla="*/ 85 h 225"/>
                  <a:gd name="T54" fmla="*/ 459 w 459"/>
                  <a:gd name="T55" fmla="*/ 47 h 225"/>
                  <a:gd name="T56" fmla="*/ 456 w 459"/>
                  <a:gd name="T57" fmla="*/ 8 h 225"/>
                  <a:gd name="T58" fmla="*/ 440 w 459"/>
                  <a:gd name="T59" fmla="*/ 6 h 225"/>
                  <a:gd name="T60" fmla="*/ 425 w 459"/>
                  <a:gd name="T61" fmla="*/ 4 h 225"/>
                  <a:gd name="T62" fmla="*/ 407 w 459"/>
                  <a:gd name="T63" fmla="*/ 3 h 225"/>
                  <a:gd name="T64" fmla="*/ 382 w 459"/>
                  <a:gd name="T65" fmla="*/ 3 h 225"/>
                  <a:gd name="T66" fmla="*/ 348 w 459"/>
                  <a:gd name="T67" fmla="*/ 3 h 225"/>
                  <a:gd name="T68" fmla="*/ 301 w 459"/>
                  <a:gd name="T69" fmla="*/ 1 h 225"/>
                  <a:gd name="T70" fmla="*/ 236 w 459"/>
                  <a:gd name="T71" fmla="*/ 3 h 225"/>
                  <a:gd name="T72" fmla="*/ 151 w 459"/>
                  <a:gd name="T73" fmla="*/ 3 h 225"/>
                  <a:gd name="T74" fmla="*/ 149 w 459"/>
                  <a:gd name="T75" fmla="*/ 4 h 225"/>
                  <a:gd name="T76" fmla="*/ 149 w 459"/>
                  <a:gd name="T77" fmla="*/ 7 h 225"/>
                  <a:gd name="T78" fmla="*/ 149 w 459"/>
                  <a:gd name="T79" fmla="*/ 8 h 225"/>
                  <a:gd name="T80" fmla="*/ 147 w 459"/>
                  <a:gd name="T81" fmla="*/ 11 h 225"/>
                  <a:gd name="T82" fmla="*/ 139 w 459"/>
                  <a:gd name="T83" fmla="*/ 10 h 225"/>
                  <a:gd name="T84" fmla="*/ 130 w 459"/>
                  <a:gd name="T85" fmla="*/ 8 h 225"/>
                  <a:gd name="T86" fmla="*/ 122 w 459"/>
                  <a:gd name="T87" fmla="*/ 7 h 225"/>
                  <a:gd name="T88" fmla="*/ 114 w 459"/>
                  <a:gd name="T89" fmla="*/ 6 h 225"/>
                  <a:gd name="T90" fmla="*/ 105 w 459"/>
                  <a:gd name="T91" fmla="*/ 4 h 225"/>
                  <a:gd name="T92" fmla="*/ 97 w 459"/>
                  <a:gd name="T93" fmla="*/ 3 h 225"/>
                  <a:gd name="T94" fmla="*/ 89 w 459"/>
                  <a:gd name="T95" fmla="*/ 1 h 225"/>
                  <a:gd name="T96" fmla="*/ 81 w 459"/>
                  <a:gd name="T97" fmla="*/ 0 h 225"/>
                  <a:gd name="T98" fmla="*/ 66 w 459"/>
                  <a:gd name="T99" fmla="*/ 0 h 225"/>
                  <a:gd name="T100" fmla="*/ 54 w 459"/>
                  <a:gd name="T101" fmla="*/ 0 h 225"/>
                  <a:gd name="T102" fmla="*/ 41 w 459"/>
                  <a:gd name="T103" fmla="*/ 1 h 225"/>
                  <a:gd name="T104" fmla="*/ 31 w 459"/>
                  <a:gd name="T105" fmla="*/ 1 h 225"/>
                  <a:gd name="T106" fmla="*/ 22 w 459"/>
                  <a:gd name="T107" fmla="*/ 43 h 225"/>
                  <a:gd name="T108" fmla="*/ 12 w 459"/>
                  <a:gd name="T109" fmla="*/ 94 h 225"/>
                  <a:gd name="T110" fmla="*/ 6 w 459"/>
                  <a:gd name="T111" fmla="*/ 142 h 225"/>
                  <a:gd name="T112" fmla="*/ 0 w 459"/>
                  <a:gd name="T113" fmla="*/ 170 h 225"/>
                  <a:gd name="T114" fmla="*/ 0 w 459"/>
                  <a:gd name="T115" fmla="*/ 178 h 225"/>
                  <a:gd name="T116" fmla="*/ 0 w 459"/>
                  <a:gd name="T117" fmla="*/ 186 h 225"/>
                  <a:gd name="T118" fmla="*/ 0 w 459"/>
                  <a:gd name="T119" fmla="*/ 194 h 225"/>
                  <a:gd name="T120" fmla="*/ 0 w 459"/>
                  <a:gd name="T121" fmla="*/ 203 h 2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9"/>
                  <a:gd name="T184" fmla="*/ 0 h 225"/>
                  <a:gd name="T185" fmla="*/ 459 w 459"/>
                  <a:gd name="T186" fmla="*/ 225 h 2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9" h="225">
                    <a:moveTo>
                      <a:pt x="0" y="203"/>
                    </a:moveTo>
                    <a:lnTo>
                      <a:pt x="2" y="207"/>
                    </a:lnTo>
                    <a:lnTo>
                      <a:pt x="4" y="211"/>
                    </a:lnTo>
                    <a:lnTo>
                      <a:pt x="6" y="215"/>
                    </a:lnTo>
                    <a:lnTo>
                      <a:pt x="8" y="219"/>
                    </a:lnTo>
                    <a:lnTo>
                      <a:pt x="10" y="221"/>
                    </a:lnTo>
                    <a:lnTo>
                      <a:pt x="14" y="221"/>
                    </a:lnTo>
                    <a:lnTo>
                      <a:pt x="18" y="222"/>
                    </a:lnTo>
                    <a:lnTo>
                      <a:pt x="24" y="222"/>
                    </a:lnTo>
                    <a:lnTo>
                      <a:pt x="33" y="223"/>
                    </a:lnTo>
                    <a:lnTo>
                      <a:pt x="43" y="223"/>
                    </a:lnTo>
                    <a:lnTo>
                      <a:pt x="56" y="223"/>
                    </a:lnTo>
                    <a:lnTo>
                      <a:pt x="74" y="223"/>
                    </a:lnTo>
                    <a:lnTo>
                      <a:pt x="97" y="225"/>
                    </a:lnTo>
                    <a:lnTo>
                      <a:pt x="126" y="225"/>
                    </a:lnTo>
                    <a:lnTo>
                      <a:pt x="159" y="225"/>
                    </a:lnTo>
                    <a:lnTo>
                      <a:pt x="201" y="225"/>
                    </a:lnTo>
                    <a:lnTo>
                      <a:pt x="249" y="225"/>
                    </a:lnTo>
                    <a:lnTo>
                      <a:pt x="305" y="225"/>
                    </a:lnTo>
                    <a:lnTo>
                      <a:pt x="369" y="225"/>
                    </a:lnTo>
                    <a:lnTo>
                      <a:pt x="444" y="225"/>
                    </a:lnTo>
                    <a:lnTo>
                      <a:pt x="446" y="208"/>
                    </a:lnTo>
                    <a:lnTo>
                      <a:pt x="448" y="196"/>
                    </a:lnTo>
                    <a:lnTo>
                      <a:pt x="452" y="183"/>
                    </a:lnTo>
                    <a:lnTo>
                      <a:pt x="459" y="165"/>
                    </a:lnTo>
                    <a:lnTo>
                      <a:pt x="459" y="125"/>
                    </a:lnTo>
                    <a:lnTo>
                      <a:pt x="459" y="85"/>
                    </a:lnTo>
                    <a:lnTo>
                      <a:pt x="459" y="47"/>
                    </a:lnTo>
                    <a:lnTo>
                      <a:pt x="456" y="8"/>
                    </a:lnTo>
                    <a:lnTo>
                      <a:pt x="440" y="6"/>
                    </a:lnTo>
                    <a:lnTo>
                      <a:pt x="425" y="4"/>
                    </a:lnTo>
                    <a:lnTo>
                      <a:pt x="407" y="3"/>
                    </a:lnTo>
                    <a:lnTo>
                      <a:pt x="382" y="3"/>
                    </a:lnTo>
                    <a:lnTo>
                      <a:pt x="348" y="3"/>
                    </a:lnTo>
                    <a:lnTo>
                      <a:pt x="301" y="1"/>
                    </a:lnTo>
                    <a:lnTo>
                      <a:pt x="236" y="3"/>
                    </a:lnTo>
                    <a:lnTo>
                      <a:pt x="151" y="3"/>
                    </a:lnTo>
                    <a:lnTo>
                      <a:pt x="149" y="4"/>
                    </a:lnTo>
                    <a:lnTo>
                      <a:pt x="149" y="7"/>
                    </a:lnTo>
                    <a:lnTo>
                      <a:pt x="149" y="8"/>
                    </a:lnTo>
                    <a:lnTo>
                      <a:pt x="147" y="11"/>
                    </a:lnTo>
                    <a:lnTo>
                      <a:pt x="139" y="10"/>
                    </a:lnTo>
                    <a:lnTo>
                      <a:pt x="130" y="8"/>
                    </a:lnTo>
                    <a:lnTo>
                      <a:pt x="122" y="7"/>
                    </a:lnTo>
                    <a:lnTo>
                      <a:pt x="114" y="6"/>
                    </a:lnTo>
                    <a:lnTo>
                      <a:pt x="105" y="4"/>
                    </a:lnTo>
                    <a:lnTo>
                      <a:pt x="97" y="3"/>
                    </a:lnTo>
                    <a:lnTo>
                      <a:pt x="89" y="1"/>
                    </a:lnTo>
                    <a:lnTo>
                      <a:pt x="81" y="0"/>
                    </a:lnTo>
                    <a:lnTo>
                      <a:pt x="66" y="0"/>
                    </a:lnTo>
                    <a:lnTo>
                      <a:pt x="54" y="0"/>
                    </a:lnTo>
                    <a:lnTo>
                      <a:pt x="41" y="1"/>
                    </a:lnTo>
                    <a:lnTo>
                      <a:pt x="31" y="1"/>
                    </a:lnTo>
                    <a:lnTo>
                      <a:pt x="22" y="43"/>
                    </a:lnTo>
                    <a:lnTo>
                      <a:pt x="12" y="94"/>
                    </a:lnTo>
                    <a:lnTo>
                      <a:pt x="6" y="142"/>
                    </a:lnTo>
                    <a:lnTo>
                      <a:pt x="0" y="170"/>
                    </a:lnTo>
                    <a:lnTo>
                      <a:pt x="0" y="178"/>
                    </a:lnTo>
                    <a:lnTo>
                      <a:pt x="0" y="186"/>
                    </a:lnTo>
                    <a:lnTo>
                      <a:pt x="0" y="194"/>
                    </a:lnTo>
                    <a:lnTo>
                      <a:pt x="0" y="203"/>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3" name="Freeform 727"/>
              <p:cNvSpPr>
                <a:spLocks/>
              </p:cNvSpPr>
              <p:nvPr/>
            </p:nvSpPr>
            <p:spPr bwMode="auto">
              <a:xfrm>
                <a:off x="215" y="2308"/>
                <a:ext cx="440" cy="84"/>
              </a:xfrm>
              <a:custGeom>
                <a:avLst/>
                <a:gdLst>
                  <a:gd name="T0" fmla="*/ 0 w 440"/>
                  <a:gd name="T1" fmla="*/ 26 h 84"/>
                  <a:gd name="T2" fmla="*/ 4 w 440"/>
                  <a:gd name="T3" fmla="*/ 46 h 84"/>
                  <a:gd name="T4" fmla="*/ 6 w 440"/>
                  <a:gd name="T5" fmla="*/ 59 h 84"/>
                  <a:gd name="T6" fmla="*/ 6 w 440"/>
                  <a:gd name="T7" fmla="*/ 70 h 84"/>
                  <a:gd name="T8" fmla="*/ 4 w 440"/>
                  <a:gd name="T9" fmla="*/ 84 h 84"/>
                  <a:gd name="T10" fmla="*/ 6 w 440"/>
                  <a:gd name="T11" fmla="*/ 84 h 84"/>
                  <a:gd name="T12" fmla="*/ 10 w 440"/>
                  <a:gd name="T13" fmla="*/ 82 h 84"/>
                  <a:gd name="T14" fmla="*/ 12 w 440"/>
                  <a:gd name="T15" fmla="*/ 81 h 84"/>
                  <a:gd name="T16" fmla="*/ 16 w 440"/>
                  <a:gd name="T17" fmla="*/ 79 h 84"/>
                  <a:gd name="T18" fmla="*/ 20 w 440"/>
                  <a:gd name="T19" fmla="*/ 62 h 84"/>
                  <a:gd name="T20" fmla="*/ 22 w 440"/>
                  <a:gd name="T21" fmla="*/ 51 h 84"/>
                  <a:gd name="T22" fmla="*/ 27 w 440"/>
                  <a:gd name="T23" fmla="*/ 46 h 84"/>
                  <a:gd name="T24" fmla="*/ 31 w 440"/>
                  <a:gd name="T25" fmla="*/ 42 h 84"/>
                  <a:gd name="T26" fmla="*/ 56 w 440"/>
                  <a:gd name="T27" fmla="*/ 42 h 84"/>
                  <a:gd name="T28" fmla="*/ 81 w 440"/>
                  <a:gd name="T29" fmla="*/ 42 h 84"/>
                  <a:gd name="T30" fmla="*/ 106 w 440"/>
                  <a:gd name="T31" fmla="*/ 42 h 84"/>
                  <a:gd name="T32" fmla="*/ 133 w 440"/>
                  <a:gd name="T33" fmla="*/ 42 h 84"/>
                  <a:gd name="T34" fmla="*/ 157 w 440"/>
                  <a:gd name="T35" fmla="*/ 42 h 84"/>
                  <a:gd name="T36" fmla="*/ 182 w 440"/>
                  <a:gd name="T37" fmla="*/ 42 h 84"/>
                  <a:gd name="T38" fmla="*/ 207 w 440"/>
                  <a:gd name="T39" fmla="*/ 42 h 84"/>
                  <a:gd name="T40" fmla="*/ 232 w 440"/>
                  <a:gd name="T41" fmla="*/ 42 h 84"/>
                  <a:gd name="T42" fmla="*/ 257 w 440"/>
                  <a:gd name="T43" fmla="*/ 42 h 84"/>
                  <a:gd name="T44" fmla="*/ 282 w 440"/>
                  <a:gd name="T45" fmla="*/ 42 h 84"/>
                  <a:gd name="T46" fmla="*/ 307 w 440"/>
                  <a:gd name="T47" fmla="*/ 42 h 84"/>
                  <a:gd name="T48" fmla="*/ 332 w 440"/>
                  <a:gd name="T49" fmla="*/ 42 h 84"/>
                  <a:gd name="T50" fmla="*/ 359 w 440"/>
                  <a:gd name="T51" fmla="*/ 42 h 84"/>
                  <a:gd name="T52" fmla="*/ 384 w 440"/>
                  <a:gd name="T53" fmla="*/ 42 h 84"/>
                  <a:gd name="T54" fmla="*/ 409 w 440"/>
                  <a:gd name="T55" fmla="*/ 42 h 84"/>
                  <a:gd name="T56" fmla="*/ 434 w 440"/>
                  <a:gd name="T57" fmla="*/ 42 h 84"/>
                  <a:gd name="T58" fmla="*/ 436 w 440"/>
                  <a:gd name="T59" fmla="*/ 31 h 84"/>
                  <a:gd name="T60" fmla="*/ 436 w 440"/>
                  <a:gd name="T61" fmla="*/ 22 h 84"/>
                  <a:gd name="T62" fmla="*/ 438 w 440"/>
                  <a:gd name="T63" fmla="*/ 11 h 84"/>
                  <a:gd name="T64" fmla="*/ 440 w 440"/>
                  <a:gd name="T65" fmla="*/ 1 h 84"/>
                  <a:gd name="T66" fmla="*/ 425 w 440"/>
                  <a:gd name="T67" fmla="*/ 1 h 84"/>
                  <a:gd name="T68" fmla="*/ 411 w 440"/>
                  <a:gd name="T69" fmla="*/ 0 h 84"/>
                  <a:gd name="T70" fmla="*/ 396 w 440"/>
                  <a:gd name="T71" fmla="*/ 0 h 84"/>
                  <a:gd name="T72" fmla="*/ 382 w 440"/>
                  <a:gd name="T73" fmla="*/ 0 h 84"/>
                  <a:gd name="T74" fmla="*/ 367 w 440"/>
                  <a:gd name="T75" fmla="*/ 0 h 84"/>
                  <a:gd name="T76" fmla="*/ 353 w 440"/>
                  <a:gd name="T77" fmla="*/ 0 h 84"/>
                  <a:gd name="T78" fmla="*/ 336 w 440"/>
                  <a:gd name="T79" fmla="*/ 0 h 84"/>
                  <a:gd name="T80" fmla="*/ 319 w 440"/>
                  <a:gd name="T81" fmla="*/ 0 h 84"/>
                  <a:gd name="T82" fmla="*/ 301 w 440"/>
                  <a:gd name="T83" fmla="*/ 1 h 84"/>
                  <a:gd name="T84" fmla="*/ 280 w 440"/>
                  <a:gd name="T85" fmla="*/ 1 h 84"/>
                  <a:gd name="T86" fmla="*/ 257 w 440"/>
                  <a:gd name="T87" fmla="*/ 1 h 84"/>
                  <a:gd name="T88" fmla="*/ 232 w 440"/>
                  <a:gd name="T89" fmla="*/ 2 h 84"/>
                  <a:gd name="T90" fmla="*/ 205 w 440"/>
                  <a:gd name="T91" fmla="*/ 2 h 84"/>
                  <a:gd name="T92" fmla="*/ 176 w 440"/>
                  <a:gd name="T93" fmla="*/ 4 h 84"/>
                  <a:gd name="T94" fmla="*/ 143 w 440"/>
                  <a:gd name="T95" fmla="*/ 4 h 84"/>
                  <a:gd name="T96" fmla="*/ 106 w 440"/>
                  <a:gd name="T97" fmla="*/ 4 h 84"/>
                  <a:gd name="T98" fmla="*/ 93 w 440"/>
                  <a:gd name="T99" fmla="*/ 5 h 84"/>
                  <a:gd name="T100" fmla="*/ 79 w 440"/>
                  <a:gd name="T101" fmla="*/ 6 h 84"/>
                  <a:gd name="T102" fmla="*/ 66 w 440"/>
                  <a:gd name="T103" fmla="*/ 8 h 84"/>
                  <a:gd name="T104" fmla="*/ 54 w 440"/>
                  <a:gd name="T105" fmla="*/ 8 h 84"/>
                  <a:gd name="T106" fmla="*/ 41 w 440"/>
                  <a:gd name="T107" fmla="*/ 9 h 84"/>
                  <a:gd name="T108" fmla="*/ 29 w 440"/>
                  <a:gd name="T109" fmla="*/ 11 h 84"/>
                  <a:gd name="T110" fmla="*/ 16 w 440"/>
                  <a:gd name="T111" fmla="*/ 12 h 84"/>
                  <a:gd name="T112" fmla="*/ 4 w 440"/>
                  <a:gd name="T113" fmla="*/ 13 h 84"/>
                  <a:gd name="T114" fmla="*/ 4 w 440"/>
                  <a:gd name="T115" fmla="*/ 16 h 84"/>
                  <a:gd name="T116" fmla="*/ 4 w 440"/>
                  <a:gd name="T117" fmla="*/ 19 h 84"/>
                  <a:gd name="T118" fmla="*/ 2 w 440"/>
                  <a:gd name="T119" fmla="*/ 22 h 84"/>
                  <a:gd name="T120" fmla="*/ 0 w 440"/>
                  <a:gd name="T121" fmla="*/ 26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0"/>
                  <a:gd name="T184" fmla="*/ 0 h 84"/>
                  <a:gd name="T185" fmla="*/ 440 w 44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0" h="84">
                    <a:moveTo>
                      <a:pt x="0" y="26"/>
                    </a:moveTo>
                    <a:lnTo>
                      <a:pt x="4" y="46"/>
                    </a:lnTo>
                    <a:lnTo>
                      <a:pt x="6" y="59"/>
                    </a:lnTo>
                    <a:lnTo>
                      <a:pt x="6" y="70"/>
                    </a:lnTo>
                    <a:lnTo>
                      <a:pt x="4" y="84"/>
                    </a:lnTo>
                    <a:lnTo>
                      <a:pt x="6" y="84"/>
                    </a:lnTo>
                    <a:lnTo>
                      <a:pt x="10" y="82"/>
                    </a:lnTo>
                    <a:lnTo>
                      <a:pt x="12" y="81"/>
                    </a:lnTo>
                    <a:lnTo>
                      <a:pt x="16" y="79"/>
                    </a:lnTo>
                    <a:lnTo>
                      <a:pt x="20" y="62"/>
                    </a:lnTo>
                    <a:lnTo>
                      <a:pt x="22" y="51"/>
                    </a:lnTo>
                    <a:lnTo>
                      <a:pt x="27" y="46"/>
                    </a:lnTo>
                    <a:lnTo>
                      <a:pt x="31" y="42"/>
                    </a:lnTo>
                    <a:lnTo>
                      <a:pt x="56" y="42"/>
                    </a:lnTo>
                    <a:lnTo>
                      <a:pt x="81" y="42"/>
                    </a:lnTo>
                    <a:lnTo>
                      <a:pt x="106" y="42"/>
                    </a:lnTo>
                    <a:lnTo>
                      <a:pt x="133" y="42"/>
                    </a:lnTo>
                    <a:lnTo>
                      <a:pt x="157" y="42"/>
                    </a:lnTo>
                    <a:lnTo>
                      <a:pt x="182" y="42"/>
                    </a:lnTo>
                    <a:lnTo>
                      <a:pt x="207" y="42"/>
                    </a:lnTo>
                    <a:lnTo>
                      <a:pt x="232" y="42"/>
                    </a:lnTo>
                    <a:lnTo>
                      <a:pt x="257" y="42"/>
                    </a:lnTo>
                    <a:lnTo>
                      <a:pt x="282" y="42"/>
                    </a:lnTo>
                    <a:lnTo>
                      <a:pt x="307" y="42"/>
                    </a:lnTo>
                    <a:lnTo>
                      <a:pt x="332" y="42"/>
                    </a:lnTo>
                    <a:lnTo>
                      <a:pt x="359" y="42"/>
                    </a:lnTo>
                    <a:lnTo>
                      <a:pt x="384" y="42"/>
                    </a:lnTo>
                    <a:lnTo>
                      <a:pt x="409" y="42"/>
                    </a:lnTo>
                    <a:lnTo>
                      <a:pt x="434" y="42"/>
                    </a:lnTo>
                    <a:lnTo>
                      <a:pt x="436" y="31"/>
                    </a:lnTo>
                    <a:lnTo>
                      <a:pt x="436" y="22"/>
                    </a:lnTo>
                    <a:lnTo>
                      <a:pt x="438" y="11"/>
                    </a:lnTo>
                    <a:lnTo>
                      <a:pt x="440" y="1"/>
                    </a:lnTo>
                    <a:lnTo>
                      <a:pt x="425" y="1"/>
                    </a:lnTo>
                    <a:lnTo>
                      <a:pt x="411" y="0"/>
                    </a:lnTo>
                    <a:lnTo>
                      <a:pt x="396" y="0"/>
                    </a:lnTo>
                    <a:lnTo>
                      <a:pt x="382" y="0"/>
                    </a:lnTo>
                    <a:lnTo>
                      <a:pt x="367" y="0"/>
                    </a:lnTo>
                    <a:lnTo>
                      <a:pt x="353" y="0"/>
                    </a:lnTo>
                    <a:lnTo>
                      <a:pt x="336" y="0"/>
                    </a:lnTo>
                    <a:lnTo>
                      <a:pt x="319" y="0"/>
                    </a:lnTo>
                    <a:lnTo>
                      <a:pt x="301" y="1"/>
                    </a:lnTo>
                    <a:lnTo>
                      <a:pt x="280" y="1"/>
                    </a:lnTo>
                    <a:lnTo>
                      <a:pt x="257" y="1"/>
                    </a:lnTo>
                    <a:lnTo>
                      <a:pt x="232" y="2"/>
                    </a:lnTo>
                    <a:lnTo>
                      <a:pt x="205" y="2"/>
                    </a:lnTo>
                    <a:lnTo>
                      <a:pt x="176" y="4"/>
                    </a:lnTo>
                    <a:lnTo>
                      <a:pt x="143" y="4"/>
                    </a:lnTo>
                    <a:lnTo>
                      <a:pt x="106" y="4"/>
                    </a:lnTo>
                    <a:lnTo>
                      <a:pt x="93" y="5"/>
                    </a:lnTo>
                    <a:lnTo>
                      <a:pt x="79" y="6"/>
                    </a:lnTo>
                    <a:lnTo>
                      <a:pt x="66" y="8"/>
                    </a:lnTo>
                    <a:lnTo>
                      <a:pt x="54" y="8"/>
                    </a:lnTo>
                    <a:lnTo>
                      <a:pt x="41" y="9"/>
                    </a:lnTo>
                    <a:lnTo>
                      <a:pt x="29" y="11"/>
                    </a:lnTo>
                    <a:lnTo>
                      <a:pt x="16" y="12"/>
                    </a:lnTo>
                    <a:lnTo>
                      <a:pt x="4" y="13"/>
                    </a:lnTo>
                    <a:lnTo>
                      <a:pt x="4" y="16"/>
                    </a:lnTo>
                    <a:lnTo>
                      <a:pt x="4" y="19"/>
                    </a:lnTo>
                    <a:lnTo>
                      <a:pt x="2" y="22"/>
                    </a:lnTo>
                    <a:lnTo>
                      <a:pt x="0" y="2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4" name="Freeform 728"/>
              <p:cNvSpPr>
                <a:spLocks/>
              </p:cNvSpPr>
              <p:nvPr/>
            </p:nvSpPr>
            <p:spPr bwMode="auto">
              <a:xfrm>
                <a:off x="227" y="2226"/>
                <a:ext cx="436" cy="75"/>
              </a:xfrm>
              <a:custGeom>
                <a:avLst/>
                <a:gdLst>
                  <a:gd name="T0" fmla="*/ 0 w 436"/>
                  <a:gd name="T1" fmla="*/ 64 h 75"/>
                  <a:gd name="T2" fmla="*/ 4 w 436"/>
                  <a:gd name="T3" fmla="*/ 65 h 75"/>
                  <a:gd name="T4" fmla="*/ 8 w 436"/>
                  <a:gd name="T5" fmla="*/ 68 h 75"/>
                  <a:gd name="T6" fmla="*/ 13 w 436"/>
                  <a:gd name="T7" fmla="*/ 69 h 75"/>
                  <a:gd name="T8" fmla="*/ 19 w 436"/>
                  <a:gd name="T9" fmla="*/ 70 h 75"/>
                  <a:gd name="T10" fmla="*/ 54 w 436"/>
                  <a:gd name="T11" fmla="*/ 70 h 75"/>
                  <a:gd name="T12" fmla="*/ 87 w 436"/>
                  <a:gd name="T13" fmla="*/ 72 h 75"/>
                  <a:gd name="T14" fmla="*/ 123 w 436"/>
                  <a:gd name="T15" fmla="*/ 72 h 75"/>
                  <a:gd name="T16" fmla="*/ 158 w 436"/>
                  <a:gd name="T17" fmla="*/ 72 h 75"/>
                  <a:gd name="T18" fmla="*/ 191 w 436"/>
                  <a:gd name="T19" fmla="*/ 72 h 75"/>
                  <a:gd name="T20" fmla="*/ 226 w 436"/>
                  <a:gd name="T21" fmla="*/ 73 h 75"/>
                  <a:gd name="T22" fmla="*/ 260 w 436"/>
                  <a:gd name="T23" fmla="*/ 73 h 75"/>
                  <a:gd name="T24" fmla="*/ 295 w 436"/>
                  <a:gd name="T25" fmla="*/ 75 h 75"/>
                  <a:gd name="T26" fmla="*/ 312 w 436"/>
                  <a:gd name="T27" fmla="*/ 73 h 75"/>
                  <a:gd name="T28" fmla="*/ 330 w 436"/>
                  <a:gd name="T29" fmla="*/ 72 h 75"/>
                  <a:gd name="T30" fmla="*/ 347 w 436"/>
                  <a:gd name="T31" fmla="*/ 70 h 75"/>
                  <a:gd name="T32" fmla="*/ 364 w 436"/>
                  <a:gd name="T33" fmla="*/ 69 h 75"/>
                  <a:gd name="T34" fmla="*/ 380 w 436"/>
                  <a:gd name="T35" fmla="*/ 68 h 75"/>
                  <a:gd name="T36" fmla="*/ 399 w 436"/>
                  <a:gd name="T37" fmla="*/ 66 h 75"/>
                  <a:gd name="T38" fmla="*/ 415 w 436"/>
                  <a:gd name="T39" fmla="*/ 64 h 75"/>
                  <a:gd name="T40" fmla="*/ 432 w 436"/>
                  <a:gd name="T41" fmla="*/ 62 h 75"/>
                  <a:gd name="T42" fmla="*/ 434 w 436"/>
                  <a:gd name="T43" fmla="*/ 48 h 75"/>
                  <a:gd name="T44" fmla="*/ 434 w 436"/>
                  <a:gd name="T45" fmla="*/ 35 h 75"/>
                  <a:gd name="T46" fmla="*/ 434 w 436"/>
                  <a:gd name="T47" fmla="*/ 20 h 75"/>
                  <a:gd name="T48" fmla="*/ 436 w 436"/>
                  <a:gd name="T49" fmla="*/ 6 h 75"/>
                  <a:gd name="T50" fmla="*/ 434 w 436"/>
                  <a:gd name="T51" fmla="*/ 4 h 75"/>
                  <a:gd name="T52" fmla="*/ 434 w 436"/>
                  <a:gd name="T53" fmla="*/ 3 h 75"/>
                  <a:gd name="T54" fmla="*/ 432 w 436"/>
                  <a:gd name="T55" fmla="*/ 2 h 75"/>
                  <a:gd name="T56" fmla="*/ 430 w 436"/>
                  <a:gd name="T57" fmla="*/ 0 h 75"/>
                  <a:gd name="T58" fmla="*/ 361 w 436"/>
                  <a:gd name="T59" fmla="*/ 0 h 75"/>
                  <a:gd name="T60" fmla="*/ 303 w 436"/>
                  <a:gd name="T61" fmla="*/ 0 h 75"/>
                  <a:gd name="T62" fmla="*/ 251 w 436"/>
                  <a:gd name="T63" fmla="*/ 0 h 75"/>
                  <a:gd name="T64" fmla="*/ 208 w 436"/>
                  <a:gd name="T65" fmla="*/ 2 h 75"/>
                  <a:gd name="T66" fmla="*/ 168 w 436"/>
                  <a:gd name="T67" fmla="*/ 2 h 75"/>
                  <a:gd name="T68" fmla="*/ 137 w 436"/>
                  <a:gd name="T69" fmla="*/ 2 h 75"/>
                  <a:gd name="T70" fmla="*/ 110 w 436"/>
                  <a:gd name="T71" fmla="*/ 2 h 75"/>
                  <a:gd name="T72" fmla="*/ 87 w 436"/>
                  <a:gd name="T73" fmla="*/ 2 h 75"/>
                  <a:gd name="T74" fmla="*/ 71 w 436"/>
                  <a:gd name="T75" fmla="*/ 3 h 75"/>
                  <a:gd name="T76" fmla="*/ 54 w 436"/>
                  <a:gd name="T77" fmla="*/ 3 h 75"/>
                  <a:gd name="T78" fmla="*/ 42 w 436"/>
                  <a:gd name="T79" fmla="*/ 4 h 75"/>
                  <a:gd name="T80" fmla="*/ 33 w 436"/>
                  <a:gd name="T81" fmla="*/ 4 h 75"/>
                  <a:gd name="T82" fmla="*/ 23 w 436"/>
                  <a:gd name="T83" fmla="*/ 6 h 75"/>
                  <a:gd name="T84" fmla="*/ 17 w 436"/>
                  <a:gd name="T85" fmla="*/ 6 h 75"/>
                  <a:gd name="T86" fmla="*/ 8 w 436"/>
                  <a:gd name="T87" fmla="*/ 7 h 75"/>
                  <a:gd name="T88" fmla="*/ 0 w 436"/>
                  <a:gd name="T89" fmla="*/ 8 h 75"/>
                  <a:gd name="T90" fmla="*/ 0 w 436"/>
                  <a:gd name="T91" fmla="*/ 22 h 75"/>
                  <a:gd name="T92" fmla="*/ 0 w 436"/>
                  <a:gd name="T93" fmla="*/ 36 h 75"/>
                  <a:gd name="T94" fmla="*/ 0 w 436"/>
                  <a:gd name="T95" fmla="*/ 50 h 75"/>
                  <a:gd name="T96" fmla="*/ 0 w 436"/>
                  <a:gd name="T97" fmla="*/ 64 h 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6"/>
                  <a:gd name="T148" fmla="*/ 0 h 75"/>
                  <a:gd name="T149" fmla="*/ 436 w 436"/>
                  <a:gd name="T150" fmla="*/ 75 h 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6" h="75">
                    <a:moveTo>
                      <a:pt x="0" y="64"/>
                    </a:moveTo>
                    <a:lnTo>
                      <a:pt x="4" y="65"/>
                    </a:lnTo>
                    <a:lnTo>
                      <a:pt x="8" y="68"/>
                    </a:lnTo>
                    <a:lnTo>
                      <a:pt x="13" y="69"/>
                    </a:lnTo>
                    <a:lnTo>
                      <a:pt x="19" y="70"/>
                    </a:lnTo>
                    <a:lnTo>
                      <a:pt x="54" y="70"/>
                    </a:lnTo>
                    <a:lnTo>
                      <a:pt x="87" y="72"/>
                    </a:lnTo>
                    <a:lnTo>
                      <a:pt x="123" y="72"/>
                    </a:lnTo>
                    <a:lnTo>
                      <a:pt x="158" y="72"/>
                    </a:lnTo>
                    <a:lnTo>
                      <a:pt x="191" y="72"/>
                    </a:lnTo>
                    <a:lnTo>
                      <a:pt x="226" y="73"/>
                    </a:lnTo>
                    <a:lnTo>
                      <a:pt x="260" y="73"/>
                    </a:lnTo>
                    <a:lnTo>
                      <a:pt x="295" y="75"/>
                    </a:lnTo>
                    <a:lnTo>
                      <a:pt x="312" y="73"/>
                    </a:lnTo>
                    <a:lnTo>
                      <a:pt x="330" y="72"/>
                    </a:lnTo>
                    <a:lnTo>
                      <a:pt x="347" y="70"/>
                    </a:lnTo>
                    <a:lnTo>
                      <a:pt x="364" y="69"/>
                    </a:lnTo>
                    <a:lnTo>
                      <a:pt x="380" y="68"/>
                    </a:lnTo>
                    <a:lnTo>
                      <a:pt x="399" y="66"/>
                    </a:lnTo>
                    <a:lnTo>
                      <a:pt x="415" y="64"/>
                    </a:lnTo>
                    <a:lnTo>
                      <a:pt x="432" y="62"/>
                    </a:lnTo>
                    <a:lnTo>
                      <a:pt x="434" y="48"/>
                    </a:lnTo>
                    <a:lnTo>
                      <a:pt x="434" y="35"/>
                    </a:lnTo>
                    <a:lnTo>
                      <a:pt x="434" y="20"/>
                    </a:lnTo>
                    <a:lnTo>
                      <a:pt x="436" y="6"/>
                    </a:lnTo>
                    <a:lnTo>
                      <a:pt x="434" y="4"/>
                    </a:lnTo>
                    <a:lnTo>
                      <a:pt x="434" y="3"/>
                    </a:lnTo>
                    <a:lnTo>
                      <a:pt x="432" y="2"/>
                    </a:lnTo>
                    <a:lnTo>
                      <a:pt x="430" y="0"/>
                    </a:lnTo>
                    <a:lnTo>
                      <a:pt x="361" y="0"/>
                    </a:lnTo>
                    <a:lnTo>
                      <a:pt x="303" y="0"/>
                    </a:lnTo>
                    <a:lnTo>
                      <a:pt x="251" y="0"/>
                    </a:lnTo>
                    <a:lnTo>
                      <a:pt x="208" y="2"/>
                    </a:lnTo>
                    <a:lnTo>
                      <a:pt x="168" y="2"/>
                    </a:lnTo>
                    <a:lnTo>
                      <a:pt x="137" y="2"/>
                    </a:lnTo>
                    <a:lnTo>
                      <a:pt x="110" y="2"/>
                    </a:lnTo>
                    <a:lnTo>
                      <a:pt x="87" y="2"/>
                    </a:lnTo>
                    <a:lnTo>
                      <a:pt x="71" y="3"/>
                    </a:lnTo>
                    <a:lnTo>
                      <a:pt x="54" y="3"/>
                    </a:lnTo>
                    <a:lnTo>
                      <a:pt x="42" y="4"/>
                    </a:lnTo>
                    <a:lnTo>
                      <a:pt x="33" y="4"/>
                    </a:lnTo>
                    <a:lnTo>
                      <a:pt x="23" y="6"/>
                    </a:lnTo>
                    <a:lnTo>
                      <a:pt x="17" y="6"/>
                    </a:lnTo>
                    <a:lnTo>
                      <a:pt x="8" y="7"/>
                    </a:lnTo>
                    <a:lnTo>
                      <a:pt x="0" y="8"/>
                    </a:lnTo>
                    <a:lnTo>
                      <a:pt x="0" y="22"/>
                    </a:lnTo>
                    <a:lnTo>
                      <a:pt x="0" y="36"/>
                    </a:lnTo>
                    <a:lnTo>
                      <a:pt x="0" y="50"/>
                    </a:lnTo>
                    <a:lnTo>
                      <a:pt x="0" y="64"/>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5" name="Freeform 729"/>
              <p:cNvSpPr>
                <a:spLocks/>
              </p:cNvSpPr>
              <p:nvPr/>
            </p:nvSpPr>
            <p:spPr bwMode="auto">
              <a:xfrm>
                <a:off x="248" y="2359"/>
                <a:ext cx="434" cy="48"/>
              </a:xfrm>
              <a:custGeom>
                <a:avLst/>
                <a:gdLst>
                  <a:gd name="T0" fmla="*/ 0 w 434"/>
                  <a:gd name="T1" fmla="*/ 39 h 48"/>
                  <a:gd name="T2" fmla="*/ 27 w 434"/>
                  <a:gd name="T3" fmla="*/ 39 h 48"/>
                  <a:gd name="T4" fmla="*/ 54 w 434"/>
                  <a:gd name="T5" fmla="*/ 39 h 48"/>
                  <a:gd name="T6" fmla="*/ 79 w 434"/>
                  <a:gd name="T7" fmla="*/ 41 h 48"/>
                  <a:gd name="T8" fmla="*/ 106 w 434"/>
                  <a:gd name="T9" fmla="*/ 41 h 48"/>
                  <a:gd name="T10" fmla="*/ 133 w 434"/>
                  <a:gd name="T11" fmla="*/ 41 h 48"/>
                  <a:gd name="T12" fmla="*/ 160 w 434"/>
                  <a:gd name="T13" fmla="*/ 42 h 48"/>
                  <a:gd name="T14" fmla="*/ 187 w 434"/>
                  <a:gd name="T15" fmla="*/ 42 h 48"/>
                  <a:gd name="T16" fmla="*/ 214 w 434"/>
                  <a:gd name="T17" fmla="*/ 42 h 48"/>
                  <a:gd name="T18" fmla="*/ 241 w 434"/>
                  <a:gd name="T19" fmla="*/ 44 h 48"/>
                  <a:gd name="T20" fmla="*/ 270 w 434"/>
                  <a:gd name="T21" fmla="*/ 44 h 48"/>
                  <a:gd name="T22" fmla="*/ 297 w 434"/>
                  <a:gd name="T23" fmla="*/ 44 h 48"/>
                  <a:gd name="T24" fmla="*/ 324 w 434"/>
                  <a:gd name="T25" fmla="*/ 45 h 48"/>
                  <a:gd name="T26" fmla="*/ 351 w 434"/>
                  <a:gd name="T27" fmla="*/ 45 h 48"/>
                  <a:gd name="T28" fmla="*/ 378 w 434"/>
                  <a:gd name="T29" fmla="*/ 46 h 48"/>
                  <a:gd name="T30" fmla="*/ 407 w 434"/>
                  <a:gd name="T31" fmla="*/ 46 h 48"/>
                  <a:gd name="T32" fmla="*/ 434 w 434"/>
                  <a:gd name="T33" fmla="*/ 48 h 48"/>
                  <a:gd name="T34" fmla="*/ 432 w 434"/>
                  <a:gd name="T35" fmla="*/ 37 h 48"/>
                  <a:gd name="T36" fmla="*/ 430 w 434"/>
                  <a:gd name="T37" fmla="*/ 26 h 48"/>
                  <a:gd name="T38" fmla="*/ 428 w 434"/>
                  <a:gd name="T39" fmla="*/ 15 h 48"/>
                  <a:gd name="T40" fmla="*/ 426 w 434"/>
                  <a:gd name="T41" fmla="*/ 4 h 48"/>
                  <a:gd name="T42" fmla="*/ 401 w 434"/>
                  <a:gd name="T43" fmla="*/ 4 h 48"/>
                  <a:gd name="T44" fmla="*/ 374 w 434"/>
                  <a:gd name="T45" fmla="*/ 4 h 48"/>
                  <a:gd name="T46" fmla="*/ 349 w 434"/>
                  <a:gd name="T47" fmla="*/ 2 h 48"/>
                  <a:gd name="T48" fmla="*/ 322 w 434"/>
                  <a:gd name="T49" fmla="*/ 2 h 48"/>
                  <a:gd name="T50" fmla="*/ 297 w 434"/>
                  <a:gd name="T51" fmla="*/ 2 h 48"/>
                  <a:gd name="T52" fmla="*/ 272 w 434"/>
                  <a:gd name="T53" fmla="*/ 2 h 48"/>
                  <a:gd name="T54" fmla="*/ 245 w 434"/>
                  <a:gd name="T55" fmla="*/ 2 h 48"/>
                  <a:gd name="T56" fmla="*/ 220 w 434"/>
                  <a:gd name="T57" fmla="*/ 1 h 48"/>
                  <a:gd name="T58" fmla="*/ 193 w 434"/>
                  <a:gd name="T59" fmla="*/ 1 h 48"/>
                  <a:gd name="T60" fmla="*/ 168 w 434"/>
                  <a:gd name="T61" fmla="*/ 1 h 48"/>
                  <a:gd name="T62" fmla="*/ 143 w 434"/>
                  <a:gd name="T63" fmla="*/ 1 h 48"/>
                  <a:gd name="T64" fmla="*/ 116 w 434"/>
                  <a:gd name="T65" fmla="*/ 1 h 48"/>
                  <a:gd name="T66" fmla="*/ 91 w 434"/>
                  <a:gd name="T67" fmla="*/ 1 h 48"/>
                  <a:gd name="T68" fmla="*/ 64 w 434"/>
                  <a:gd name="T69" fmla="*/ 0 h 48"/>
                  <a:gd name="T70" fmla="*/ 39 w 434"/>
                  <a:gd name="T71" fmla="*/ 0 h 48"/>
                  <a:gd name="T72" fmla="*/ 12 w 434"/>
                  <a:gd name="T73" fmla="*/ 0 h 48"/>
                  <a:gd name="T74" fmla="*/ 8 w 434"/>
                  <a:gd name="T75" fmla="*/ 4 h 48"/>
                  <a:gd name="T76" fmla="*/ 4 w 434"/>
                  <a:gd name="T77" fmla="*/ 9 h 48"/>
                  <a:gd name="T78" fmla="*/ 2 w 434"/>
                  <a:gd name="T79" fmla="*/ 20 h 48"/>
                  <a:gd name="T80" fmla="*/ 0 w 434"/>
                  <a:gd name="T81" fmla="*/ 39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34"/>
                  <a:gd name="T124" fmla="*/ 0 h 48"/>
                  <a:gd name="T125" fmla="*/ 434 w 434"/>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34" h="48">
                    <a:moveTo>
                      <a:pt x="0" y="39"/>
                    </a:moveTo>
                    <a:lnTo>
                      <a:pt x="27" y="39"/>
                    </a:lnTo>
                    <a:lnTo>
                      <a:pt x="54" y="39"/>
                    </a:lnTo>
                    <a:lnTo>
                      <a:pt x="79" y="41"/>
                    </a:lnTo>
                    <a:lnTo>
                      <a:pt x="106" y="41"/>
                    </a:lnTo>
                    <a:lnTo>
                      <a:pt x="133" y="41"/>
                    </a:lnTo>
                    <a:lnTo>
                      <a:pt x="160" y="42"/>
                    </a:lnTo>
                    <a:lnTo>
                      <a:pt x="187" y="42"/>
                    </a:lnTo>
                    <a:lnTo>
                      <a:pt x="214" y="42"/>
                    </a:lnTo>
                    <a:lnTo>
                      <a:pt x="241" y="44"/>
                    </a:lnTo>
                    <a:lnTo>
                      <a:pt x="270" y="44"/>
                    </a:lnTo>
                    <a:lnTo>
                      <a:pt x="297" y="44"/>
                    </a:lnTo>
                    <a:lnTo>
                      <a:pt x="324" y="45"/>
                    </a:lnTo>
                    <a:lnTo>
                      <a:pt x="351" y="45"/>
                    </a:lnTo>
                    <a:lnTo>
                      <a:pt x="378" y="46"/>
                    </a:lnTo>
                    <a:lnTo>
                      <a:pt x="407" y="46"/>
                    </a:lnTo>
                    <a:lnTo>
                      <a:pt x="434" y="48"/>
                    </a:lnTo>
                    <a:lnTo>
                      <a:pt x="432" y="37"/>
                    </a:lnTo>
                    <a:lnTo>
                      <a:pt x="430" y="26"/>
                    </a:lnTo>
                    <a:lnTo>
                      <a:pt x="428" y="15"/>
                    </a:lnTo>
                    <a:lnTo>
                      <a:pt x="426" y="4"/>
                    </a:lnTo>
                    <a:lnTo>
                      <a:pt x="401" y="4"/>
                    </a:lnTo>
                    <a:lnTo>
                      <a:pt x="374" y="4"/>
                    </a:lnTo>
                    <a:lnTo>
                      <a:pt x="349" y="2"/>
                    </a:lnTo>
                    <a:lnTo>
                      <a:pt x="322" y="2"/>
                    </a:lnTo>
                    <a:lnTo>
                      <a:pt x="297" y="2"/>
                    </a:lnTo>
                    <a:lnTo>
                      <a:pt x="272" y="2"/>
                    </a:lnTo>
                    <a:lnTo>
                      <a:pt x="245" y="2"/>
                    </a:lnTo>
                    <a:lnTo>
                      <a:pt x="220" y="1"/>
                    </a:lnTo>
                    <a:lnTo>
                      <a:pt x="193" y="1"/>
                    </a:lnTo>
                    <a:lnTo>
                      <a:pt x="168" y="1"/>
                    </a:lnTo>
                    <a:lnTo>
                      <a:pt x="143" y="1"/>
                    </a:lnTo>
                    <a:lnTo>
                      <a:pt x="116" y="1"/>
                    </a:lnTo>
                    <a:lnTo>
                      <a:pt x="91" y="1"/>
                    </a:lnTo>
                    <a:lnTo>
                      <a:pt x="64" y="0"/>
                    </a:lnTo>
                    <a:lnTo>
                      <a:pt x="39" y="0"/>
                    </a:lnTo>
                    <a:lnTo>
                      <a:pt x="12" y="0"/>
                    </a:lnTo>
                    <a:lnTo>
                      <a:pt x="8" y="4"/>
                    </a:lnTo>
                    <a:lnTo>
                      <a:pt x="4" y="9"/>
                    </a:lnTo>
                    <a:lnTo>
                      <a:pt x="2" y="20"/>
                    </a:lnTo>
                    <a:lnTo>
                      <a:pt x="0" y="3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6" name="Freeform 730"/>
              <p:cNvSpPr>
                <a:spLocks/>
              </p:cNvSpPr>
              <p:nvPr/>
            </p:nvSpPr>
            <p:spPr bwMode="auto">
              <a:xfrm>
                <a:off x="252" y="2166"/>
                <a:ext cx="399" cy="53"/>
              </a:xfrm>
              <a:custGeom>
                <a:avLst/>
                <a:gdLst>
                  <a:gd name="T0" fmla="*/ 0 w 399"/>
                  <a:gd name="T1" fmla="*/ 45 h 53"/>
                  <a:gd name="T2" fmla="*/ 19 w 399"/>
                  <a:gd name="T3" fmla="*/ 45 h 53"/>
                  <a:gd name="T4" fmla="*/ 37 w 399"/>
                  <a:gd name="T5" fmla="*/ 46 h 53"/>
                  <a:gd name="T6" fmla="*/ 58 w 399"/>
                  <a:gd name="T7" fmla="*/ 48 h 53"/>
                  <a:gd name="T8" fmla="*/ 77 w 399"/>
                  <a:gd name="T9" fmla="*/ 48 h 53"/>
                  <a:gd name="T10" fmla="*/ 96 w 399"/>
                  <a:gd name="T11" fmla="*/ 49 h 53"/>
                  <a:gd name="T12" fmla="*/ 116 w 399"/>
                  <a:gd name="T13" fmla="*/ 51 h 53"/>
                  <a:gd name="T14" fmla="*/ 135 w 399"/>
                  <a:gd name="T15" fmla="*/ 52 h 53"/>
                  <a:gd name="T16" fmla="*/ 154 w 399"/>
                  <a:gd name="T17" fmla="*/ 53 h 53"/>
                  <a:gd name="T18" fmla="*/ 185 w 399"/>
                  <a:gd name="T19" fmla="*/ 52 h 53"/>
                  <a:gd name="T20" fmla="*/ 214 w 399"/>
                  <a:gd name="T21" fmla="*/ 51 h 53"/>
                  <a:gd name="T22" fmla="*/ 245 w 399"/>
                  <a:gd name="T23" fmla="*/ 49 h 53"/>
                  <a:gd name="T24" fmla="*/ 276 w 399"/>
                  <a:gd name="T25" fmla="*/ 48 h 53"/>
                  <a:gd name="T26" fmla="*/ 307 w 399"/>
                  <a:gd name="T27" fmla="*/ 46 h 53"/>
                  <a:gd name="T28" fmla="*/ 339 w 399"/>
                  <a:gd name="T29" fmla="*/ 46 h 53"/>
                  <a:gd name="T30" fmla="*/ 368 w 399"/>
                  <a:gd name="T31" fmla="*/ 45 h 53"/>
                  <a:gd name="T32" fmla="*/ 399 w 399"/>
                  <a:gd name="T33" fmla="*/ 44 h 53"/>
                  <a:gd name="T34" fmla="*/ 399 w 399"/>
                  <a:gd name="T35" fmla="*/ 33 h 53"/>
                  <a:gd name="T36" fmla="*/ 399 w 399"/>
                  <a:gd name="T37" fmla="*/ 22 h 53"/>
                  <a:gd name="T38" fmla="*/ 399 w 399"/>
                  <a:gd name="T39" fmla="*/ 11 h 53"/>
                  <a:gd name="T40" fmla="*/ 399 w 399"/>
                  <a:gd name="T41" fmla="*/ 0 h 53"/>
                  <a:gd name="T42" fmla="*/ 386 w 399"/>
                  <a:gd name="T43" fmla="*/ 0 h 53"/>
                  <a:gd name="T44" fmla="*/ 370 w 399"/>
                  <a:gd name="T45" fmla="*/ 0 h 53"/>
                  <a:gd name="T46" fmla="*/ 351 w 399"/>
                  <a:gd name="T47" fmla="*/ 0 h 53"/>
                  <a:gd name="T48" fmla="*/ 328 w 399"/>
                  <a:gd name="T49" fmla="*/ 1 h 53"/>
                  <a:gd name="T50" fmla="*/ 303 w 399"/>
                  <a:gd name="T51" fmla="*/ 2 h 53"/>
                  <a:gd name="T52" fmla="*/ 276 w 399"/>
                  <a:gd name="T53" fmla="*/ 4 h 53"/>
                  <a:gd name="T54" fmla="*/ 247 w 399"/>
                  <a:gd name="T55" fmla="*/ 5 h 53"/>
                  <a:gd name="T56" fmla="*/ 218 w 399"/>
                  <a:gd name="T57" fmla="*/ 6 h 53"/>
                  <a:gd name="T58" fmla="*/ 187 w 399"/>
                  <a:gd name="T59" fmla="*/ 8 h 53"/>
                  <a:gd name="T60" fmla="*/ 158 w 399"/>
                  <a:gd name="T61" fmla="*/ 9 h 53"/>
                  <a:gd name="T62" fmla="*/ 129 w 399"/>
                  <a:gd name="T63" fmla="*/ 11 h 53"/>
                  <a:gd name="T64" fmla="*/ 100 w 399"/>
                  <a:gd name="T65" fmla="*/ 12 h 53"/>
                  <a:gd name="T66" fmla="*/ 73 w 399"/>
                  <a:gd name="T67" fmla="*/ 12 h 53"/>
                  <a:gd name="T68" fmla="*/ 50 w 399"/>
                  <a:gd name="T69" fmla="*/ 13 h 53"/>
                  <a:gd name="T70" fmla="*/ 29 w 399"/>
                  <a:gd name="T71" fmla="*/ 13 h 53"/>
                  <a:gd name="T72" fmla="*/ 10 w 399"/>
                  <a:gd name="T73" fmla="*/ 13 h 53"/>
                  <a:gd name="T74" fmla="*/ 8 w 399"/>
                  <a:gd name="T75" fmla="*/ 20 h 53"/>
                  <a:gd name="T76" fmla="*/ 6 w 399"/>
                  <a:gd name="T77" fmla="*/ 29 h 53"/>
                  <a:gd name="T78" fmla="*/ 2 w 399"/>
                  <a:gd name="T79" fmla="*/ 37 h 53"/>
                  <a:gd name="T80" fmla="*/ 0 w 399"/>
                  <a:gd name="T81" fmla="*/ 45 h 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9"/>
                  <a:gd name="T124" fmla="*/ 0 h 53"/>
                  <a:gd name="T125" fmla="*/ 399 w 399"/>
                  <a:gd name="T126" fmla="*/ 53 h 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9" h="53">
                    <a:moveTo>
                      <a:pt x="0" y="45"/>
                    </a:moveTo>
                    <a:lnTo>
                      <a:pt x="19" y="45"/>
                    </a:lnTo>
                    <a:lnTo>
                      <a:pt x="37" y="46"/>
                    </a:lnTo>
                    <a:lnTo>
                      <a:pt x="58" y="48"/>
                    </a:lnTo>
                    <a:lnTo>
                      <a:pt x="77" y="48"/>
                    </a:lnTo>
                    <a:lnTo>
                      <a:pt x="96" y="49"/>
                    </a:lnTo>
                    <a:lnTo>
                      <a:pt x="116" y="51"/>
                    </a:lnTo>
                    <a:lnTo>
                      <a:pt x="135" y="52"/>
                    </a:lnTo>
                    <a:lnTo>
                      <a:pt x="154" y="53"/>
                    </a:lnTo>
                    <a:lnTo>
                      <a:pt x="185" y="52"/>
                    </a:lnTo>
                    <a:lnTo>
                      <a:pt x="214" y="51"/>
                    </a:lnTo>
                    <a:lnTo>
                      <a:pt x="245" y="49"/>
                    </a:lnTo>
                    <a:lnTo>
                      <a:pt x="276" y="48"/>
                    </a:lnTo>
                    <a:lnTo>
                      <a:pt x="307" y="46"/>
                    </a:lnTo>
                    <a:lnTo>
                      <a:pt x="339" y="46"/>
                    </a:lnTo>
                    <a:lnTo>
                      <a:pt x="368" y="45"/>
                    </a:lnTo>
                    <a:lnTo>
                      <a:pt x="399" y="44"/>
                    </a:lnTo>
                    <a:lnTo>
                      <a:pt x="399" y="33"/>
                    </a:lnTo>
                    <a:lnTo>
                      <a:pt x="399" y="22"/>
                    </a:lnTo>
                    <a:lnTo>
                      <a:pt x="399" y="11"/>
                    </a:lnTo>
                    <a:lnTo>
                      <a:pt x="399" y="0"/>
                    </a:lnTo>
                    <a:lnTo>
                      <a:pt x="386" y="0"/>
                    </a:lnTo>
                    <a:lnTo>
                      <a:pt x="370" y="0"/>
                    </a:lnTo>
                    <a:lnTo>
                      <a:pt x="351" y="0"/>
                    </a:lnTo>
                    <a:lnTo>
                      <a:pt x="328" y="1"/>
                    </a:lnTo>
                    <a:lnTo>
                      <a:pt x="303" y="2"/>
                    </a:lnTo>
                    <a:lnTo>
                      <a:pt x="276" y="4"/>
                    </a:lnTo>
                    <a:lnTo>
                      <a:pt x="247" y="5"/>
                    </a:lnTo>
                    <a:lnTo>
                      <a:pt x="218" y="6"/>
                    </a:lnTo>
                    <a:lnTo>
                      <a:pt x="187" y="8"/>
                    </a:lnTo>
                    <a:lnTo>
                      <a:pt x="158" y="9"/>
                    </a:lnTo>
                    <a:lnTo>
                      <a:pt x="129" y="11"/>
                    </a:lnTo>
                    <a:lnTo>
                      <a:pt x="100" y="12"/>
                    </a:lnTo>
                    <a:lnTo>
                      <a:pt x="73" y="12"/>
                    </a:lnTo>
                    <a:lnTo>
                      <a:pt x="50" y="13"/>
                    </a:lnTo>
                    <a:lnTo>
                      <a:pt x="29" y="13"/>
                    </a:lnTo>
                    <a:lnTo>
                      <a:pt x="10" y="13"/>
                    </a:lnTo>
                    <a:lnTo>
                      <a:pt x="8" y="20"/>
                    </a:lnTo>
                    <a:lnTo>
                      <a:pt x="6" y="29"/>
                    </a:lnTo>
                    <a:lnTo>
                      <a:pt x="2" y="37"/>
                    </a:lnTo>
                    <a:lnTo>
                      <a:pt x="0" y="4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7" name="Freeform 731"/>
              <p:cNvSpPr>
                <a:spLocks/>
              </p:cNvSpPr>
              <p:nvPr/>
            </p:nvSpPr>
            <p:spPr bwMode="auto">
              <a:xfrm>
                <a:off x="283" y="2124"/>
                <a:ext cx="465" cy="190"/>
              </a:xfrm>
              <a:custGeom>
                <a:avLst/>
                <a:gdLst>
                  <a:gd name="T0" fmla="*/ 0 w 465"/>
                  <a:gd name="T1" fmla="*/ 25 h 190"/>
                  <a:gd name="T2" fmla="*/ 0 w 465"/>
                  <a:gd name="T3" fmla="*/ 29 h 190"/>
                  <a:gd name="T4" fmla="*/ 2 w 465"/>
                  <a:gd name="T5" fmla="*/ 33 h 190"/>
                  <a:gd name="T6" fmla="*/ 4 w 465"/>
                  <a:gd name="T7" fmla="*/ 37 h 190"/>
                  <a:gd name="T8" fmla="*/ 6 w 465"/>
                  <a:gd name="T9" fmla="*/ 42 h 190"/>
                  <a:gd name="T10" fmla="*/ 23 w 465"/>
                  <a:gd name="T11" fmla="*/ 42 h 190"/>
                  <a:gd name="T12" fmla="*/ 42 w 465"/>
                  <a:gd name="T13" fmla="*/ 42 h 190"/>
                  <a:gd name="T14" fmla="*/ 58 w 465"/>
                  <a:gd name="T15" fmla="*/ 42 h 190"/>
                  <a:gd name="T16" fmla="*/ 75 w 465"/>
                  <a:gd name="T17" fmla="*/ 42 h 190"/>
                  <a:gd name="T18" fmla="*/ 94 w 465"/>
                  <a:gd name="T19" fmla="*/ 42 h 190"/>
                  <a:gd name="T20" fmla="*/ 110 w 465"/>
                  <a:gd name="T21" fmla="*/ 43 h 190"/>
                  <a:gd name="T22" fmla="*/ 127 w 465"/>
                  <a:gd name="T23" fmla="*/ 43 h 190"/>
                  <a:gd name="T24" fmla="*/ 143 w 465"/>
                  <a:gd name="T25" fmla="*/ 44 h 190"/>
                  <a:gd name="T26" fmla="*/ 175 w 465"/>
                  <a:gd name="T27" fmla="*/ 42 h 190"/>
                  <a:gd name="T28" fmla="*/ 206 w 465"/>
                  <a:gd name="T29" fmla="*/ 39 h 190"/>
                  <a:gd name="T30" fmla="*/ 237 w 465"/>
                  <a:gd name="T31" fmla="*/ 36 h 190"/>
                  <a:gd name="T32" fmla="*/ 268 w 465"/>
                  <a:gd name="T33" fmla="*/ 33 h 190"/>
                  <a:gd name="T34" fmla="*/ 299 w 465"/>
                  <a:gd name="T35" fmla="*/ 32 h 190"/>
                  <a:gd name="T36" fmla="*/ 330 w 465"/>
                  <a:gd name="T37" fmla="*/ 29 h 190"/>
                  <a:gd name="T38" fmla="*/ 359 w 465"/>
                  <a:gd name="T39" fmla="*/ 26 h 190"/>
                  <a:gd name="T40" fmla="*/ 391 w 465"/>
                  <a:gd name="T41" fmla="*/ 24 h 190"/>
                  <a:gd name="T42" fmla="*/ 389 w 465"/>
                  <a:gd name="T43" fmla="*/ 37 h 190"/>
                  <a:gd name="T44" fmla="*/ 389 w 465"/>
                  <a:gd name="T45" fmla="*/ 51 h 190"/>
                  <a:gd name="T46" fmla="*/ 389 w 465"/>
                  <a:gd name="T47" fmla="*/ 66 h 190"/>
                  <a:gd name="T48" fmla="*/ 389 w 465"/>
                  <a:gd name="T49" fmla="*/ 80 h 190"/>
                  <a:gd name="T50" fmla="*/ 397 w 465"/>
                  <a:gd name="T51" fmla="*/ 82 h 190"/>
                  <a:gd name="T52" fmla="*/ 407 w 465"/>
                  <a:gd name="T53" fmla="*/ 83 h 190"/>
                  <a:gd name="T54" fmla="*/ 416 w 465"/>
                  <a:gd name="T55" fmla="*/ 84 h 190"/>
                  <a:gd name="T56" fmla="*/ 424 w 465"/>
                  <a:gd name="T57" fmla="*/ 86 h 190"/>
                  <a:gd name="T58" fmla="*/ 420 w 465"/>
                  <a:gd name="T59" fmla="*/ 110 h 190"/>
                  <a:gd name="T60" fmla="*/ 418 w 465"/>
                  <a:gd name="T61" fmla="*/ 135 h 190"/>
                  <a:gd name="T62" fmla="*/ 413 w 465"/>
                  <a:gd name="T63" fmla="*/ 160 h 190"/>
                  <a:gd name="T64" fmla="*/ 411 w 465"/>
                  <a:gd name="T65" fmla="*/ 185 h 190"/>
                  <a:gd name="T66" fmla="*/ 418 w 465"/>
                  <a:gd name="T67" fmla="*/ 188 h 190"/>
                  <a:gd name="T68" fmla="*/ 424 w 465"/>
                  <a:gd name="T69" fmla="*/ 189 h 190"/>
                  <a:gd name="T70" fmla="*/ 434 w 465"/>
                  <a:gd name="T71" fmla="*/ 190 h 190"/>
                  <a:gd name="T72" fmla="*/ 453 w 465"/>
                  <a:gd name="T73" fmla="*/ 189 h 190"/>
                  <a:gd name="T74" fmla="*/ 457 w 465"/>
                  <a:gd name="T75" fmla="*/ 177 h 190"/>
                  <a:gd name="T76" fmla="*/ 461 w 465"/>
                  <a:gd name="T77" fmla="*/ 152 h 190"/>
                  <a:gd name="T78" fmla="*/ 463 w 465"/>
                  <a:gd name="T79" fmla="*/ 99 h 190"/>
                  <a:gd name="T80" fmla="*/ 465 w 465"/>
                  <a:gd name="T81" fmla="*/ 0 h 190"/>
                  <a:gd name="T82" fmla="*/ 436 w 465"/>
                  <a:gd name="T83" fmla="*/ 0 h 190"/>
                  <a:gd name="T84" fmla="*/ 409 w 465"/>
                  <a:gd name="T85" fmla="*/ 2 h 190"/>
                  <a:gd name="T86" fmla="*/ 380 w 465"/>
                  <a:gd name="T87" fmla="*/ 2 h 190"/>
                  <a:gd name="T88" fmla="*/ 351 w 465"/>
                  <a:gd name="T89" fmla="*/ 2 h 190"/>
                  <a:gd name="T90" fmla="*/ 324 w 465"/>
                  <a:gd name="T91" fmla="*/ 2 h 190"/>
                  <a:gd name="T92" fmla="*/ 295 w 465"/>
                  <a:gd name="T93" fmla="*/ 3 h 190"/>
                  <a:gd name="T94" fmla="*/ 268 w 465"/>
                  <a:gd name="T95" fmla="*/ 3 h 190"/>
                  <a:gd name="T96" fmla="*/ 239 w 465"/>
                  <a:gd name="T97" fmla="*/ 3 h 190"/>
                  <a:gd name="T98" fmla="*/ 210 w 465"/>
                  <a:gd name="T99" fmla="*/ 3 h 190"/>
                  <a:gd name="T100" fmla="*/ 183 w 465"/>
                  <a:gd name="T101" fmla="*/ 3 h 190"/>
                  <a:gd name="T102" fmla="*/ 154 w 465"/>
                  <a:gd name="T103" fmla="*/ 3 h 190"/>
                  <a:gd name="T104" fmla="*/ 127 w 465"/>
                  <a:gd name="T105" fmla="*/ 3 h 190"/>
                  <a:gd name="T106" fmla="*/ 98 w 465"/>
                  <a:gd name="T107" fmla="*/ 4 h 190"/>
                  <a:gd name="T108" fmla="*/ 69 w 465"/>
                  <a:gd name="T109" fmla="*/ 4 h 190"/>
                  <a:gd name="T110" fmla="*/ 42 w 465"/>
                  <a:gd name="T111" fmla="*/ 4 h 190"/>
                  <a:gd name="T112" fmla="*/ 13 w 465"/>
                  <a:gd name="T113" fmla="*/ 4 h 190"/>
                  <a:gd name="T114" fmla="*/ 6 w 465"/>
                  <a:gd name="T115" fmla="*/ 10 h 190"/>
                  <a:gd name="T116" fmla="*/ 2 w 465"/>
                  <a:gd name="T117" fmla="*/ 14 h 190"/>
                  <a:gd name="T118" fmla="*/ 0 w 465"/>
                  <a:gd name="T119" fmla="*/ 18 h 190"/>
                  <a:gd name="T120" fmla="*/ 0 w 465"/>
                  <a:gd name="T121" fmla="*/ 25 h 1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5"/>
                  <a:gd name="T184" fmla="*/ 0 h 190"/>
                  <a:gd name="T185" fmla="*/ 465 w 465"/>
                  <a:gd name="T186" fmla="*/ 190 h 19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5" h="190">
                    <a:moveTo>
                      <a:pt x="0" y="25"/>
                    </a:moveTo>
                    <a:lnTo>
                      <a:pt x="0" y="29"/>
                    </a:lnTo>
                    <a:lnTo>
                      <a:pt x="2" y="33"/>
                    </a:lnTo>
                    <a:lnTo>
                      <a:pt x="4" y="37"/>
                    </a:lnTo>
                    <a:lnTo>
                      <a:pt x="6" y="42"/>
                    </a:lnTo>
                    <a:lnTo>
                      <a:pt x="23" y="42"/>
                    </a:lnTo>
                    <a:lnTo>
                      <a:pt x="42" y="42"/>
                    </a:lnTo>
                    <a:lnTo>
                      <a:pt x="58" y="42"/>
                    </a:lnTo>
                    <a:lnTo>
                      <a:pt x="75" y="42"/>
                    </a:lnTo>
                    <a:lnTo>
                      <a:pt x="94" y="42"/>
                    </a:lnTo>
                    <a:lnTo>
                      <a:pt x="110" y="43"/>
                    </a:lnTo>
                    <a:lnTo>
                      <a:pt x="127" y="43"/>
                    </a:lnTo>
                    <a:lnTo>
                      <a:pt x="143" y="44"/>
                    </a:lnTo>
                    <a:lnTo>
                      <a:pt x="175" y="42"/>
                    </a:lnTo>
                    <a:lnTo>
                      <a:pt x="206" y="39"/>
                    </a:lnTo>
                    <a:lnTo>
                      <a:pt x="237" y="36"/>
                    </a:lnTo>
                    <a:lnTo>
                      <a:pt x="268" y="33"/>
                    </a:lnTo>
                    <a:lnTo>
                      <a:pt x="299" y="32"/>
                    </a:lnTo>
                    <a:lnTo>
                      <a:pt x="330" y="29"/>
                    </a:lnTo>
                    <a:lnTo>
                      <a:pt x="359" y="26"/>
                    </a:lnTo>
                    <a:lnTo>
                      <a:pt x="391" y="24"/>
                    </a:lnTo>
                    <a:lnTo>
                      <a:pt x="389" y="37"/>
                    </a:lnTo>
                    <a:lnTo>
                      <a:pt x="389" y="51"/>
                    </a:lnTo>
                    <a:lnTo>
                      <a:pt x="389" y="66"/>
                    </a:lnTo>
                    <a:lnTo>
                      <a:pt x="389" y="80"/>
                    </a:lnTo>
                    <a:lnTo>
                      <a:pt x="397" y="82"/>
                    </a:lnTo>
                    <a:lnTo>
                      <a:pt x="407" y="83"/>
                    </a:lnTo>
                    <a:lnTo>
                      <a:pt x="416" y="84"/>
                    </a:lnTo>
                    <a:lnTo>
                      <a:pt x="424" y="86"/>
                    </a:lnTo>
                    <a:lnTo>
                      <a:pt x="420" y="110"/>
                    </a:lnTo>
                    <a:lnTo>
                      <a:pt x="418" y="135"/>
                    </a:lnTo>
                    <a:lnTo>
                      <a:pt x="413" y="160"/>
                    </a:lnTo>
                    <a:lnTo>
                      <a:pt x="411" y="185"/>
                    </a:lnTo>
                    <a:lnTo>
                      <a:pt x="418" y="188"/>
                    </a:lnTo>
                    <a:lnTo>
                      <a:pt x="424" y="189"/>
                    </a:lnTo>
                    <a:lnTo>
                      <a:pt x="434" y="190"/>
                    </a:lnTo>
                    <a:lnTo>
                      <a:pt x="453" y="189"/>
                    </a:lnTo>
                    <a:lnTo>
                      <a:pt x="457" y="177"/>
                    </a:lnTo>
                    <a:lnTo>
                      <a:pt x="461" y="152"/>
                    </a:lnTo>
                    <a:lnTo>
                      <a:pt x="463" y="99"/>
                    </a:lnTo>
                    <a:lnTo>
                      <a:pt x="465" y="0"/>
                    </a:lnTo>
                    <a:lnTo>
                      <a:pt x="436" y="0"/>
                    </a:lnTo>
                    <a:lnTo>
                      <a:pt x="409" y="2"/>
                    </a:lnTo>
                    <a:lnTo>
                      <a:pt x="380" y="2"/>
                    </a:lnTo>
                    <a:lnTo>
                      <a:pt x="351" y="2"/>
                    </a:lnTo>
                    <a:lnTo>
                      <a:pt x="324" y="2"/>
                    </a:lnTo>
                    <a:lnTo>
                      <a:pt x="295" y="3"/>
                    </a:lnTo>
                    <a:lnTo>
                      <a:pt x="268" y="3"/>
                    </a:lnTo>
                    <a:lnTo>
                      <a:pt x="239" y="3"/>
                    </a:lnTo>
                    <a:lnTo>
                      <a:pt x="210" y="3"/>
                    </a:lnTo>
                    <a:lnTo>
                      <a:pt x="183" y="3"/>
                    </a:lnTo>
                    <a:lnTo>
                      <a:pt x="154" y="3"/>
                    </a:lnTo>
                    <a:lnTo>
                      <a:pt x="127" y="3"/>
                    </a:lnTo>
                    <a:lnTo>
                      <a:pt x="98" y="4"/>
                    </a:lnTo>
                    <a:lnTo>
                      <a:pt x="69" y="4"/>
                    </a:lnTo>
                    <a:lnTo>
                      <a:pt x="42" y="4"/>
                    </a:lnTo>
                    <a:lnTo>
                      <a:pt x="13" y="4"/>
                    </a:lnTo>
                    <a:lnTo>
                      <a:pt x="6" y="10"/>
                    </a:lnTo>
                    <a:lnTo>
                      <a:pt x="2" y="14"/>
                    </a:lnTo>
                    <a:lnTo>
                      <a:pt x="0" y="18"/>
                    </a:lnTo>
                    <a:lnTo>
                      <a:pt x="0"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8" name="Freeform 732"/>
              <p:cNvSpPr>
                <a:spLocks/>
              </p:cNvSpPr>
              <p:nvPr/>
            </p:nvSpPr>
            <p:spPr bwMode="auto">
              <a:xfrm>
                <a:off x="701" y="2390"/>
                <a:ext cx="531" cy="261"/>
              </a:xfrm>
              <a:custGeom>
                <a:avLst/>
                <a:gdLst>
                  <a:gd name="T0" fmla="*/ 2 w 531"/>
                  <a:gd name="T1" fmla="*/ 239 h 261"/>
                  <a:gd name="T2" fmla="*/ 4 w 531"/>
                  <a:gd name="T3" fmla="*/ 251 h 261"/>
                  <a:gd name="T4" fmla="*/ 33 w 531"/>
                  <a:gd name="T5" fmla="*/ 257 h 261"/>
                  <a:gd name="T6" fmla="*/ 89 w 531"/>
                  <a:gd name="T7" fmla="*/ 258 h 261"/>
                  <a:gd name="T8" fmla="*/ 145 w 531"/>
                  <a:gd name="T9" fmla="*/ 258 h 261"/>
                  <a:gd name="T10" fmla="*/ 201 w 531"/>
                  <a:gd name="T11" fmla="*/ 258 h 261"/>
                  <a:gd name="T12" fmla="*/ 259 w 531"/>
                  <a:gd name="T13" fmla="*/ 259 h 261"/>
                  <a:gd name="T14" fmla="*/ 315 w 531"/>
                  <a:gd name="T15" fmla="*/ 259 h 261"/>
                  <a:gd name="T16" fmla="*/ 371 w 531"/>
                  <a:gd name="T17" fmla="*/ 259 h 261"/>
                  <a:gd name="T18" fmla="*/ 427 w 531"/>
                  <a:gd name="T19" fmla="*/ 261 h 261"/>
                  <a:gd name="T20" fmla="*/ 465 w 531"/>
                  <a:gd name="T21" fmla="*/ 261 h 261"/>
                  <a:gd name="T22" fmla="*/ 483 w 531"/>
                  <a:gd name="T23" fmla="*/ 259 h 261"/>
                  <a:gd name="T24" fmla="*/ 502 w 531"/>
                  <a:gd name="T25" fmla="*/ 257 h 261"/>
                  <a:gd name="T26" fmla="*/ 521 w 531"/>
                  <a:gd name="T27" fmla="*/ 255 h 261"/>
                  <a:gd name="T28" fmla="*/ 531 w 531"/>
                  <a:gd name="T29" fmla="*/ 175 h 261"/>
                  <a:gd name="T30" fmla="*/ 529 w 531"/>
                  <a:gd name="T31" fmla="*/ 87 h 261"/>
                  <a:gd name="T32" fmla="*/ 525 w 531"/>
                  <a:gd name="T33" fmla="*/ 46 h 261"/>
                  <a:gd name="T34" fmla="*/ 519 w 531"/>
                  <a:gd name="T35" fmla="*/ 44 h 261"/>
                  <a:gd name="T36" fmla="*/ 515 w 531"/>
                  <a:gd name="T37" fmla="*/ 36 h 261"/>
                  <a:gd name="T38" fmla="*/ 513 w 531"/>
                  <a:gd name="T39" fmla="*/ 22 h 261"/>
                  <a:gd name="T40" fmla="*/ 488 w 531"/>
                  <a:gd name="T41" fmla="*/ 14 h 261"/>
                  <a:gd name="T42" fmla="*/ 444 w 531"/>
                  <a:gd name="T43" fmla="*/ 13 h 261"/>
                  <a:gd name="T44" fmla="*/ 398 w 531"/>
                  <a:gd name="T45" fmla="*/ 13 h 261"/>
                  <a:gd name="T46" fmla="*/ 351 w 531"/>
                  <a:gd name="T47" fmla="*/ 11 h 261"/>
                  <a:gd name="T48" fmla="*/ 313 w 531"/>
                  <a:gd name="T49" fmla="*/ 8 h 261"/>
                  <a:gd name="T50" fmla="*/ 286 w 531"/>
                  <a:gd name="T51" fmla="*/ 4 h 261"/>
                  <a:gd name="T52" fmla="*/ 211 w 531"/>
                  <a:gd name="T53" fmla="*/ 2 h 261"/>
                  <a:gd name="T54" fmla="*/ 130 w 531"/>
                  <a:gd name="T55" fmla="*/ 0 h 261"/>
                  <a:gd name="T56" fmla="*/ 83 w 531"/>
                  <a:gd name="T57" fmla="*/ 2 h 261"/>
                  <a:gd name="T58" fmla="*/ 43 w 531"/>
                  <a:gd name="T59" fmla="*/ 3 h 261"/>
                  <a:gd name="T60" fmla="*/ 14 w 531"/>
                  <a:gd name="T61" fmla="*/ 8 h 261"/>
                  <a:gd name="T62" fmla="*/ 8 w 531"/>
                  <a:gd name="T63" fmla="*/ 25 h 261"/>
                  <a:gd name="T64" fmla="*/ 4 w 531"/>
                  <a:gd name="T65" fmla="*/ 90 h 261"/>
                  <a:gd name="T66" fmla="*/ 2 w 531"/>
                  <a:gd name="T67" fmla="*/ 185 h 2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1"/>
                  <a:gd name="T103" fmla="*/ 0 h 261"/>
                  <a:gd name="T104" fmla="*/ 531 w 531"/>
                  <a:gd name="T105" fmla="*/ 261 h 2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1" h="261">
                    <a:moveTo>
                      <a:pt x="0" y="233"/>
                    </a:moveTo>
                    <a:lnTo>
                      <a:pt x="2" y="239"/>
                    </a:lnTo>
                    <a:lnTo>
                      <a:pt x="4" y="244"/>
                    </a:lnTo>
                    <a:lnTo>
                      <a:pt x="4" y="251"/>
                    </a:lnTo>
                    <a:lnTo>
                      <a:pt x="4" y="257"/>
                    </a:lnTo>
                    <a:lnTo>
                      <a:pt x="33" y="257"/>
                    </a:lnTo>
                    <a:lnTo>
                      <a:pt x="60" y="257"/>
                    </a:lnTo>
                    <a:lnTo>
                      <a:pt x="89" y="258"/>
                    </a:lnTo>
                    <a:lnTo>
                      <a:pt x="118" y="258"/>
                    </a:lnTo>
                    <a:lnTo>
                      <a:pt x="145" y="258"/>
                    </a:lnTo>
                    <a:lnTo>
                      <a:pt x="174" y="258"/>
                    </a:lnTo>
                    <a:lnTo>
                      <a:pt x="201" y="258"/>
                    </a:lnTo>
                    <a:lnTo>
                      <a:pt x="230" y="258"/>
                    </a:lnTo>
                    <a:lnTo>
                      <a:pt x="259" y="259"/>
                    </a:lnTo>
                    <a:lnTo>
                      <a:pt x="286" y="259"/>
                    </a:lnTo>
                    <a:lnTo>
                      <a:pt x="315" y="259"/>
                    </a:lnTo>
                    <a:lnTo>
                      <a:pt x="342" y="259"/>
                    </a:lnTo>
                    <a:lnTo>
                      <a:pt x="371" y="259"/>
                    </a:lnTo>
                    <a:lnTo>
                      <a:pt x="400" y="261"/>
                    </a:lnTo>
                    <a:lnTo>
                      <a:pt x="427" y="261"/>
                    </a:lnTo>
                    <a:lnTo>
                      <a:pt x="456" y="261"/>
                    </a:lnTo>
                    <a:lnTo>
                      <a:pt x="465" y="261"/>
                    </a:lnTo>
                    <a:lnTo>
                      <a:pt x="473" y="259"/>
                    </a:lnTo>
                    <a:lnTo>
                      <a:pt x="483" y="259"/>
                    </a:lnTo>
                    <a:lnTo>
                      <a:pt x="492" y="258"/>
                    </a:lnTo>
                    <a:lnTo>
                      <a:pt x="502" y="257"/>
                    </a:lnTo>
                    <a:lnTo>
                      <a:pt x="510" y="255"/>
                    </a:lnTo>
                    <a:lnTo>
                      <a:pt x="521" y="255"/>
                    </a:lnTo>
                    <a:lnTo>
                      <a:pt x="529" y="254"/>
                    </a:lnTo>
                    <a:lnTo>
                      <a:pt x="531" y="175"/>
                    </a:lnTo>
                    <a:lnTo>
                      <a:pt x="531" y="126"/>
                    </a:lnTo>
                    <a:lnTo>
                      <a:pt x="529" y="87"/>
                    </a:lnTo>
                    <a:lnTo>
                      <a:pt x="527" y="47"/>
                    </a:lnTo>
                    <a:lnTo>
                      <a:pt x="525" y="46"/>
                    </a:lnTo>
                    <a:lnTo>
                      <a:pt x="521" y="44"/>
                    </a:lnTo>
                    <a:lnTo>
                      <a:pt x="519" y="44"/>
                    </a:lnTo>
                    <a:lnTo>
                      <a:pt x="515" y="43"/>
                    </a:lnTo>
                    <a:lnTo>
                      <a:pt x="515" y="36"/>
                    </a:lnTo>
                    <a:lnTo>
                      <a:pt x="515" y="29"/>
                    </a:lnTo>
                    <a:lnTo>
                      <a:pt x="513" y="22"/>
                    </a:lnTo>
                    <a:lnTo>
                      <a:pt x="510" y="14"/>
                    </a:lnTo>
                    <a:lnTo>
                      <a:pt x="488" y="14"/>
                    </a:lnTo>
                    <a:lnTo>
                      <a:pt x="467" y="13"/>
                    </a:lnTo>
                    <a:lnTo>
                      <a:pt x="444" y="13"/>
                    </a:lnTo>
                    <a:lnTo>
                      <a:pt x="421" y="13"/>
                    </a:lnTo>
                    <a:lnTo>
                      <a:pt x="398" y="13"/>
                    </a:lnTo>
                    <a:lnTo>
                      <a:pt x="373" y="13"/>
                    </a:lnTo>
                    <a:lnTo>
                      <a:pt x="351" y="11"/>
                    </a:lnTo>
                    <a:lnTo>
                      <a:pt x="328" y="11"/>
                    </a:lnTo>
                    <a:lnTo>
                      <a:pt x="313" y="8"/>
                    </a:lnTo>
                    <a:lnTo>
                      <a:pt x="299" y="6"/>
                    </a:lnTo>
                    <a:lnTo>
                      <a:pt x="286" y="4"/>
                    </a:lnTo>
                    <a:lnTo>
                      <a:pt x="272" y="2"/>
                    </a:lnTo>
                    <a:lnTo>
                      <a:pt x="211" y="2"/>
                    </a:lnTo>
                    <a:lnTo>
                      <a:pt x="166" y="0"/>
                    </a:lnTo>
                    <a:lnTo>
                      <a:pt x="130" y="0"/>
                    </a:lnTo>
                    <a:lnTo>
                      <a:pt x="105" y="0"/>
                    </a:lnTo>
                    <a:lnTo>
                      <a:pt x="83" y="2"/>
                    </a:lnTo>
                    <a:lnTo>
                      <a:pt x="64" y="2"/>
                    </a:lnTo>
                    <a:lnTo>
                      <a:pt x="43" y="3"/>
                    </a:lnTo>
                    <a:lnTo>
                      <a:pt x="18" y="4"/>
                    </a:lnTo>
                    <a:lnTo>
                      <a:pt x="14" y="8"/>
                    </a:lnTo>
                    <a:lnTo>
                      <a:pt x="10" y="14"/>
                    </a:lnTo>
                    <a:lnTo>
                      <a:pt x="8" y="25"/>
                    </a:lnTo>
                    <a:lnTo>
                      <a:pt x="4" y="44"/>
                    </a:lnTo>
                    <a:lnTo>
                      <a:pt x="4" y="90"/>
                    </a:lnTo>
                    <a:lnTo>
                      <a:pt x="4" y="137"/>
                    </a:lnTo>
                    <a:lnTo>
                      <a:pt x="2" y="185"/>
                    </a:lnTo>
                    <a:lnTo>
                      <a:pt x="0" y="233"/>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19" name="Freeform 733"/>
              <p:cNvSpPr>
                <a:spLocks/>
              </p:cNvSpPr>
              <p:nvPr/>
            </p:nvSpPr>
            <p:spPr bwMode="auto">
              <a:xfrm>
                <a:off x="709" y="2313"/>
                <a:ext cx="536" cy="69"/>
              </a:xfrm>
              <a:custGeom>
                <a:avLst/>
                <a:gdLst>
                  <a:gd name="T0" fmla="*/ 0 w 536"/>
                  <a:gd name="T1" fmla="*/ 61 h 69"/>
                  <a:gd name="T2" fmla="*/ 35 w 536"/>
                  <a:gd name="T3" fmla="*/ 61 h 69"/>
                  <a:gd name="T4" fmla="*/ 68 w 536"/>
                  <a:gd name="T5" fmla="*/ 62 h 69"/>
                  <a:gd name="T6" fmla="*/ 104 w 536"/>
                  <a:gd name="T7" fmla="*/ 63 h 69"/>
                  <a:gd name="T8" fmla="*/ 139 w 536"/>
                  <a:gd name="T9" fmla="*/ 63 h 69"/>
                  <a:gd name="T10" fmla="*/ 174 w 536"/>
                  <a:gd name="T11" fmla="*/ 65 h 69"/>
                  <a:gd name="T12" fmla="*/ 212 w 536"/>
                  <a:gd name="T13" fmla="*/ 66 h 69"/>
                  <a:gd name="T14" fmla="*/ 247 w 536"/>
                  <a:gd name="T15" fmla="*/ 68 h 69"/>
                  <a:gd name="T16" fmla="*/ 282 w 536"/>
                  <a:gd name="T17" fmla="*/ 69 h 69"/>
                  <a:gd name="T18" fmla="*/ 311 w 536"/>
                  <a:gd name="T19" fmla="*/ 69 h 69"/>
                  <a:gd name="T20" fmla="*/ 340 w 536"/>
                  <a:gd name="T21" fmla="*/ 69 h 69"/>
                  <a:gd name="T22" fmla="*/ 370 w 536"/>
                  <a:gd name="T23" fmla="*/ 68 h 69"/>
                  <a:gd name="T24" fmla="*/ 399 w 536"/>
                  <a:gd name="T25" fmla="*/ 66 h 69"/>
                  <a:gd name="T26" fmla="*/ 426 w 536"/>
                  <a:gd name="T27" fmla="*/ 66 h 69"/>
                  <a:gd name="T28" fmla="*/ 455 w 536"/>
                  <a:gd name="T29" fmla="*/ 65 h 69"/>
                  <a:gd name="T30" fmla="*/ 484 w 536"/>
                  <a:gd name="T31" fmla="*/ 63 h 69"/>
                  <a:gd name="T32" fmla="*/ 513 w 536"/>
                  <a:gd name="T33" fmla="*/ 63 h 69"/>
                  <a:gd name="T34" fmla="*/ 519 w 536"/>
                  <a:gd name="T35" fmla="*/ 57 h 69"/>
                  <a:gd name="T36" fmla="*/ 523 w 536"/>
                  <a:gd name="T37" fmla="*/ 50 h 69"/>
                  <a:gd name="T38" fmla="*/ 527 w 536"/>
                  <a:gd name="T39" fmla="*/ 44 h 69"/>
                  <a:gd name="T40" fmla="*/ 534 w 536"/>
                  <a:gd name="T41" fmla="*/ 37 h 69"/>
                  <a:gd name="T42" fmla="*/ 534 w 536"/>
                  <a:gd name="T43" fmla="*/ 29 h 69"/>
                  <a:gd name="T44" fmla="*/ 536 w 536"/>
                  <a:gd name="T45" fmla="*/ 21 h 69"/>
                  <a:gd name="T46" fmla="*/ 536 w 536"/>
                  <a:gd name="T47" fmla="*/ 12 h 69"/>
                  <a:gd name="T48" fmla="*/ 536 w 536"/>
                  <a:gd name="T49" fmla="*/ 4 h 69"/>
                  <a:gd name="T50" fmla="*/ 515 w 536"/>
                  <a:gd name="T51" fmla="*/ 4 h 69"/>
                  <a:gd name="T52" fmla="*/ 494 w 536"/>
                  <a:gd name="T53" fmla="*/ 4 h 69"/>
                  <a:gd name="T54" fmla="*/ 473 w 536"/>
                  <a:gd name="T55" fmla="*/ 3 h 69"/>
                  <a:gd name="T56" fmla="*/ 455 w 536"/>
                  <a:gd name="T57" fmla="*/ 3 h 69"/>
                  <a:gd name="T58" fmla="*/ 434 w 536"/>
                  <a:gd name="T59" fmla="*/ 1 h 69"/>
                  <a:gd name="T60" fmla="*/ 413 w 536"/>
                  <a:gd name="T61" fmla="*/ 1 h 69"/>
                  <a:gd name="T62" fmla="*/ 392 w 536"/>
                  <a:gd name="T63" fmla="*/ 0 h 69"/>
                  <a:gd name="T64" fmla="*/ 372 w 536"/>
                  <a:gd name="T65" fmla="*/ 0 h 69"/>
                  <a:gd name="T66" fmla="*/ 349 w 536"/>
                  <a:gd name="T67" fmla="*/ 1 h 69"/>
                  <a:gd name="T68" fmla="*/ 326 w 536"/>
                  <a:gd name="T69" fmla="*/ 3 h 69"/>
                  <a:gd name="T70" fmla="*/ 303 w 536"/>
                  <a:gd name="T71" fmla="*/ 3 h 69"/>
                  <a:gd name="T72" fmla="*/ 280 w 536"/>
                  <a:gd name="T73" fmla="*/ 4 h 69"/>
                  <a:gd name="T74" fmla="*/ 257 w 536"/>
                  <a:gd name="T75" fmla="*/ 6 h 69"/>
                  <a:gd name="T76" fmla="*/ 235 w 536"/>
                  <a:gd name="T77" fmla="*/ 7 h 69"/>
                  <a:gd name="T78" fmla="*/ 212 w 536"/>
                  <a:gd name="T79" fmla="*/ 8 h 69"/>
                  <a:gd name="T80" fmla="*/ 189 w 536"/>
                  <a:gd name="T81" fmla="*/ 8 h 69"/>
                  <a:gd name="T82" fmla="*/ 164 w 536"/>
                  <a:gd name="T83" fmla="*/ 10 h 69"/>
                  <a:gd name="T84" fmla="*/ 141 w 536"/>
                  <a:gd name="T85" fmla="*/ 11 h 69"/>
                  <a:gd name="T86" fmla="*/ 118 w 536"/>
                  <a:gd name="T87" fmla="*/ 12 h 69"/>
                  <a:gd name="T88" fmla="*/ 95 w 536"/>
                  <a:gd name="T89" fmla="*/ 12 h 69"/>
                  <a:gd name="T90" fmla="*/ 73 w 536"/>
                  <a:gd name="T91" fmla="*/ 14 h 69"/>
                  <a:gd name="T92" fmla="*/ 50 w 536"/>
                  <a:gd name="T93" fmla="*/ 15 h 69"/>
                  <a:gd name="T94" fmla="*/ 27 w 536"/>
                  <a:gd name="T95" fmla="*/ 15 h 69"/>
                  <a:gd name="T96" fmla="*/ 4 w 536"/>
                  <a:gd name="T97" fmla="*/ 17 h 69"/>
                  <a:gd name="T98" fmla="*/ 2 w 536"/>
                  <a:gd name="T99" fmla="*/ 28 h 69"/>
                  <a:gd name="T100" fmla="*/ 2 w 536"/>
                  <a:gd name="T101" fmla="*/ 39 h 69"/>
                  <a:gd name="T102" fmla="*/ 0 w 536"/>
                  <a:gd name="T103" fmla="*/ 50 h 69"/>
                  <a:gd name="T104" fmla="*/ 0 w 536"/>
                  <a:gd name="T105" fmla="*/ 61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6"/>
                  <a:gd name="T160" fmla="*/ 0 h 69"/>
                  <a:gd name="T161" fmla="*/ 536 w 536"/>
                  <a:gd name="T162" fmla="*/ 69 h 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6" h="69">
                    <a:moveTo>
                      <a:pt x="0" y="61"/>
                    </a:moveTo>
                    <a:lnTo>
                      <a:pt x="35" y="61"/>
                    </a:lnTo>
                    <a:lnTo>
                      <a:pt x="68" y="62"/>
                    </a:lnTo>
                    <a:lnTo>
                      <a:pt x="104" y="63"/>
                    </a:lnTo>
                    <a:lnTo>
                      <a:pt x="139" y="63"/>
                    </a:lnTo>
                    <a:lnTo>
                      <a:pt x="174" y="65"/>
                    </a:lnTo>
                    <a:lnTo>
                      <a:pt x="212" y="66"/>
                    </a:lnTo>
                    <a:lnTo>
                      <a:pt x="247" y="68"/>
                    </a:lnTo>
                    <a:lnTo>
                      <a:pt x="282" y="69"/>
                    </a:lnTo>
                    <a:lnTo>
                      <a:pt x="311" y="69"/>
                    </a:lnTo>
                    <a:lnTo>
                      <a:pt x="340" y="69"/>
                    </a:lnTo>
                    <a:lnTo>
                      <a:pt x="370" y="68"/>
                    </a:lnTo>
                    <a:lnTo>
                      <a:pt x="399" y="66"/>
                    </a:lnTo>
                    <a:lnTo>
                      <a:pt x="426" y="66"/>
                    </a:lnTo>
                    <a:lnTo>
                      <a:pt x="455" y="65"/>
                    </a:lnTo>
                    <a:lnTo>
                      <a:pt x="484" y="63"/>
                    </a:lnTo>
                    <a:lnTo>
                      <a:pt x="513" y="63"/>
                    </a:lnTo>
                    <a:lnTo>
                      <a:pt x="519" y="57"/>
                    </a:lnTo>
                    <a:lnTo>
                      <a:pt x="523" y="50"/>
                    </a:lnTo>
                    <a:lnTo>
                      <a:pt x="527" y="44"/>
                    </a:lnTo>
                    <a:lnTo>
                      <a:pt x="534" y="37"/>
                    </a:lnTo>
                    <a:lnTo>
                      <a:pt x="534" y="29"/>
                    </a:lnTo>
                    <a:lnTo>
                      <a:pt x="536" y="21"/>
                    </a:lnTo>
                    <a:lnTo>
                      <a:pt x="536" y="12"/>
                    </a:lnTo>
                    <a:lnTo>
                      <a:pt x="536" y="4"/>
                    </a:lnTo>
                    <a:lnTo>
                      <a:pt x="515" y="4"/>
                    </a:lnTo>
                    <a:lnTo>
                      <a:pt x="494" y="4"/>
                    </a:lnTo>
                    <a:lnTo>
                      <a:pt x="473" y="3"/>
                    </a:lnTo>
                    <a:lnTo>
                      <a:pt x="455" y="3"/>
                    </a:lnTo>
                    <a:lnTo>
                      <a:pt x="434" y="1"/>
                    </a:lnTo>
                    <a:lnTo>
                      <a:pt x="413" y="1"/>
                    </a:lnTo>
                    <a:lnTo>
                      <a:pt x="392" y="0"/>
                    </a:lnTo>
                    <a:lnTo>
                      <a:pt x="372" y="0"/>
                    </a:lnTo>
                    <a:lnTo>
                      <a:pt x="349" y="1"/>
                    </a:lnTo>
                    <a:lnTo>
                      <a:pt x="326" y="3"/>
                    </a:lnTo>
                    <a:lnTo>
                      <a:pt x="303" y="3"/>
                    </a:lnTo>
                    <a:lnTo>
                      <a:pt x="280" y="4"/>
                    </a:lnTo>
                    <a:lnTo>
                      <a:pt x="257" y="6"/>
                    </a:lnTo>
                    <a:lnTo>
                      <a:pt x="235" y="7"/>
                    </a:lnTo>
                    <a:lnTo>
                      <a:pt x="212" y="8"/>
                    </a:lnTo>
                    <a:lnTo>
                      <a:pt x="189" y="8"/>
                    </a:lnTo>
                    <a:lnTo>
                      <a:pt x="164" y="10"/>
                    </a:lnTo>
                    <a:lnTo>
                      <a:pt x="141" y="11"/>
                    </a:lnTo>
                    <a:lnTo>
                      <a:pt x="118" y="12"/>
                    </a:lnTo>
                    <a:lnTo>
                      <a:pt x="95" y="12"/>
                    </a:lnTo>
                    <a:lnTo>
                      <a:pt x="73" y="14"/>
                    </a:lnTo>
                    <a:lnTo>
                      <a:pt x="50" y="15"/>
                    </a:lnTo>
                    <a:lnTo>
                      <a:pt x="27" y="15"/>
                    </a:lnTo>
                    <a:lnTo>
                      <a:pt x="4" y="17"/>
                    </a:lnTo>
                    <a:lnTo>
                      <a:pt x="2" y="28"/>
                    </a:lnTo>
                    <a:lnTo>
                      <a:pt x="2" y="39"/>
                    </a:lnTo>
                    <a:lnTo>
                      <a:pt x="0" y="50"/>
                    </a:lnTo>
                    <a:lnTo>
                      <a:pt x="0" y="6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0" name="Freeform 734"/>
              <p:cNvSpPr>
                <a:spLocks/>
              </p:cNvSpPr>
              <p:nvPr/>
            </p:nvSpPr>
            <p:spPr bwMode="auto">
              <a:xfrm>
                <a:off x="761" y="2246"/>
                <a:ext cx="482" cy="67"/>
              </a:xfrm>
              <a:custGeom>
                <a:avLst/>
                <a:gdLst>
                  <a:gd name="T0" fmla="*/ 0 w 482"/>
                  <a:gd name="T1" fmla="*/ 67 h 67"/>
                  <a:gd name="T2" fmla="*/ 37 w 482"/>
                  <a:gd name="T3" fmla="*/ 66 h 67"/>
                  <a:gd name="T4" fmla="*/ 68 w 482"/>
                  <a:gd name="T5" fmla="*/ 64 h 67"/>
                  <a:gd name="T6" fmla="*/ 99 w 482"/>
                  <a:gd name="T7" fmla="*/ 63 h 67"/>
                  <a:gd name="T8" fmla="*/ 124 w 482"/>
                  <a:gd name="T9" fmla="*/ 62 h 67"/>
                  <a:gd name="T10" fmla="*/ 147 w 482"/>
                  <a:gd name="T11" fmla="*/ 62 h 67"/>
                  <a:gd name="T12" fmla="*/ 170 w 482"/>
                  <a:gd name="T13" fmla="*/ 62 h 67"/>
                  <a:gd name="T14" fmla="*/ 189 w 482"/>
                  <a:gd name="T15" fmla="*/ 60 h 67"/>
                  <a:gd name="T16" fmla="*/ 207 w 482"/>
                  <a:gd name="T17" fmla="*/ 60 h 67"/>
                  <a:gd name="T18" fmla="*/ 224 w 482"/>
                  <a:gd name="T19" fmla="*/ 60 h 67"/>
                  <a:gd name="T20" fmla="*/ 241 w 482"/>
                  <a:gd name="T21" fmla="*/ 60 h 67"/>
                  <a:gd name="T22" fmla="*/ 259 w 482"/>
                  <a:gd name="T23" fmla="*/ 59 h 67"/>
                  <a:gd name="T24" fmla="*/ 276 w 482"/>
                  <a:gd name="T25" fmla="*/ 59 h 67"/>
                  <a:gd name="T26" fmla="*/ 295 w 482"/>
                  <a:gd name="T27" fmla="*/ 57 h 67"/>
                  <a:gd name="T28" fmla="*/ 315 w 482"/>
                  <a:gd name="T29" fmla="*/ 57 h 67"/>
                  <a:gd name="T30" fmla="*/ 336 w 482"/>
                  <a:gd name="T31" fmla="*/ 56 h 67"/>
                  <a:gd name="T32" fmla="*/ 361 w 482"/>
                  <a:gd name="T33" fmla="*/ 55 h 67"/>
                  <a:gd name="T34" fmla="*/ 363 w 482"/>
                  <a:gd name="T35" fmla="*/ 53 h 67"/>
                  <a:gd name="T36" fmla="*/ 367 w 482"/>
                  <a:gd name="T37" fmla="*/ 52 h 67"/>
                  <a:gd name="T38" fmla="*/ 372 w 482"/>
                  <a:gd name="T39" fmla="*/ 50 h 67"/>
                  <a:gd name="T40" fmla="*/ 380 w 482"/>
                  <a:gd name="T41" fmla="*/ 50 h 67"/>
                  <a:gd name="T42" fmla="*/ 394 w 482"/>
                  <a:gd name="T43" fmla="*/ 49 h 67"/>
                  <a:gd name="T44" fmla="*/ 415 w 482"/>
                  <a:gd name="T45" fmla="*/ 49 h 67"/>
                  <a:gd name="T46" fmla="*/ 442 w 482"/>
                  <a:gd name="T47" fmla="*/ 50 h 67"/>
                  <a:gd name="T48" fmla="*/ 480 w 482"/>
                  <a:gd name="T49" fmla="*/ 50 h 67"/>
                  <a:gd name="T50" fmla="*/ 482 w 482"/>
                  <a:gd name="T51" fmla="*/ 41 h 67"/>
                  <a:gd name="T52" fmla="*/ 482 w 482"/>
                  <a:gd name="T53" fmla="*/ 31 h 67"/>
                  <a:gd name="T54" fmla="*/ 482 w 482"/>
                  <a:gd name="T55" fmla="*/ 20 h 67"/>
                  <a:gd name="T56" fmla="*/ 482 w 482"/>
                  <a:gd name="T57" fmla="*/ 9 h 67"/>
                  <a:gd name="T58" fmla="*/ 415 w 482"/>
                  <a:gd name="T59" fmla="*/ 8 h 67"/>
                  <a:gd name="T60" fmla="*/ 359 w 482"/>
                  <a:gd name="T61" fmla="*/ 8 h 67"/>
                  <a:gd name="T62" fmla="*/ 307 w 482"/>
                  <a:gd name="T63" fmla="*/ 8 h 67"/>
                  <a:gd name="T64" fmla="*/ 266 w 482"/>
                  <a:gd name="T65" fmla="*/ 6 h 67"/>
                  <a:gd name="T66" fmla="*/ 228 w 482"/>
                  <a:gd name="T67" fmla="*/ 6 h 67"/>
                  <a:gd name="T68" fmla="*/ 197 w 482"/>
                  <a:gd name="T69" fmla="*/ 6 h 67"/>
                  <a:gd name="T70" fmla="*/ 172 w 482"/>
                  <a:gd name="T71" fmla="*/ 5 h 67"/>
                  <a:gd name="T72" fmla="*/ 151 w 482"/>
                  <a:gd name="T73" fmla="*/ 5 h 67"/>
                  <a:gd name="T74" fmla="*/ 133 w 482"/>
                  <a:gd name="T75" fmla="*/ 5 h 67"/>
                  <a:gd name="T76" fmla="*/ 120 w 482"/>
                  <a:gd name="T77" fmla="*/ 4 h 67"/>
                  <a:gd name="T78" fmla="*/ 108 w 482"/>
                  <a:gd name="T79" fmla="*/ 4 h 67"/>
                  <a:gd name="T80" fmla="*/ 99 w 482"/>
                  <a:gd name="T81" fmla="*/ 2 h 67"/>
                  <a:gd name="T82" fmla="*/ 93 w 482"/>
                  <a:gd name="T83" fmla="*/ 2 h 67"/>
                  <a:gd name="T84" fmla="*/ 87 w 482"/>
                  <a:gd name="T85" fmla="*/ 1 h 67"/>
                  <a:gd name="T86" fmla="*/ 81 w 482"/>
                  <a:gd name="T87" fmla="*/ 1 h 67"/>
                  <a:gd name="T88" fmla="*/ 75 w 482"/>
                  <a:gd name="T89" fmla="*/ 0 h 67"/>
                  <a:gd name="T90" fmla="*/ 60 w 482"/>
                  <a:gd name="T91" fmla="*/ 1 h 67"/>
                  <a:gd name="T92" fmla="*/ 45 w 482"/>
                  <a:gd name="T93" fmla="*/ 2 h 67"/>
                  <a:gd name="T94" fmla="*/ 29 w 482"/>
                  <a:gd name="T95" fmla="*/ 5 h 67"/>
                  <a:gd name="T96" fmla="*/ 14 w 482"/>
                  <a:gd name="T97" fmla="*/ 6 h 67"/>
                  <a:gd name="T98" fmla="*/ 10 w 482"/>
                  <a:gd name="T99" fmla="*/ 22 h 67"/>
                  <a:gd name="T100" fmla="*/ 8 w 482"/>
                  <a:gd name="T101" fmla="*/ 37 h 67"/>
                  <a:gd name="T102" fmla="*/ 4 w 482"/>
                  <a:gd name="T103" fmla="*/ 52 h 67"/>
                  <a:gd name="T104" fmla="*/ 0 w 482"/>
                  <a:gd name="T105" fmla="*/ 67 h 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2"/>
                  <a:gd name="T160" fmla="*/ 0 h 67"/>
                  <a:gd name="T161" fmla="*/ 482 w 482"/>
                  <a:gd name="T162" fmla="*/ 67 h 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2" h="67">
                    <a:moveTo>
                      <a:pt x="0" y="67"/>
                    </a:moveTo>
                    <a:lnTo>
                      <a:pt x="37" y="66"/>
                    </a:lnTo>
                    <a:lnTo>
                      <a:pt x="68" y="64"/>
                    </a:lnTo>
                    <a:lnTo>
                      <a:pt x="99" y="63"/>
                    </a:lnTo>
                    <a:lnTo>
                      <a:pt x="124" y="62"/>
                    </a:lnTo>
                    <a:lnTo>
                      <a:pt x="147" y="62"/>
                    </a:lnTo>
                    <a:lnTo>
                      <a:pt x="170" y="62"/>
                    </a:lnTo>
                    <a:lnTo>
                      <a:pt x="189" y="60"/>
                    </a:lnTo>
                    <a:lnTo>
                      <a:pt x="207" y="60"/>
                    </a:lnTo>
                    <a:lnTo>
                      <a:pt x="224" y="60"/>
                    </a:lnTo>
                    <a:lnTo>
                      <a:pt x="241" y="60"/>
                    </a:lnTo>
                    <a:lnTo>
                      <a:pt x="259" y="59"/>
                    </a:lnTo>
                    <a:lnTo>
                      <a:pt x="276" y="59"/>
                    </a:lnTo>
                    <a:lnTo>
                      <a:pt x="295" y="57"/>
                    </a:lnTo>
                    <a:lnTo>
                      <a:pt x="315" y="57"/>
                    </a:lnTo>
                    <a:lnTo>
                      <a:pt x="336" y="56"/>
                    </a:lnTo>
                    <a:lnTo>
                      <a:pt x="361" y="55"/>
                    </a:lnTo>
                    <a:lnTo>
                      <a:pt x="363" y="53"/>
                    </a:lnTo>
                    <a:lnTo>
                      <a:pt x="367" y="52"/>
                    </a:lnTo>
                    <a:lnTo>
                      <a:pt x="372" y="50"/>
                    </a:lnTo>
                    <a:lnTo>
                      <a:pt x="380" y="50"/>
                    </a:lnTo>
                    <a:lnTo>
                      <a:pt x="394" y="49"/>
                    </a:lnTo>
                    <a:lnTo>
                      <a:pt x="415" y="49"/>
                    </a:lnTo>
                    <a:lnTo>
                      <a:pt x="442" y="50"/>
                    </a:lnTo>
                    <a:lnTo>
                      <a:pt x="480" y="50"/>
                    </a:lnTo>
                    <a:lnTo>
                      <a:pt x="482" y="41"/>
                    </a:lnTo>
                    <a:lnTo>
                      <a:pt x="482" y="31"/>
                    </a:lnTo>
                    <a:lnTo>
                      <a:pt x="482" y="20"/>
                    </a:lnTo>
                    <a:lnTo>
                      <a:pt x="482" y="9"/>
                    </a:lnTo>
                    <a:lnTo>
                      <a:pt x="415" y="8"/>
                    </a:lnTo>
                    <a:lnTo>
                      <a:pt x="359" y="8"/>
                    </a:lnTo>
                    <a:lnTo>
                      <a:pt x="307" y="8"/>
                    </a:lnTo>
                    <a:lnTo>
                      <a:pt x="266" y="6"/>
                    </a:lnTo>
                    <a:lnTo>
                      <a:pt x="228" y="6"/>
                    </a:lnTo>
                    <a:lnTo>
                      <a:pt x="197" y="6"/>
                    </a:lnTo>
                    <a:lnTo>
                      <a:pt x="172" y="5"/>
                    </a:lnTo>
                    <a:lnTo>
                      <a:pt x="151" y="5"/>
                    </a:lnTo>
                    <a:lnTo>
                      <a:pt x="133" y="5"/>
                    </a:lnTo>
                    <a:lnTo>
                      <a:pt x="120" y="4"/>
                    </a:lnTo>
                    <a:lnTo>
                      <a:pt x="108" y="4"/>
                    </a:lnTo>
                    <a:lnTo>
                      <a:pt x="99" y="2"/>
                    </a:lnTo>
                    <a:lnTo>
                      <a:pt x="93" y="2"/>
                    </a:lnTo>
                    <a:lnTo>
                      <a:pt x="87" y="1"/>
                    </a:lnTo>
                    <a:lnTo>
                      <a:pt x="81" y="1"/>
                    </a:lnTo>
                    <a:lnTo>
                      <a:pt x="75" y="0"/>
                    </a:lnTo>
                    <a:lnTo>
                      <a:pt x="60" y="1"/>
                    </a:lnTo>
                    <a:lnTo>
                      <a:pt x="45" y="2"/>
                    </a:lnTo>
                    <a:lnTo>
                      <a:pt x="29" y="5"/>
                    </a:lnTo>
                    <a:lnTo>
                      <a:pt x="14" y="6"/>
                    </a:lnTo>
                    <a:lnTo>
                      <a:pt x="10" y="22"/>
                    </a:lnTo>
                    <a:lnTo>
                      <a:pt x="8" y="37"/>
                    </a:lnTo>
                    <a:lnTo>
                      <a:pt x="4" y="52"/>
                    </a:lnTo>
                    <a:lnTo>
                      <a:pt x="0" y="67"/>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1" name="Freeform 735"/>
              <p:cNvSpPr>
                <a:spLocks/>
              </p:cNvSpPr>
              <p:nvPr/>
            </p:nvSpPr>
            <p:spPr bwMode="auto">
              <a:xfrm>
                <a:off x="769" y="2196"/>
                <a:ext cx="472" cy="47"/>
              </a:xfrm>
              <a:custGeom>
                <a:avLst/>
                <a:gdLst>
                  <a:gd name="T0" fmla="*/ 0 w 472"/>
                  <a:gd name="T1" fmla="*/ 38 h 47"/>
                  <a:gd name="T2" fmla="*/ 29 w 472"/>
                  <a:gd name="T3" fmla="*/ 38 h 47"/>
                  <a:gd name="T4" fmla="*/ 52 w 472"/>
                  <a:gd name="T5" fmla="*/ 40 h 47"/>
                  <a:gd name="T6" fmla="*/ 69 w 472"/>
                  <a:gd name="T7" fmla="*/ 40 h 47"/>
                  <a:gd name="T8" fmla="*/ 81 w 472"/>
                  <a:gd name="T9" fmla="*/ 40 h 47"/>
                  <a:gd name="T10" fmla="*/ 89 w 472"/>
                  <a:gd name="T11" fmla="*/ 41 h 47"/>
                  <a:gd name="T12" fmla="*/ 98 w 472"/>
                  <a:gd name="T13" fmla="*/ 43 h 47"/>
                  <a:gd name="T14" fmla="*/ 104 w 472"/>
                  <a:gd name="T15" fmla="*/ 44 h 47"/>
                  <a:gd name="T16" fmla="*/ 110 w 472"/>
                  <a:gd name="T17" fmla="*/ 47 h 47"/>
                  <a:gd name="T18" fmla="*/ 133 w 472"/>
                  <a:gd name="T19" fmla="*/ 47 h 47"/>
                  <a:gd name="T20" fmla="*/ 154 w 472"/>
                  <a:gd name="T21" fmla="*/ 47 h 47"/>
                  <a:gd name="T22" fmla="*/ 177 w 472"/>
                  <a:gd name="T23" fmla="*/ 47 h 47"/>
                  <a:gd name="T24" fmla="*/ 199 w 472"/>
                  <a:gd name="T25" fmla="*/ 47 h 47"/>
                  <a:gd name="T26" fmla="*/ 222 w 472"/>
                  <a:gd name="T27" fmla="*/ 47 h 47"/>
                  <a:gd name="T28" fmla="*/ 245 w 472"/>
                  <a:gd name="T29" fmla="*/ 47 h 47"/>
                  <a:gd name="T30" fmla="*/ 268 w 472"/>
                  <a:gd name="T31" fmla="*/ 47 h 47"/>
                  <a:gd name="T32" fmla="*/ 291 w 472"/>
                  <a:gd name="T33" fmla="*/ 47 h 47"/>
                  <a:gd name="T34" fmla="*/ 314 w 472"/>
                  <a:gd name="T35" fmla="*/ 47 h 47"/>
                  <a:gd name="T36" fmla="*/ 334 w 472"/>
                  <a:gd name="T37" fmla="*/ 47 h 47"/>
                  <a:gd name="T38" fmla="*/ 357 w 472"/>
                  <a:gd name="T39" fmla="*/ 47 h 47"/>
                  <a:gd name="T40" fmla="*/ 380 w 472"/>
                  <a:gd name="T41" fmla="*/ 47 h 47"/>
                  <a:gd name="T42" fmla="*/ 403 w 472"/>
                  <a:gd name="T43" fmla="*/ 47 h 47"/>
                  <a:gd name="T44" fmla="*/ 426 w 472"/>
                  <a:gd name="T45" fmla="*/ 47 h 47"/>
                  <a:gd name="T46" fmla="*/ 449 w 472"/>
                  <a:gd name="T47" fmla="*/ 47 h 47"/>
                  <a:gd name="T48" fmla="*/ 472 w 472"/>
                  <a:gd name="T49" fmla="*/ 47 h 47"/>
                  <a:gd name="T50" fmla="*/ 472 w 472"/>
                  <a:gd name="T51" fmla="*/ 38 h 47"/>
                  <a:gd name="T52" fmla="*/ 469 w 472"/>
                  <a:gd name="T53" fmla="*/ 30 h 47"/>
                  <a:gd name="T54" fmla="*/ 467 w 472"/>
                  <a:gd name="T55" fmla="*/ 23 h 47"/>
                  <a:gd name="T56" fmla="*/ 465 w 472"/>
                  <a:gd name="T57" fmla="*/ 15 h 47"/>
                  <a:gd name="T58" fmla="*/ 457 w 472"/>
                  <a:gd name="T59" fmla="*/ 14 h 47"/>
                  <a:gd name="T60" fmla="*/ 451 w 472"/>
                  <a:gd name="T61" fmla="*/ 14 h 47"/>
                  <a:gd name="T62" fmla="*/ 442 w 472"/>
                  <a:gd name="T63" fmla="*/ 12 h 47"/>
                  <a:gd name="T64" fmla="*/ 434 w 472"/>
                  <a:gd name="T65" fmla="*/ 12 h 47"/>
                  <a:gd name="T66" fmla="*/ 424 w 472"/>
                  <a:gd name="T67" fmla="*/ 11 h 47"/>
                  <a:gd name="T68" fmla="*/ 411 w 472"/>
                  <a:gd name="T69" fmla="*/ 11 h 47"/>
                  <a:gd name="T70" fmla="*/ 397 w 472"/>
                  <a:gd name="T71" fmla="*/ 10 h 47"/>
                  <a:gd name="T72" fmla="*/ 376 w 472"/>
                  <a:gd name="T73" fmla="*/ 10 h 47"/>
                  <a:gd name="T74" fmla="*/ 353 w 472"/>
                  <a:gd name="T75" fmla="*/ 8 h 47"/>
                  <a:gd name="T76" fmla="*/ 322 w 472"/>
                  <a:gd name="T77" fmla="*/ 8 h 47"/>
                  <a:gd name="T78" fmla="*/ 289 w 472"/>
                  <a:gd name="T79" fmla="*/ 7 h 47"/>
                  <a:gd name="T80" fmla="*/ 247 w 472"/>
                  <a:gd name="T81" fmla="*/ 5 h 47"/>
                  <a:gd name="T82" fmla="*/ 197 w 472"/>
                  <a:gd name="T83" fmla="*/ 4 h 47"/>
                  <a:gd name="T84" fmla="*/ 141 w 472"/>
                  <a:gd name="T85" fmla="*/ 3 h 47"/>
                  <a:gd name="T86" fmla="*/ 77 w 472"/>
                  <a:gd name="T87" fmla="*/ 1 h 47"/>
                  <a:gd name="T88" fmla="*/ 2 w 472"/>
                  <a:gd name="T89" fmla="*/ 0 h 47"/>
                  <a:gd name="T90" fmla="*/ 2 w 472"/>
                  <a:gd name="T91" fmla="*/ 10 h 47"/>
                  <a:gd name="T92" fmla="*/ 2 w 472"/>
                  <a:gd name="T93" fmla="*/ 19 h 47"/>
                  <a:gd name="T94" fmla="*/ 0 w 472"/>
                  <a:gd name="T95" fmla="*/ 29 h 47"/>
                  <a:gd name="T96" fmla="*/ 0 w 472"/>
                  <a:gd name="T97" fmla="*/ 38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2"/>
                  <a:gd name="T148" fmla="*/ 0 h 47"/>
                  <a:gd name="T149" fmla="*/ 472 w 472"/>
                  <a:gd name="T150" fmla="*/ 47 h 4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2" h="47">
                    <a:moveTo>
                      <a:pt x="0" y="38"/>
                    </a:moveTo>
                    <a:lnTo>
                      <a:pt x="29" y="38"/>
                    </a:lnTo>
                    <a:lnTo>
                      <a:pt x="52" y="40"/>
                    </a:lnTo>
                    <a:lnTo>
                      <a:pt x="69" y="40"/>
                    </a:lnTo>
                    <a:lnTo>
                      <a:pt x="81" y="40"/>
                    </a:lnTo>
                    <a:lnTo>
                      <a:pt x="89" y="41"/>
                    </a:lnTo>
                    <a:lnTo>
                      <a:pt x="98" y="43"/>
                    </a:lnTo>
                    <a:lnTo>
                      <a:pt x="104" y="44"/>
                    </a:lnTo>
                    <a:lnTo>
                      <a:pt x="110" y="47"/>
                    </a:lnTo>
                    <a:lnTo>
                      <a:pt x="133" y="47"/>
                    </a:lnTo>
                    <a:lnTo>
                      <a:pt x="154" y="47"/>
                    </a:lnTo>
                    <a:lnTo>
                      <a:pt x="177" y="47"/>
                    </a:lnTo>
                    <a:lnTo>
                      <a:pt x="199" y="47"/>
                    </a:lnTo>
                    <a:lnTo>
                      <a:pt x="222" y="47"/>
                    </a:lnTo>
                    <a:lnTo>
                      <a:pt x="245" y="47"/>
                    </a:lnTo>
                    <a:lnTo>
                      <a:pt x="268" y="47"/>
                    </a:lnTo>
                    <a:lnTo>
                      <a:pt x="291" y="47"/>
                    </a:lnTo>
                    <a:lnTo>
                      <a:pt x="314" y="47"/>
                    </a:lnTo>
                    <a:lnTo>
                      <a:pt x="334" y="47"/>
                    </a:lnTo>
                    <a:lnTo>
                      <a:pt x="357" y="47"/>
                    </a:lnTo>
                    <a:lnTo>
                      <a:pt x="380" y="47"/>
                    </a:lnTo>
                    <a:lnTo>
                      <a:pt x="403" y="47"/>
                    </a:lnTo>
                    <a:lnTo>
                      <a:pt x="426" y="47"/>
                    </a:lnTo>
                    <a:lnTo>
                      <a:pt x="449" y="47"/>
                    </a:lnTo>
                    <a:lnTo>
                      <a:pt x="472" y="47"/>
                    </a:lnTo>
                    <a:lnTo>
                      <a:pt x="472" y="38"/>
                    </a:lnTo>
                    <a:lnTo>
                      <a:pt x="469" y="30"/>
                    </a:lnTo>
                    <a:lnTo>
                      <a:pt x="467" y="23"/>
                    </a:lnTo>
                    <a:lnTo>
                      <a:pt x="465" y="15"/>
                    </a:lnTo>
                    <a:lnTo>
                      <a:pt x="457" y="14"/>
                    </a:lnTo>
                    <a:lnTo>
                      <a:pt x="451" y="14"/>
                    </a:lnTo>
                    <a:lnTo>
                      <a:pt x="442" y="12"/>
                    </a:lnTo>
                    <a:lnTo>
                      <a:pt x="434" y="12"/>
                    </a:lnTo>
                    <a:lnTo>
                      <a:pt x="424" y="11"/>
                    </a:lnTo>
                    <a:lnTo>
                      <a:pt x="411" y="11"/>
                    </a:lnTo>
                    <a:lnTo>
                      <a:pt x="397" y="10"/>
                    </a:lnTo>
                    <a:lnTo>
                      <a:pt x="376" y="10"/>
                    </a:lnTo>
                    <a:lnTo>
                      <a:pt x="353" y="8"/>
                    </a:lnTo>
                    <a:lnTo>
                      <a:pt x="322" y="8"/>
                    </a:lnTo>
                    <a:lnTo>
                      <a:pt x="289" y="7"/>
                    </a:lnTo>
                    <a:lnTo>
                      <a:pt x="247" y="5"/>
                    </a:lnTo>
                    <a:lnTo>
                      <a:pt x="197" y="4"/>
                    </a:lnTo>
                    <a:lnTo>
                      <a:pt x="141" y="3"/>
                    </a:lnTo>
                    <a:lnTo>
                      <a:pt x="77" y="1"/>
                    </a:lnTo>
                    <a:lnTo>
                      <a:pt x="2" y="0"/>
                    </a:lnTo>
                    <a:lnTo>
                      <a:pt x="2" y="10"/>
                    </a:lnTo>
                    <a:lnTo>
                      <a:pt x="2" y="19"/>
                    </a:lnTo>
                    <a:lnTo>
                      <a:pt x="0" y="29"/>
                    </a:lnTo>
                    <a:lnTo>
                      <a:pt x="0" y="38"/>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2" name="Freeform 736"/>
              <p:cNvSpPr>
                <a:spLocks/>
              </p:cNvSpPr>
              <p:nvPr/>
            </p:nvSpPr>
            <p:spPr bwMode="auto">
              <a:xfrm>
                <a:off x="2339" y="2119"/>
                <a:ext cx="1001" cy="522"/>
              </a:xfrm>
              <a:custGeom>
                <a:avLst/>
                <a:gdLst>
                  <a:gd name="T0" fmla="*/ 2 w 1001"/>
                  <a:gd name="T1" fmla="*/ 415 h 522"/>
                  <a:gd name="T2" fmla="*/ 2 w 1001"/>
                  <a:gd name="T3" fmla="*/ 481 h 522"/>
                  <a:gd name="T4" fmla="*/ 44 w 1001"/>
                  <a:gd name="T5" fmla="*/ 515 h 522"/>
                  <a:gd name="T6" fmla="*/ 112 w 1001"/>
                  <a:gd name="T7" fmla="*/ 514 h 522"/>
                  <a:gd name="T8" fmla="*/ 177 w 1001"/>
                  <a:gd name="T9" fmla="*/ 514 h 522"/>
                  <a:gd name="T10" fmla="*/ 247 w 1001"/>
                  <a:gd name="T11" fmla="*/ 514 h 522"/>
                  <a:gd name="T12" fmla="*/ 335 w 1001"/>
                  <a:gd name="T13" fmla="*/ 514 h 522"/>
                  <a:gd name="T14" fmla="*/ 453 w 1001"/>
                  <a:gd name="T15" fmla="*/ 515 h 522"/>
                  <a:gd name="T16" fmla="*/ 609 w 1001"/>
                  <a:gd name="T17" fmla="*/ 518 h 522"/>
                  <a:gd name="T18" fmla="*/ 816 w 1001"/>
                  <a:gd name="T19" fmla="*/ 521 h 522"/>
                  <a:gd name="T20" fmla="*/ 953 w 1001"/>
                  <a:gd name="T21" fmla="*/ 521 h 522"/>
                  <a:gd name="T22" fmla="*/ 972 w 1001"/>
                  <a:gd name="T23" fmla="*/ 518 h 522"/>
                  <a:gd name="T24" fmla="*/ 980 w 1001"/>
                  <a:gd name="T25" fmla="*/ 432 h 522"/>
                  <a:gd name="T26" fmla="*/ 974 w 1001"/>
                  <a:gd name="T27" fmla="*/ 347 h 522"/>
                  <a:gd name="T28" fmla="*/ 982 w 1001"/>
                  <a:gd name="T29" fmla="*/ 299 h 522"/>
                  <a:gd name="T30" fmla="*/ 993 w 1001"/>
                  <a:gd name="T31" fmla="*/ 267 h 522"/>
                  <a:gd name="T32" fmla="*/ 1001 w 1001"/>
                  <a:gd name="T33" fmla="*/ 212 h 522"/>
                  <a:gd name="T34" fmla="*/ 995 w 1001"/>
                  <a:gd name="T35" fmla="*/ 155 h 522"/>
                  <a:gd name="T36" fmla="*/ 960 w 1001"/>
                  <a:gd name="T37" fmla="*/ 93 h 522"/>
                  <a:gd name="T38" fmla="*/ 904 w 1001"/>
                  <a:gd name="T39" fmla="*/ 91 h 522"/>
                  <a:gd name="T40" fmla="*/ 847 w 1001"/>
                  <a:gd name="T41" fmla="*/ 89 h 522"/>
                  <a:gd name="T42" fmla="*/ 791 w 1001"/>
                  <a:gd name="T43" fmla="*/ 87 h 522"/>
                  <a:gd name="T44" fmla="*/ 735 w 1001"/>
                  <a:gd name="T45" fmla="*/ 85 h 522"/>
                  <a:gd name="T46" fmla="*/ 677 w 1001"/>
                  <a:gd name="T47" fmla="*/ 82 h 522"/>
                  <a:gd name="T48" fmla="*/ 621 w 1001"/>
                  <a:gd name="T49" fmla="*/ 81 h 522"/>
                  <a:gd name="T50" fmla="*/ 565 w 1001"/>
                  <a:gd name="T51" fmla="*/ 78 h 522"/>
                  <a:gd name="T52" fmla="*/ 536 w 1001"/>
                  <a:gd name="T53" fmla="*/ 59 h 522"/>
                  <a:gd name="T54" fmla="*/ 538 w 1001"/>
                  <a:gd name="T55" fmla="*/ 22 h 522"/>
                  <a:gd name="T56" fmla="*/ 507 w 1001"/>
                  <a:gd name="T57" fmla="*/ 5 h 522"/>
                  <a:gd name="T58" fmla="*/ 457 w 1001"/>
                  <a:gd name="T59" fmla="*/ 8 h 522"/>
                  <a:gd name="T60" fmla="*/ 399 w 1001"/>
                  <a:gd name="T61" fmla="*/ 9 h 522"/>
                  <a:gd name="T62" fmla="*/ 308 w 1001"/>
                  <a:gd name="T63" fmla="*/ 8 h 522"/>
                  <a:gd name="T64" fmla="*/ 204 w 1001"/>
                  <a:gd name="T65" fmla="*/ 7 h 522"/>
                  <a:gd name="T66" fmla="*/ 146 w 1001"/>
                  <a:gd name="T67" fmla="*/ 2 h 522"/>
                  <a:gd name="T68" fmla="*/ 106 w 1001"/>
                  <a:gd name="T69" fmla="*/ 0 h 522"/>
                  <a:gd name="T70" fmla="*/ 77 w 1001"/>
                  <a:gd name="T71" fmla="*/ 0 h 522"/>
                  <a:gd name="T72" fmla="*/ 58 w 1001"/>
                  <a:gd name="T73" fmla="*/ 16 h 522"/>
                  <a:gd name="T74" fmla="*/ 48 w 1001"/>
                  <a:gd name="T75" fmla="*/ 56 h 522"/>
                  <a:gd name="T76" fmla="*/ 31 w 1001"/>
                  <a:gd name="T77" fmla="*/ 99 h 522"/>
                  <a:gd name="T78" fmla="*/ 21 w 1001"/>
                  <a:gd name="T79" fmla="*/ 104 h 522"/>
                  <a:gd name="T80" fmla="*/ 13 w 1001"/>
                  <a:gd name="T81" fmla="*/ 127 h 522"/>
                  <a:gd name="T82" fmla="*/ 11 w 1001"/>
                  <a:gd name="T83" fmla="*/ 164 h 522"/>
                  <a:gd name="T84" fmla="*/ 11 w 1001"/>
                  <a:gd name="T85" fmla="*/ 198 h 522"/>
                  <a:gd name="T86" fmla="*/ 13 w 1001"/>
                  <a:gd name="T87" fmla="*/ 227 h 522"/>
                  <a:gd name="T88" fmla="*/ 13 w 1001"/>
                  <a:gd name="T89" fmla="*/ 260 h 522"/>
                  <a:gd name="T90" fmla="*/ 4 w 1001"/>
                  <a:gd name="T91" fmla="*/ 297 h 522"/>
                  <a:gd name="T92" fmla="*/ 0 w 1001"/>
                  <a:gd name="T93" fmla="*/ 332 h 522"/>
                  <a:gd name="T94" fmla="*/ 0 w 1001"/>
                  <a:gd name="T95" fmla="*/ 365 h 5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01"/>
                  <a:gd name="T145" fmla="*/ 0 h 522"/>
                  <a:gd name="T146" fmla="*/ 1001 w 1001"/>
                  <a:gd name="T147" fmla="*/ 522 h 5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01" h="522">
                    <a:moveTo>
                      <a:pt x="0" y="381"/>
                    </a:moveTo>
                    <a:lnTo>
                      <a:pt x="2" y="415"/>
                    </a:lnTo>
                    <a:lnTo>
                      <a:pt x="2" y="448"/>
                    </a:lnTo>
                    <a:lnTo>
                      <a:pt x="2" y="481"/>
                    </a:lnTo>
                    <a:lnTo>
                      <a:pt x="4" y="515"/>
                    </a:lnTo>
                    <a:lnTo>
                      <a:pt x="44" y="515"/>
                    </a:lnTo>
                    <a:lnTo>
                      <a:pt x="79" y="514"/>
                    </a:lnTo>
                    <a:lnTo>
                      <a:pt x="112" y="514"/>
                    </a:lnTo>
                    <a:lnTo>
                      <a:pt x="143" y="514"/>
                    </a:lnTo>
                    <a:lnTo>
                      <a:pt x="177" y="514"/>
                    </a:lnTo>
                    <a:lnTo>
                      <a:pt x="210" y="514"/>
                    </a:lnTo>
                    <a:lnTo>
                      <a:pt x="247" y="514"/>
                    </a:lnTo>
                    <a:lnTo>
                      <a:pt x="289" y="514"/>
                    </a:lnTo>
                    <a:lnTo>
                      <a:pt x="335" y="514"/>
                    </a:lnTo>
                    <a:lnTo>
                      <a:pt x="391" y="515"/>
                    </a:lnTo>
                    <a:lnTo>
                      <a:pt x="453" y="515"/>
                    </a:lnTo>
                    <a:lnTo>
                      <a:pt x="526" y="517"/>
                    </a:lnTo>
                    <a:lnTo>
                      <a:pt x="609" y="518"/>
                    </a:lnTo>
                    <a:lnTo>
                      <a:pt x="706" y="519"/>
                    </a:lnTo>
                    <a:lnTo>
                      <a:pt x="816" y="521"/>
                    </a:lnTo>
                    <a:lnTo>
                      <a:pt x="943" y="522"/>
                    </a:lnTo>
                    <a:lnTo>
                      <a:pt x="953" y="521"/>
                    </a:lnTo>
                    <a:lnTo>
                      <a:pt x="962" y="519"/>
                    </a:lnTo>
                    <a:lnTo>
                      <a:pt x="972" y="518"/>
                    </a:lnTo>
                    <a:lnTo>
                      <a:pt x="982" y="515"/>
                    </a:lnTo>
                    <a:lnTo>
                      <a:pt x="980" y="432"/>
                    </a:lnTo>
                    <a:lnTo>
                      <a:pt x="978" y="381"/>
                    </a:lnTo>
                    <a:lnTo>
                      <a:pt x="974" y="347"/>
                    </a:lnTo>
                    <a:lnTo>
                      <a:pt x="974" y="310"/>
                    </a:lnTo>
                    <a:lnTo>
                      <a:pt x="982" y="299"/>
                    </a:lnTo>
                    <a:lnTo>
                      <a:pt x="987" y="288"/>
                    </a:lnTo>
                    <a:lnTo>
                      <a:pt x="993" y="267"/>
                    </a:lnTo>
                    <a:lnTo>
                      <a:pt x="1001" y="231"/>
                    </a:lnTo>
                    <a:lnTo>
                      <a:pt x="1001" y="212"/>
                    </a:lnTo>
                    <a:lnTo>
                      <a:pt x="999" y="190"/>
                    </a:lnTo>
                    <a:lnTo>
                      <a:pt x="995" y="155"/>
                    </a:lnTo>
                    <a:lnTo>
                      <a:pt x="989" y="95"/>
                    </a:lnTo>
                    <a:lnTo>
                      <a:pt x="960" y="93"/>
                    </a:lnTo>
                    <a:lnTo>
                      <a:pt x="933" y="92"/>
                    </a:lnTo>
                    <a:lnTo>
                      <a:pt x="904" y="91"/>
                    </a:lnTo>
                    <a:lnTo>
                      <a:pt x="877" y="91"/>
                    </a:lnTo>
                    <a:lnTo>
                      <a:pt x="847" y="89"/>
                    </a:lnTo>
                    <a:lnTo>
                      <a:pt x="820" y="88"/>
                    </a:lnTo>
                    <a:lnTo>
                      <a:pt x="791" y="87"/>
                    </a:lnTo>
                    <a:lnTo>
                      <a:pt x="762" y="85"/>
                    </a:lnTo>
                    <a:lnTo>
                      <a:pt x="735" y="85"/>
                    </a:lnTo>
                    <a:lnTo>
                      <a:pt x="706" y="84"/>
                    </a:lnTo>
                    <a:lnTo>
                      <a:pt x="677" y="82"/>
                    </a:lnTo>
                    <a:lnTo>
                      <a:pt x="650" y="81"/>
                    </a:lnTo>
                    <a:lnTo>
                      <a:pt x="621" y="81"/>
                    </a:lnTo>
                    <a:lnTo>
                      <a:pt x="592" y="80"/>
                    </a:lnTo>
                    <a:lnTo>
                      <a:pt x="565" y="78"/>
                    </a:lnTo>
                    <a:lnTo>
                      <a:pt x="536" y="77"/>
                    </a:lnTo>
                    <a:lnTo>
                      <a:pt x="536" y="59"/>
                    </a:lnTo>
                    <a:lnTo>
                      <a:pt x="538" y="41"/>
                    </a:lnTo>
                    <a:lnTo>
                      <a:pt x="538" y="22"/>
                    </a:lnTo>
                    <a:lnTo>
                      <a:pt x="538" y="4"/>
                    </a:lnTo>
                    <a:lnTo>
                      <a:pt x="507" y="5"/>
                    </a:lnTo>
                    <a:lnTo>
                      <a:pt x="480" y="7"/>
                    </a:lnTo>
                    <a:lnTo>
                      <a:pt x="457" y="8"/>
                    </a:lnTo>
                    <a:lnTo>
                      <a:pt x="430" y="8"/>
                    </a:lnTo>
                    <a:lnTo>
                      <a:pt x="399" y="9"/>
                    </a:lnTo>
                    <a:lnTo>
                      <a:pt x="359" y="9"/>
                    </a:lnTo>
                    <a:lnTo>
                      <a:pt x="308" y="8"/>
                    </a:lnTo>
                    <a:lnTo>
                      <a:pt x="241" y="8"/>
                    </a:lnTo>
                    <a:lnTo>
                      <a:pt x="204" y="7"/>
                    </a:lnTo>
                    <a:lnTo>
                      <a:pt x="170" y="4"/>
                    </a:lnTo>
                    <a:lnTo>
                      <a:pt x="146" y="2"/>
                    </a:lnTo>
                    <a:lnTo>
                      <a:pt x="125" y="1"/>
                    </a:lnTo>
                    <a:lnTo>
                      <a:pt x="106" y="0"/>
                    </a:lnTo>
                    <a:lnTo>
                      <a:pt x="89" y="0"/>
                    </a:lnTo>
                    <a:lnTo>
                      <a:pt x="77" y="0"/>
                    </a:lnTo>
                    <a:lnTo>
                      <a:pt x="62" y="0"/>
                    </a:lnTo>
                    <a:lnTo>
                      <a:pt x="58" y="16"/>
                    </a:lnTo>
                    <a:lnTo>
                      <a:pt x="54" y="33"/>
                    </a:lnTo>
                    <a:lnTo>
                      <a:pt x="48" y="56"/>
                    </a:lnTo>
                    <a:lnTo>
                      <a:pt x="38" y="95"/>
                    </a:lnTo>
                    <a:lnTo>
                      <a:pt x="31" y="99"/>
                    </a:lnTo>
                    <a:lnTo>
                      <a:pt x="27" y="102"/>
                    </a:lnTo>
                    <a:lnTo>
                      <a:pt x="21" y="104"/>
                    </a:lnTo>
                    <a:lnTo>
                      <a:pt x="15" y="109"/>
                    </a:lnTo>
                    <a:lnTo>
                      <a:pt x="13" y="127"/>
                    </a:lnTo>
                    <a:lnTo>
                      <a:pt x="13" y="146"/>
                    </a:lnTo>
                    <a:lnTo>
                      <a:pt x="11" y="164"/>
                    </a:lnTo>
                    <a:lnTo>
                      <a:pt x="8" y="183"/>
                    </a:lnTo>
                    <a:lnTo>
                      <a:pt x="11" y="198"/>
                    </a:lnTo>
                    <a:lnTo>
                      <a:pt x="13" y="212"/>
                    </a:lnTo>
                    <a:lnTo>
                      <a:pt x="13" y="227"/>
                    </a:lnTo>
                    <a:lnTo>
                      <a:pt x="15" y="242"/>
                    </a:lnTo>
                    <a:lnTo>
                      <a:pt x="13" y="260"/>
                    </a:lnTo>
                    <a:lnTo>
                      <a:pt x="8" y="278"/>
                    </a:lnTo>
                    <a:lnTo>
                      <a:pt x="4" y="297"/>
                    </a:lnTo>
                    <a:lnTo>
                      <a:pt x="0" y="315"/>
                    </a:lnTo>
                    <a:lnTo>
                      <a:pt x="0" y="332"/>
                    </a:lnTo>
                    <a:lnTo>
                      <a:pt x="0" y="348"/>
                    </a:lnTo>
                    <a:lnTo>
                      <a:pt x="0" y="365"/>
                    </a:lnTo>
                    <a:lnTo>
                      <a:pt x="0" y="3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3" name="Freeform 737"/>
              <p:cNvSpPr>
                <a:spLocks/>
              </p:cNvSpPr>
              <p:nvPr/>
            </p:nvSpPr>
            <p:spPr bwMode="auto">
              <a:xfrm>
                <a:off x="2362" y="2412"/>
                <a:ext cx="426" cy="210"/>
              </a:xfrm>
              <a:custGeom>
                <a:avLst/>
                <a:gdLst>
                  <a:gd name="T0" fmla="*/ 0 w 426"/>
                  <a:gd name="T1" fmla="*/ 189 h 210"/>
                  <a:gd name="T2" fmla="*/ 2 w 426"/>
                  <a:gd name="T3" fmla="*/ 193 h 210"/>
                  <a:gd name="T4" fmla="*/ 4 w 426"/>
                  <a:gd name="T5" fmla="*/ 196 h 210"/>
                  <a:gd name="T6" fmla="*/ 4 w 426"/>
                  <a:gd name="T7" fmla="*/ 200 h 210"/>
                  <a:gd name="T8" fmla="*/ 6 w 426"/>
                  <a:gd name="T9" fmla="*/ 204 h 210"/>
                  <a:gd name="T10" fmla="*/ 8 w 426"/>
                  <a:gd name="T11" fmla="*/ 206 h 210"/>
                  <a:gd name="T12" fmla="*/ 12 w 426"/>
                  <a:gd name="T13" fmla="*/ 206 h 210"/>
                  <a:gd name="T14" fmla="*/ 17 w 426"/>
                  <a:gd name="T15" fmla="*/ 207 h 210"/>
                  <a:gd name="T16" fmla="*/ 23 w 426"/>
                  <a:gd name="T17" fmla="*/ 207 h 210"/>
                  <a:gd name="T18" fmla="*/ 29 w 426"/>
                  <a:gd name="T19" fmla="*/ 208 h 210"/>
                  <a:gd name="T20" fmla="*/ 39 w 426"/>
                  <a:gd name="T21" fmla="*/ 208 h 210"/>
                  <a:gd name="T22" fmla="*/ 52 w 426"/>
                  <a:gd name="T23" fmla="*/ 208 h 210"/>
                  <a:gd name="T24" fmla="*/ 69 w 426"/>
                  <a:gd name="T25" fmla="*/ 208 h 210"/>
                  <a:gd name="T26" fmla="*/ 91 w 426"/>
                  <a:gd name="T27" fmla="*/ 210 h 210"/>
                  <a:gd name="T28" fmla="*/ 116 w 426"/>
                  <a:gd name="T29" fmla="*/ 210 h 210"/>
                  <a:gd name="T30" fmla="*/ 150 w 426"/>
                  <a:gd name="T31" fmla="*/ 210 h 210"/>
                  <a:gd name="T32" fmla="*/ 187 w 426"/>
                  <a:gd name="T33" fmla="*/ 210 h 210"/>
                  <a:gd name="T34" fmla="*/ 231 w 426"/>
                  <a:gd name="T35" fmla="*/ 210 h 210"/>
                  <a:gd name="T36" fmla="*/ 282 w 426"/>
                  <a:gd name="T37" fmla="*/ 210 h 210"/>
                  <a:gd name="T38" fmla="*/ 343 w 426"/>
                  <a:gd name="T39" fmla="*/ 210 h 210"/>
                  <a:gd name="T40" fmla="*/ 411 w 426"/>
                  <a:gd name="T41" fmla="*/ 210 h 210"/>
                  <a:gd name="T42" fmla="*/ 413 w 426"/>
                  <a:gd name="T43" fmla="*/ 193 h 210"/>
                  <a:gd name="T44" fmla="*/ 415 w 426"/>
                  <a:gd name="T45" fmla="*/ 182 h 210"/>
                  <a:gd name="T46" fmla="*/ 420 w 426"/>
                  <a:gd name="T47" fmla="*/ 170 h 210"/>
                  <a:gd name="T48" fmla="*/ 426 w 426"/>
                  <a:gd name="T49" fmla="*/ 153 h 210"/>
                  <a:gd name="T50" fmla="*/ 424 w 426"/>
                  <a:gd name="T51" fmla="*/ 117 h 210"/>
                  <a:gd name="T52" fmla="*/ 424 w 426"/>
                  <a:gd name="T53" fmla="*/ 80 h 210"/>
                  <a:gd name="T54" fmla="*/ 424 w 426"/>
                  <a:gd name="T55" fmla="*/ 43 h 210"/>
                  <a:gd name="T56" fmla="*/ 424 w 426"/>
                  <a:gd name="T57" fmla="*/ 7 h 210"/>
                  <a:gd name="T58" fmla="*/ 409 w 426"/>
                  <a:gd name="T59" fmla="*/ 6 h 210"/>
                  <a:gd name="T60" fmla="*/ 393 w 426"/>
                  <a:gd name="T61" fmla="*/ 4 h 210"/>
                  <a:gd name="T62" fmla="*/ 376 w 426"/>
                  <a:gd name="T63" fmla="*/ 4 h 210"/>
                  <a:gd name="T64" fmla="*/ 353 w 426"/>
                  <a:gd name="T65" fmla="*/ 3 h 210"/>
                  <a:gd name="T66" fmla="*/ 322 w 426"/>
                  <a:gd name="T67" fmla="*/ 3 h 210"/>
                  <a:gd name="T68" fmla="*/ 278 w 426"/>
                  <a:gd name="T69" fmla="*/ 3 h 210"/>
                  <a:gd name="T70" fmla="*/ 218 w 426"/>
                  <a:gd name="T71" fmla="*/ 3 h 210"/>
                  <a:gd name="T72" fmla="*/ 139 w 426"/>
                  <a:gd name="T73" fmla="*/ 3 h 210"/>
                  <a:gd name="T74" fmla="*/ 139 w 426"/>
                  <a:gd name="T75" fmla="*/ 4 h 210"/>
                  <a:gd name="T76" fmla="*/ 139 w 426"/>
                  <a:gd name="T77" fmla="*/ 7 h 210"/>
                  <a:gd name="T78" fmla="*/ 139 w 426"/>
                  <a:gd name="T79" fmla="*/ 9 h 210"/>
                  <a:gd name="T80" fmla="*/ 137 w 426"/>
                  <a:gd name="T81" fmla="*/ 11 h 210"/>
                  <a:gd name="T82" fmla="*/ 129 w 426"/>
                  <a:gd name="T83" fmla="*/ 10 h 210"/>
                  <a:gd name="T84" fmla="*/ 120 w 426"/>
                  <a:gd name="T85" fmla="*/ 9 h 210"/>
                  <a:gd name="T86" fmla="*/ 112 w 426"/>
                  <a:gd name="T87" fmla="*/ 7 h 210"/>
                  <a:gd name="T88" fmla="*/ 106 w 426"/>
                  <a:gd name="T89" fmla="*/ 6 h 210"/>
                  <a:gd name="T90" fmla="*/ 98 w 426"/>
                  <a:gd name="T91" fmla="*/ 4 h 210"/>
                  <a:gd name="T92" fmla="*/ 89 w 426"/>
                  <a:gd name="T93" fmla="*/ 3 h 210"/>
                  <a:gd name="T94" fmla="*/ 81 w 426"/>
                  <a:gd name="T95" fmla="*/ 2 h 210"/>
                  <a:gd name="T96" fmla="*/ 75 w 426"/>
                  <a:gd name="T97" fmla="*/ 0 h 210"/>
                  <a:gd name="T98" fmla="*/ 62 w 426"/>
                  <a:gd name="T99" fmla="*/ 0 h 210"/>
                  <a:gd name="T100" fmla="*/ 52 w 426"/>
                  <a:gd name="T101" fmla="*/ 0 h 210"/>
                  <a:gd name="T102" fmla="*/ 39 w 426"/>
                  <a:gd name="T103" fmla="*/ 2 h 210"/>
                  <a:gd name="T104" fmla="*/ 27 w 426"/>
                  <a:gd name="T105" fmla="*/ 3 h 210"/>
                  <a:gd name="T106" fmla="*/ 19 w 426"/>
                  <a:gd name="T107" fmla="*/ 40 h 210"/>
                  <a:gd name="T108" fmla="*/ 12 w 426"/>
                  <a:gd name="T109" fmla="*/ 88 h 210"/>
                  <a:gd name="T110" fmla="*/ 6 w 426"/>
                  <a:gd name="T111" fmla="*/ 133 h 210"/>
                  <a:gd name="T112" fmla="*/ 0 w 426"/>
                  <a:gd name="T113" fmla="*/ 160 h 210"/>
                  <a:gd name="T114" fmla="*/ 0 w 426"/>
                  <a:gd name="T115" fmla="*/ 167 h 210"/>
                  <a:gd name="T116" fmla="*/ 0 w 426"/>
                  <a:gd name="T117" fmla="*/ 174 h 210"/>
                  <a:gd name="T118" fmla="*/ 0 w 426"/>
                  <a:gd name="T119" fmla="*/ 181 h 210"/>
                  <a:gd name="T120" fmla="*/ 0 w 426"/>
                  <a:gd name="T121" fmla="*/ 189 h 2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26"/>
                  <a:gd name="T184" fmla="*/ 0 h 210"/>
                  <a:gd name="T185" fmla="*/ 426 w 426"/>
                  <a:gd name="T186" fmla="*/ 210 h 2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26" h="210">
                    <a:moveTo>
                      <a:pt x="0" y="189"/>
                    </a:moveTo>
                    <a:lnTo>
                      <a:pt x="2" y="193"/>
                    </a:lnTo>
                    <a:lnTo>
                      <a:pt x="4" y="196"/>
                    </a:lnTo>
                    <a:lnTo>
                      <a:pt x="4" y="200"/>
                    </a:lnTo>
                    <a:lnTo>
                      <a:pt x="6" y="204"/>
                    </a:lnTo>
                    <a:lnTo>
                      <a:pt x="8" y="206"/>
                    </a:lnTo>
                    <a:lnTo>
                      <a:pt x="12" y="206"/>
                    </a:lnTo>
                    <a:lnTo>
                      <a:pt x="17" y="207"/>
                    </a:lnTo>
                    <a:lnTo>
                      <a:pt x="23" y="207"/>
                    </a:lnTo>
                    <a:lnTo>
                      <a:pt x="29" y="208"/>
                    </a:lnTo>
                    <a:lnTo>
                      <a:pt x="39" y="208"/>
                    </a:lnTo>
                    <a:lnTo>
                      <a:pt x="52" y="208"/>
                    </a:lnTo>
                    <a:lnTo>
                      <a:pt x="69" y="208"/>
                    </a:lnTo>
                    <a:lnTo>
                      <a:pt x="91" y="210"/>
                    </a:lnTo>
                    <a:lnTo>
                      <a:pt x="116" y="210"/>
                    </a:lnTo>
                    <a:lnTo>
                      <a:pt x="150" y="210"/>
                    </a:lnTo>
                    <a:lnTo>
                      <a:pt x="187" y="210"/>
                    </a:lnTo>
                    <a:lnTo>
                      <a:pt x="231" y="210"/>
                    </a:lnTo>
                    <a:lnTo>
                      <a:pt x="282" y="210"/>
                    </a:lnTo>
                    <a:lnTo>
                      <a:pt x="343" y="210"/>
                    </a:lnTo>
                    <a:lnTo>
                      <a:pt x="411" y="210"/>
                    </a:lnTo>
                    <a:lnTo>
                      <a:pt x="413" y="193"/>
                    </a:lnTo>
                    <a:lnTo>
                      <a:pt x="415" y="182"/>
                    </a:lnTo>
                    <a:lnTo>
                      <a:pt x="420" y="170"/>
                    </a:lnTo>
                    <a:lnTo>
                      <a:pt x="426" y="153"/>
                    </a:lnTo>
                    <a:lnTo>
                      <a:pt x="424" y="117"/>
                    </a:lnTo>
                    <a:lnTo>
                      <a:pt x="424" y="80"/>
                    </a:lnTo>
                    <a:lnTo>
                      <a:pt x="424" y="43"/>
                    </a:lnTo>
                    <a:lnTo>
                      <a:pt x="424" y="7"/>
                    </a:lnTo>
                    <a:lnTo>
                      <a:pt x="409" y="6"/>
                    </a:lnTo>
                    <a:lnTo>
                      <a:pt x="393" y="4"/>
                    </a:lnTo>
                    <a:lnTo>
                      <a:pt x="376" y="4"/>
                    </a:lnTo>
                    <a:lnTo>
                      <a:pt x="353" y="3"/>
                    </a:lnTo>
                    <a:lnTo>
                      <a:pt x="322" y="3"/>
                    </a:lnTo>
                    <a:lnTo>
                      <a:pt x="278" y="3"/>
                    </a:lnTo>
                    <a:lnTo>
                      <a:pt x="218" y="3"/>
                    </a:lnTo>
                    <a:lnTo>
                      <a:pt x="139" y="3"/>
                    </a:lnTo>
                    <a:lnTo>
                      <a:pt x="139" y="4"/>
                    </a:lnTo>
                    <a:lnTo>
                      <a:pt x="139" y="7"/>
                    </a:lnTo>
                    <a:lnTo>
                      <a:pt x="139" y="9"/>
                    </a:lnTo>
                    <a:lnTo>
                      <a:pt x="137" y="11"/>
                    </a:lnTo>
                    <a:lnTo>
                      <a:pt x="129" y="10"/>
                    </a:lnTo>
                    <a:lnTo>
                      <a:pt x="120" y="9"/>
                    </a:lnTo>
                    <a:lnTo>
                      <a:pt x="112" y="7"/>
                    </a:lnTo>
                    <a:lnTo>
                      <a:pt x="106" y="6"/>
                    </a:lnTo>
                    <a:lnTo>
                      <a:pt x="98" y="4"/>
                    </a:lnTo>
                    <a:lnTo>
                      <a:pt x="89" y="3"/>
                    </a:lnTo>
                    <a:lnTo>
                      <a:pt x="81" y="2"/>
                    </a:lnTo>
                    <a:lnTo>
                      <a:pt x="75" y="0"/>
                    </a:lnTo>
                    <a:lnTo>
                      <a:pt x="62" y="0"/>
                    </a:lnTo>
                    <a:lnTo>
                      <a:pt x="52" y="0"/>
                    </a:lnTo>
                    <a:lnTo>
                      <a:pt x="39" y="2"/>
                    </a:lnTo>
                    <a:lnTo>
                      <a:pt x="27" y="3"/>
                    </a:lnTo>
                    <a:lnTo>
                      <a:pt x="19" y="40"/>
                    </a:lnTo>
                    <a:lnTo>
                      <a:pt x="12" y="88"/>
                    </a:lnTo>
                    <a:lnTo>
                      <a:pt x="6" y="133"/>
                    </a:lnTo>
                    <a:lnTo>
                      <a:pt x="0" y="160"/>
                    </a:lnTo>
                    <a:lnTo>
                      <a:pt x="0" y="167"/>
                    </a:lnTo>
                    <a:lnTo>
                      <a:pt x="0" y="174"/>
                    </a:lnTo>
                    <a:lnTo>
                      <a:pt x="0" y="181"/>
                    </a:lnTo>
                    <a:lnTo>
                      <a:pt x="0" y="189"/>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4" name="Freeform 738"/>
              <p:cNvSpPr>
                <a:spLocks/>
              </p:cNvSpPr>
              <p:nvPr/>
            </p:nvSpPr>
            <p:spPr bwMode="auto">
              <a:xfrm>
                <a:off x="2364" y="2313"/>
                <a:ext cx="407" cy="79"/>
              </a:xfrm>
              <a:custGeom>
                <a:avLst/>
                <a:gdLst>
                  <a:gd name="T0" fmla="*/ 0 w 407"/>
                  <a:gd name="T1" fmla="*/ 23 h 79"/>
                  <a:gd name="T2" fmla="*/ 2 w 407"/>
                  <a:gd name="T3" fmla="*/ 43 h 79"/>
                  <a:gd name="T4" fmla="*/ 4 w 407"/>
                  <a:gd name="T5" fmla="*/ 55 h 79"/>
                  <a:gd name="T6" fmla="*/ 4 w 407"/>
                  <a:gd name="T7" fmla="*/ 65 h 79"/>
                  <a:gd name="T8" fmla="*/ 2 w 407"/>
                  <a:gd name="T9" fmla="*/ 79 h 79"/>
                  <a:gd name="T10" fmla="*/ 6 w 407"/>
                  <a:gd name="T11" fmla="*/ 79 h 79"/>
                  <a:gd name="T12" fmla="*/ 8 w 407"/>
                  <a:gd name="T13" fmla="*/ 77 h 79"/>
                  <a:gd name="T14" fmla="*/ 13 w 407"/>
                  <a:gd name="T15" fmla="*/ 76 h 79"/>
                  <a:gd name="T16" fmla="*/ 15 w 407"/>
                  <a:gd name="T17" fmla="*/ 74 h 79"/>
                  <a:gd name="T18" fmla="*/ 19 w 407"/>
                  <a:gd name="T19" fmla="*/ 58 h 79"/>
                  <a:gd name="T20" fmla="*/ 21 w 407"/>
                  <a:gd name="T21" fmla="*/ 48 h 79"/>
                  <a:gd name="T22" fmla="*/ 23 w 407"/>
                  <a:gd name="T23" fmla="*/ 43 h 79"/>
                  <a:gd name="T24" fmla="*/ 27 w 407"/>
                  <a:gd name="T25" fmla="*/ 39 h 79"/>
                  <a:gd name="T26" fmla="*/ 50 w 407"/>
                  <a:gd name="T27" fmla="*/ 39 h 79"/>
                  <a:gd name="T28" fmla="*/ 75 w 407"/>
                  <a:gd name="T29" fmla="*/ 39 h 79"/>
                  <a:gd name="T30" fmla="*/ 98 w 407"/>
                  <a:gd name="T31" fmla="*/ 39 h 79"/>
                  <a:gd name="T32" fmla="*/ 121 w 407"/>
                  <a:gd name="T33" fmla="*/ 40 h 79"/>
                  <a:gd name="T34" fmla="*/ 143 w 407"/>
                  <a:gd name="T35" fmla="*/ 40 h 79"/>
                  <a:gd name="T36" fmla="*/ 168 w 407"/>
                  <a:gd name="T37" fmla="*/ 40 h 79"/>
                  <a:gd name="T38" fmla="*/ 191 w 407"/>
                  <a:gd name="T39" fmla="*/ 40 h 79"/>
                  <a:gd name="T40" fmla="*/ 214 w 407"/>
                  <a:gd name="T41" fmla="*/ 40 h 79"/>
                  <a:gd name="T42" fmla="*/ 237 w 407"/>
                  <a:gd name="T43" fmla="*/ 40 h 79"/>
                  <a:gd name="T44" fmla="*/ 262 w 407"/>
                  <a:gd name="T45" fmla="*/ 40 h 79"/>
                  <a:gd name="T46" fmla="*/ 285 w 407"/>
                  <a:gd name="T47" fmla="*/ 40 h 79"/>
                  <a:gd name="T48" fmla="*/ 307 w 407"/>
                  <a:gd name="T49" fmla="*/ 40 h 79"/>
                  <a:gd name="T50" fmla="*/ 330 w 407"/>
                  <a:gd name="T51" fmla="*/ 40 h 79"/>
                  <a:gd name="T52" fmla="*/ 355 w 407"/>
                  <a:gd name="T53" fmla="*/ 40 h 79"/>
                  <a:gd name="T54" fmla="*/ 378 w 407"/>
                  <a:gd name="T55" fmla="*/ 40 h 79"/>
                  <a:gd name="T56" fmla="*/ 401 w 407"/>
                  <a:gd name="T57" fmla="*/ 40 h 79"/>
                  <a:gd name="T58" fmla="*/ 403 w 407"/>
                  <a:gd name="T59" fmla="*/ 30 h 79"/>
                  <a:gd name="T60" fmla="*/ 405 w 407"/>
                  <a:gd name="T61" fmla="*/ 19 h 79"/>
                  <a:gd name="T62" fmla="*/ 407 w 407"/>
                  <a:gd name="T63" fmla="*/ 10 h 79"/>
                  <a:gd name="T64" fmla="*/ 407 w 407"/>
                  <a:gd name="T65" fmla="*/ 0 h 79"/>
                  <a:gd name="T66" fmla="*/ 380 w 407"/>
                  <a:gd name="T67" fmla="*/ 0 h 79"/>
                  <a:gd name="T68" fmla="*/ 355 w 407"/>
                  <a:gd name="T69" fmla="*/ 0 h 79"/>
                  <a:gd name="T70" fmla="*/ 328 w 407"/>
                  <a:gd name="T71" fmla="*/ 0 h 79"/>
                  <a:gd name="T72" fmla="*/ 297 w 407"/>
                  <a:gd name="T73" fmla="*/ 0 h 79"/>
                  <a:gd name="T74" fmla="*/ 260 w 407"/>
                  <a:gd name="T75" fmla="*/ 1 h 79"/>
                  <a:gd name="T76" fmla="*/ 216 w 407"/>
                  <a:gd name="T77" fmla="*/ 3 h 79"/>
                  <a:gd name="T78" fmla="*/ 162 w 407"/>
                  <a:gd name="T79" fmla="*/ 4 h 79"/>
                  <a:gd name="T80" fmla="*/ 98 w 407"/>
                  <a:gd name="T81" fmla="*/ 6 h 79"/>
                  <a:gd name="T82" fmla="*/ 85 w 407"/>
                  <a:gd name="T83" fmla="*/ 6 h 79"/>
                  <a:gd name="T84" fmla="*/ 73 w 407"/>
                  <a:gd name="T85" fmla="*/ 7 h 79"/>
                  <a:gd name="T86" fmla="*/ 62 w 407"/>
                  <a:gd name="T87" fmla="*/ 8 h 79"/>
                  <a:gd name="T88" fmla="*/ 50 w 407"/>
                  <a:gd name="T89" fmla="*/ 8 h 79"/>
                  <a:gd name="T90" fmla="*/ 37 w 407"/>
                  <a:gd name="T91" fmla="*/ 10 h 79"/>
                  <a:gd name="T92" fmla="*/ 27 w 407"/>
                  <a:gd name="T93" fmla="*/ 11 h 79"/>
                  <a:gd name="T94" fmla="*/ 15 w 407"/>
                  <a:gd name="T95" fmla="*/ 12 h 79"/>
                  <a:gd name="T96" fmla="*/ 2 w 407"/>
                  <a:gd name="T97" fmla="*/ 14 h 79"/>
                  <a:gd name="T98" fmla="*/ 2 w 407"/>
                  <a:gd name="T99" fmla="*/ 17 h 79"/>
                  <a:gd name="T100" fmla="*/ 2 w 407"/>
                  <a:gd name="T101" fmla="*/ 18 h 79"/>
                  <a:gd name="T102" fmla="*/ 2 w 407"/>
                  <a:gd name="T103" fmla="*/ 21 h 79"/>
                  <a:gd name="T104" fmla="*/ 0 w 407"/>
                  <a:gd name="T105" fmla="*/ 23 h 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7"/>
                  <a:gd name="T160" fmla="*/ 0 h 79"/>
                  <a:gd name="T161" fmla="*/ 407 w 407"/>
                  <a:gd name="T162" fmla="*/ 79 h 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7" h="79">
                    <a:moveTo>
                      <a:pt x="0" y="23"/>
                    </a:moveTo>
                    <a:lnTo>
                      <a:pt x="2" y="43"/>
                    </a:lnTo>
                    <a:lnTo>
                      <a:pt x="4" y="55"/>
                    </a:lnTo>
                    <a:lnTo>
                      <a:pt x="4" y="65"/>
                    </a:lnTo>
                    <a:lnTo>
                      <a:pt x="2" y="79"/>
                    </a:lnTo>
                    <a:lnTo>
                      <a:pt x="6" y="79"/>
                    </a:lnTo>
                    <a:lnTo>
                      <a:pt x="8" y="77"/>
                    </a:lnTo>
                    <a:lnTo>
                      <a:pt x="13" y="76"/>
                    </a:lnTo>
                    <a:lnTo>
                      <a:pt x="15" y="74"/>
                    </a:lnTo>
                    <a:lnTo>
                      <a:pt x="19" y="58"/>
                    </a:lnTo>
                    <a:lnTo>
                      <a:pt x="21" y="48"/>
                    </a:lnTo>
                    <a:lnTo>
                      <a:pt x="23" y="43"/>
                    </a:lnTo>
                    <a:lnTo>
                      <a:pt x="27" y="39"/>
                    </a:lnTo>
                    <a:lnTo>
                      <a:pt x="50" y="39"/>
                    </a:lnTo>
                    <a:lnTo>
                      <a:pt x="75" y="39"/>
                    </a:lnTo>
                    <a:lnTo>
                      <a:pt x="98" y="39"/>
                    </a:lnTo>
                    <a:lnTo>
                      <a:pt x="121" y="40"/>
                    </a:lnTo>
                    <a:lnTo>
                      <a:pt x="143" y="40"/>
                    </a:lnTo>
                    <a:lnTo>
                      <a:pt x="168" y="40"/>
                    </a:lnTo>
                    <a:lnTo>
                      <a:pt x="191" y="40"/>
                    </a:lnTo>
                    <a:lnTo>
                      <a:pt x="214" y="40"/>
                    </a:lnTo>
                    <a:lnTo>
                      <a:pt x="237" y="40"/>
                    </a:lnTo>
                    <a:lnTo>
                      <a:pt x="262" y="40"/>
                    </a:lnTo>
                    <a:lnTo>
                      <a:pt x="285" y="40"/>
                    </a:lnTo>
                    <a:lnTo>
                      <a:pt x="307" y="40"/>
                    </a:lnTo>
                    <a:lnTo>
                      <a:pt x="330" y="40"/>
                    </a:lnTo>
                    <a:lnTo>
                      <a:pt x="355" y="40"/>
                    </a:lnTo>
                    <a:lnTo>
                      <a:pt x="378" y="40"/>
                    </a:lnTo>
                    <a:lnTo>
                      <a:pt x="401" y="40"/>
                    </a:lnTo>
                    <a:lnTo>
                      <a:pt x="403" y="30"/>
                    </a:lnTo>
                    <a:lnTo>
                      <a:pt x="405" y="19"/>
                    </a:lnTo>
                    <a:lnTo>
                      <a:pt x="407" y="10"/>
                    </a:lnTo>
                    <a:lnTo>
                      <a:pt x="407" y="0"/>
                    </a:lnTo>
                    <a:lnTo>
                      <a:pt x="380" y="0"/>
                    </a:lnTo>
                    <a:lnTo>
                      <a:pt x="355" y="0"/>
                    </a:lnTo>
                    <a:lnTo>
                      <a:pt x="328" y="0"/>
                    </a:lnTo>
                    <a:lnTo>
                      <a:pt x="297" y="0"/>
                    </a:lnTo>
                    <a:lnTo>
                      <a:pt x="260" y="1"/>
                    </a:lnTo>
                    <a:lnTo>
                      <a:pt x="216" y="3"/>
                    </a:lnTo>
                    <a:lnTo>
                      <a:pt x="162" y="4"/>
                    </a:lnTo>
                    <a:lnTo>
                      <a:pt x="98" y="6"/>
                    </a:lnTo>
                    <a:lnTo>
                      <a:pt x="85" y="6"/>
                    </a:lnTo>
                    <a:lnTo>
                      <a:pt x="73" y="7"/>
                    </a:lnTo>
                    <a:lnTo>
                      <a:pt x="62" y="8"/>
                    </a:lnTo>
                    <a:lnTo>
                      <a:pt x="50" y="8"/>
                    </a:lnTo>
                    <a:lnTo>
                      <a:pt x="37" y="10"/>
                    </a:lnTo>
                    <a:lnTo>
                      <a:pt x="27" y="11"/>
                    </a:lnTo>
                    <a:lnTo>
                      <a:pt x="15" y="12"/>
                    </a:lnTo>
                    <a:lnTo>
                      <a:pt x="2" y="14"/>
                    </a:lnTo>
                    <a:lnTo>
                      <a:pt x="2" y="17"/>
                    </a:lnTo>
                    <a:lnTo>
                      <a:pt x="2" y="18"/>
                    </a:lnTo>
                    <a:lnTo>
                      <a:pt x="2" y="21"/>
                    </a:lnTo>
                    <a:lnTo>
                      <a:pt x="0" y="2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5" name="Freeform 739"/>
              <p:cNvSpPr>
                <a:spLocks/>
              </p:cNvSpPr>
              <p:nvPr/>
            </p:nvSpPr>
            <p:spPr bwMode="auto">
              <a:xfrm>
                <a:off x="2377" y="2237"/>
                <a:ext cx="402" cy="69"/>
              </a:xfrm>
              <a:custGeom>
                <a:avLst/>
                <a:gdLst>
                  <a:gd name="T0" fmla="*/ 0 w 402"/>
                  <a:gd name="T1" fmla="*/ 61 h 69"/>
                  <a:gd name="T2" fmla="*/ 4 w 402"/>
                  <a:gd name="T3" fmla="*/ 62 h 69"/>
                  <a:gd name="T4" fmla="*/ 8 w 402"/>
                  <a:gd name="T5" fmla="*/ 64 h 69"/>
                  <a:gd name="T6" fmla="*/ 10 w 402"/>
                  <a:gd name="T7" fmla="*/ 65 h 69"/>
                  <a:gd name="T8" fmla="*/ 14 w 402"/>
                  <a:gd name="T9" fmla="*/ 66 h 69"/>
                  <a:gd name="T10" fmla="*/ 45 w 402"/>
                  <a:gd name="T11" fmla="*/ 66 h 69"/>
                  <a:gd name="T12" fmla="*/ 78 w 402"/>
                  <a:gd name="T13" fmla="*/ 68 h 69"/>
                  <a:gd name="T14" fmla="*/ 110 w 402"/>
                  <a:gd name="T15" fmla="*/ 68 h 69"/>
                  <a:gd name="T16" fmla="*/ 143 w 402"/>
                  <a:gd name="T17" fmla="*/ 68 h 69"/>
                  <a:gd name="T18" fmla="*/ 176 w 402"/>
                  <a:gd name="T19" fmla="*/ 68 h 69"/>
                  <a:gd name="T20" fmla="*/ 207 w 402"/>
                  <a:gd name="T21" fmla="*/ 68 h 69"/>
                  <a:gd name="T22" fmla="*/ 240 w 402"/>
                  <a:gd name="T23" fmla="*/ 69 h 69"/>
                  <a:gd name="T24" fmla="*/ 272 w 402"/>
                  <a:gd name="T25" fmla="*/ 69 h 69"/>
                  <a:gd name="T26" fmla="*/ 288 w 402"/>
                  <a:gd name="T27" fmla="*/ 68 h 69"/>
                  <a:gd name="T28" fmla="*/ 303 w 402"/>
                  <a:gd name="T29" fmla="*/ 66 h 69"/>
                  <a:gd name="T30" fmla="*/ 319 w 402"/>
                  <a:gd name="T31" fmla="*/ 66 h 69"/>
                  <a:gd name="T32" fmla="*/ 336 w 402"/>
                  <a:gd name="T33" fmla="*/ 65 h 69"/>
                  <a:gd name="T34" fmla="*/ 351 w 402"/>
                  <a:gd name="T35" fmla="*/ 64 h 69"/>
                  <a:gd name="T36" fmla="*/ 367 w 402"/>
                  <a:gd name="T37" fmla="*/ 62 h 69"/>
                  <a:gd name="T38" fmla="*/ 384 w 402"/>
                  <a:gd name="T39" fmla="*/ 61 h 69"/>
                  <a:gd name="T40" fmla="*/ 400 w 402"/>
                  <a:gd name="T41" fmla="*/ 59 h 69"/>
                  <a:gd name="T42" fmla="*/ 400 w 402"/>
                  <a:gd name="T43" fmla="*/ 46 h 69"/>
                  <a:gd name="T44" fmla="*/ 400 w 402"/>
                  <a:gd name="T45" fmla="*/ 33 h 69"/>
                  <a:gd name="T46" fmla="*/ 400 w 402"/>
                  <a:gd name="T47" fmla="*/ 21 h 69"/>
                  <a:gd name="T48" fmla="*/ 402 w 402"/>
                  <a:gd name="T49" fmla="*/ 7 h 69"/>
                  <a:gd name="T50" fmla="*/ 400 w 402"/>
                  <a:gd name="T51" fmla="*/ 6 h 69"/>
                  <a:gd name="T52" fmla="*/ 400 w 402"/>
                  <a:gd name="T53" fmla="*/ 4 h 69"/>
                  <a:gd name="T54" fmla="*/ 398 w 402"/>
                  <a:gd name="T55" fmla="*/ 2 h 69"/>
                  <a:gd name="T56" fmla="*/ 396 w 402"/>
                  <a:gd name="T57" fmla="*/ 0 h 69"/>
                  <a:gd name="T58" fmla="*/ 334 w 402"/>
                  <a:gd name="T59" fmla="*/ 0 h 69"/>
                  <a:gd name="T60" fmla="*/ 280 w 402"/>
                  <a:gd name="T61" fmla="*/ 0 h 69"/>
                  <a:gd name="T62" fmla="*/ 232 w 402"/>
                  <a:gd name="T63" fmla="*/ 0 h 69"/>
                  <a:gd name="T64" fmla="*/ 191 w 402"/>
                  <a:gd name="T65" fmla="*/ 2 h 69"/>
                  <a:gd name="T66" fmla="*/ 155 w 402"/>
                  <a:gd name="T67" fmla="*/ 2 h 69"/>
                  <a:gd name="T68" fmla="*/ 126 w 402"/>
                  <a:gd name="T69" fmla="*/ 2 h 69"/>
                  <a:gd name="T70" fmla="*/ 101 w 402"/>
                  <a:gd name="T71" fmla="*/ 2 h 69"/>
                  <a:gd name="T72" fmla="*/ 81 w 402"/>
                  <a:gd name="T73" fmla="*/ 2 h 69"/>
                  <a:gd name="T74" fmla="*/ 64 w 402"/>
                  <a:gd name="T75" fmla="*/ 3 h 69"/>
                  <a:gd name="T76" fmla="*/ 49 w 402"/>
                  <a:gd name="T77" fmla="*/ 3 h 69"/>
                  <a:gd name="T78" fmla="*/ 39 w 402"/>
                  <a:gd name="T79" fmla="*/ 4 h 69"/>
                  <a:gd name="T80" fmla="*/ 29 w 402"/>
                  <a:gd name="T81" fmla="*/ 4 h 69"/>
                  <a:gd name="T82" fmla="*/ 20 w 402"/>
                  <a:gd name="T83" fmla="*/ 6 h 69"/>
                  <a:gd name="T84" fmla="*/ 14 w 402"/>
                  <a:gd name="T85" fmla="*/ 6 h 69"/>
                  <a:gd name="T86" fmla="*/ 8 w 402"/>
                  <a:gd name="T87" fmla="*/ 7 h 69"/>
                  <a:gd name="T88" fmla="*/ 0 w 402"/>
                  <a:gd name="T89" fmla="*/ 9 h 69"/>
                  <a:gd name="T90" fmla="*/ 0 w 402"/>
                  <a:gd name="T91" fmla="*/ 21 h 69"/>
                  <a:gd name="T92" fmla="*/ 0 w 402"/>
                  <a:gd name="T93" fmla="*/ 35 h 69"/>
                  <a:gd name="T94" fmla="*/ 0 w 402"/>
                  <a:gd name="T95" fmla="*/ 47 h 69"/>
                  <a:gd name="T96" fmla="*/ 0 w 402"/>
                  <a:gd name="T97" fmla="*/ 61 h 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69"/>
                  <a:gd name="T149" fmla="*/ 402 w 402"/>
                  <a:gd name="T150" fmla="*/ 69 h 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69">
                    <a:moveTo>
                      <a:pt x="0" y="61"/>
                    </a:moveTo>
                    <a:lnTo>
                      <a:pt x="4" y="62"/>
                    </a:lnTo>
                    <a:lnTo>
                      <a:pt x="8" y="64"/>
                    </a:lnTo>
                    <a:lnTo>
                      <a:pt x="10" y="65"/>
                    </a:lnTo>
                    <a:lnTo>
                      <a:pt x="14" y="66"/>
                    </a:lnTo>
                    <a:lnTo>
                      <a:pt x="45" y="66"/>
                    </a:lnTo>
                    <a:lnTo>
                      <a:pt x="78" y="68"/>
                    </a:lnTo>
                    <a:lnTo>
                      <a:pt x="110" y="68"/>
                    </a:lnTo>
                    <a:lnTo>
                      <a:pt x="143" y="68"/>
                    </a:lnTo>
                    <a:lnTo>
                      <a:pt x="176" y="68"/>
                    </a:lnTo>
                    <a:lnTo>
                      <a:pt x="207" y="68"/>
                    </a:lnTo>
                    <a:lnTo>
                      <a:pt x="240" y="69"/>
                    </a:lnTo>
                    <a:lnTo>
                      <a:pt x="272" y="69"/>
                    </a:lnTo>
                    <a:lnTo>
                      <a:pt x="288" y="68"/>
                    </a:lnTo>
                    <a:lnTo>
                      <a:pt x="303" y="66"/>
                    </a:lnTo>
                    <a:lnTo>
                      <a:pt x="319" y="66"/>
                    </a:lnTo>
                    <a:lnTo>
                      <a:pt x="336" y="65"/>
                    </a:lnTo>
                    <a:lnTo>
                      <a:pt x="351" y="64"/>
                    </a:lnTo>
                    <a:lnTo>
                      <a:pt x="367" y="62"/>
                    </a:lnTo>
                    <a:lnTo>
                      <a:pt x="384" y="61"/>
                    </a:lnTo>
                    <a:lnTo>
                      <a:pt x="400" y="59"/>
                    </a:lnTo>
                    <a:lnTo>
                      <a:pt x="400" y="46"/>
                    </a:lnTo>
                    <a:lnTo>
                      <a:pt x="400" y="33"/>
                    </a:lnTo>
                    <a:lnTo>
                      <a:pt x="400" y="21"/>
                    </a:lnTo>
                    <a:lnTo>
                      <a:pt x="402" y="7"/>
                    </a:lnTo>
                    <a:lnTo>
                      <a:pt x="400" y="6"/>
                    </a:lnTo>
                    <a:lnTo>
                      <a:pt x="400" y="4"/>
                    </a:lnTo>
                    <a:lnTo>
                      <a:pt x="398" y="2"/>
                    </a:lnTo>
                    <a:lnTo>
                      <a:pt x="396" y="0"/>
                    </a:lnTo>
                    <a:lnTo>
                      <a:pt x="334" y="0"/>
                    </a:lnTo>
                    <a:lnTo>
                      <a:pt x="280" y="0"/>
                    </a:lnTo>
                    <a:lnTo>
                      <a:pt x="232" y="0"/>
                    </a:lnTo>
                    <a:lnTo>
                      <a:pt x="191" y="2"/>
                    </a:lnTo>
                    <a:lnTo>
                      <a:pt x="155" y="2"/>
                    </a:lnTo>
                    <a:lnTo>
                      <a:pt x="126" y="2"/>
                    </a:lnTo>
                    <a:lnTo>
                      <a:pt x="101" y="2"/>
                    </a:lnTo>
                    <a:lnTo>
                      <a:pt x="81" y="2"/>
                    </a:lnTo>
                    <a:lnTo>
                      <a:pt x="64" y="3"/>
                    </a:lnTo>
                    <a:lnTo>
                      <a:pt x="49" y="3"/>
                    </a:lnTo>
                    <a:lnTo>
                      <a:pt x="39" y="4"/>
                    </a:lnTo>
                    <a:lnTo>
                      <a:pt x="29" y="4"/>
                    </a:lnTo>
                    <a:lnTo>
                      <a:pt x="20" y="6"/>
                    </a:lnTo>
                    <a:lnTo>
                      <a:pt x="14" y="6"/>
                    </a:lnTo>
                    <a:lnTo>
                      <a:pt x="8" y="7"/>
                    </a:lnTo>
                    <a:lnTo>
                      <a:pt x="0" y="9"/>
                    </a:lnTo>
                    <a:lnTo>
                      <a:pt x="0" y="21"/>
                    </a:lnTo>
                    <a:lnTo>
                      <a:pt x="0" y="35"/>
                    </a:lnTo>
                    <a:lnTo>
                      <a:pt x="0" y="47"/>
                    </a:lnTo>
                    <a:lnTo>
                      <a:pt x="0" y="6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6" name="Freeform 740"/>
              <p:cNvSpPr>
                <a:spLocks/>
              </p:cNvSpPr>
              <p:nvPr/>
            </p:nvSpPr>
            <p:spPr bwMode="auto">
              <a:xfrm>
                <a:off x="2393" y="2360"/>
                <a:ext cx="403" cy="44"/>
              </a:xfrm>
              <a:custGeom>
                <a:avLst/>
                <a:gdLst>
                  <a:gd name="T0" fmla="*/ 0 w 403"/>
                  <a:gd name="T1" fmla="*/ 36 h 44"/>
                  <a:gd name="T2" fmla="*/ 25 w 403"/>
                  <a:gd name="T3" fmla="*/ 37 h 44"/>
                  <a:gd name="T4" fmla="*/ 50 w 403"/>
                  <a:gd name="T5" fmla="*/ 37 h 44"/>
                  <a:gd name="T6" fmla="*/ 75 w 403"/>
                  <a:gd name="T7" fmla="*/ 37 h 44"/>
                  <a:gd name="T8" fmla="*/ 100 w 403"/>
                  <a:gd name="T9" fmla="*/ 38 h 44"/>
                  <a:gd name="T10" fmla="*/ 125 w 403"/>
                  <a:gd name="T11" fmla="*/ 38 h 44"/>
                  <a:gd name="T12" fmla="*/ 150 w 403"/>
                  <a:gd name="T13" fmla="*/ 40 h 44"/>
                  <a:gd name="T14" fmla="*/ 175 w 403"/>
                  <a:gd name="T15" fmla="*/ 40 h 44"/>
                  <a:gd name="T16" fmla="*/ 202 w 403"/>
                  <a:gd name="T17" fmla="*/ 40 h 44"/>
                  <a:gd name="T18" fmla="*/ 227 w 403"/>
                  <a:gd name="T19" fmla="*/ 41 h 44"/>
                  <a:gd name="T20" fmla="*/ 251 w 403"/>
                  <a:gd name="T21" fmla="*/ 41 h 44"/>
                  <a:gd name="T22" fmla="*/ 276 w 403"/>
                  <a:gd name="T23" fmla="*/ 41 h 44"/>
                  <a:gd name="T24" fmla="*/ 301 w 403"/>
                  <a:gd name="T25" fmla="*/ 43 h 44"/>
                  <a:gd name="T26" fmla="*/ 326 w 403"/>
                  <a:gd name="T27" fmla="*/ 43 h 44"/>
                  <a:gd name="T28" fmla="*/ 353 w 403"/>
                  <a:gd name="T29" fmla="*/ 43 h 44"/>
                  <a:gd name="T30" fmla="*/ 378 w 403"/>
                  <a:gd name="T31" fmla="*/ 44 h 44"/>
                  <a:gd name="T32" fmla="*/ 403 w 403"/>
                  <a:gd name="T33" fmla="*/ 44 h 44"/>
                  <a:gd name="T34" fmla="*/ 401 w 403"/>
                  <a:gd name="T35" fmla="*/ 34 h 44"/>
                  <a:gd name="T36" fmla="*/ 399 w 403"/>
                  <a:gd name="T37" fmla="*/ 25 h 44"/>
                  <a:gd name="T38" fmla="*/ 397 w 403"/>
                  <a:gd name="T39" fmla="*/ 15 h 44"/>
                  <a:gd name="T40" fmla="*/ 395 w 403"/>
                  <a:gd name="T41" fmla="*/ 5 h 44"/>
                  <a:gd name="T42" fmla="*/ 372 w 403"/>
                  <a:gd name="T43" fmla="*/ 5 h 44"/>
                  <a:gd name="T44" fmla="*/ 347 w 403"/>
                  <a:gd name="T45" fmla="*/ 4 h 44"/>
                  <a:gd name="T46" fmla="*/ 324 w 403"/>
                  <a:gd name="T47" fmla="*/ 4 h 44"/>
                  <a:gd name="T48" fmla="*/ 301 w 403"/>
                  <a:gd name="T49" fmla="*/ 4 h 44"/>
                  <a:gd name="T50" fmla="*/ 276 w 403"/>
                  <a:gd name="T51" fmla="*/ 3 h 44"/>
                  <a:gd name="T52" fmla="*/ 254 w 403"/>
                  <a:gd name="T53" fmla="*/ 3 h 44"/>
                  <a:gd name="T54" fmla="*/ 229 w 403"/>
                  <a:gd name="T55" fmla="*/ 3 h 44"/>
                  <a:gd name="T56" fmla="*/ 206 w 403"/>
                  <a:gd name="T57" fmla="*/ 3 h 44"/>
                  <a:gd name="T58" fmla="*/ 181 w 403"/>
                  <a:gd name="T59" fmla="*/ 1 h 44"/>
                  <a:gd name="T60" fmla="*/ 158 w 403"/>
                  <a:gd name="T61" fmla="*/ 1 h 44"/>
                  <a:gd name="T62" fmla="*/ 133 w 403"/>
                  <a:gd name="T63" fmla="*/ 1 h 44"/>
                  <a:gd name="T64" fmla="*/ 108 w 403"/>
                  <a:gd name="T65" fmla="*/ 1 h 44"/>
                  <a:gd name="T66" fmla="*/ 85 w 403"/>
                  <a:gd name="T67" fmla="*/ 1 h 44"/>
                  <a:gd name="T68" fmla="*/ 60 w 403"/>
                  <a:gd name="T69" fmla="*/ 0 h 44"/>
                  <a:gd name="T70" fmla="*/ 38 w 403"/>
                  <a:gd name="T71" fmla="*/ 0 h 44"/>
                  <a:gd name="T72" fmla="*/ 13 w 403"/>
                  <a:gd name="T73" fmla="*/ 0 h 44"/>
                  <a:gd name="T74" fmla="*/ 8 w 403"/>
                  <a:gd name="T75" fmla="*/ 4 h 44"/>
                  <a:gd name="T76" fmla="*/ 6 w 403"/>
                  <a:gd name="T77" fmla="*/ 10 h 44"/>
                  <a:gd name="T78" fmla="*/ 4 w 403"/>
                  <a:gd name="T79" fmla="*/ 19 h 44"/>
                  <a:gd name="T80" fmla="*/ 0 w 403"/>
                  <a:gd name="T81" fmla="*/ 36 h 4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3"/>
                  <a:gd name="T124" fmla="*/ 0 h 44"/>
                  <a:gd name="T125" fmla="*/ 403 w 403"/>
                  <a:gd name="T126" fmla="*/ 44 h 4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3" h="44">
                    <a:moveTo>
                      <a:pt x="0" y="36"/>
                    </a:moveTo>
                    <a:lnTo>
                      <a:pt x="25" y="37"/>
                    </a:lnTo>
                    <a:lnTo>
                      <a:pt x="50" y="37"/>
                    </a:lnTo>
                    <a:lnTo>
                      <a:pt x="75" y="37"/>
                    </a:lnTo>
                    <a:lnTo>
                      <a:pt x="100" y="38"/>
                    </a:lnTo>
                    <a:lnTo>
                      <a:pt x="125" y="38"/>
                    </a:lnTo>
                    <a:lnTo>
                      <a:pt x="150" y="40"/>
                    </a:lnTo>
                    <a:lnTo>
                      <a:pt x="175" y="40"/>
                    </a:lnTo>
                    <a:lnTo>
                      <a:pt x="202" y="40"/>
                    </a:lnTo>
                    <a:lnTo>
                      <a:pt x="227" y="41"/>
                    </a:lnTo>
                    <a:lnTo>
                      <a:pt x="251" y="41"/>
                    </a:lnTo>
                    <a:lnTo>
                      <a:pt x="276" y="41"/>
                    </a:lnTo>
                    <a:lnTo>
                      <a:pt x="301" y="43"/>
                    </a:lnTo>
                    <a:lnTo>
                      <a:pt x="326" y="43"/>
                    </a:lnTo>
                    <a:lnTo>
                      <a:pt x="353" y="43"/>
                    </a:lnTo>
                    <a:lnTo>
                      <a:pt x="378" y="44"/>
                    </a:lnTo>
                    <a:lnTo>
                      <a:pt x="403" y="44"/>
                    </a:lnTo>
                    <a:lnTo>
                      <a:pt x="401" y="34"/>
                    </a:lnTo>
                    <a:lnTo>
                      <a:pt x="399" y="25"/>
                    </a:lnTo>
                    <a:lnTo>
                      <a:pt x="397" y="15"/>
                    </a:lnTo>
                    <a:lnTo>
                      <a:pt x="395" y="5"/>
                    </a:lnTo>
                    <a:lnTo>
                      <a:pt x="372" y="5"/>
                    </a:lnTo>
                    <a:lnTo>
                      <a:pt x="347" y="4"/>
                    </a:lnTo>
                    <a:lnTo>
                      <a:pt x="324" y="4"/>
                    </a:lnTo>
                    <a:lnTo>
                      <a:pt x="301" y="4"/>
                    </a:lnTo>
                    <a:lnTo>
                      <a:pt x="276" y="3"/>
                    </a:lnTo>
                    <a:lnTo>
                      <a:pt x="254" y="3"/>
                    </a:lnTo>
                    <a:lnTo>
                      <a:pt x="229" y="3"/>
                    </a:lnTo>
                    <a:lnTo>
                      <a:pt x="206" y="3"/>
                    </a:lnTo>
                    <a:lnTo>
                      <a:pt x="181" y="1"/>
                    </a:lnTo>
                    <a:lnTo>
                      <a:pt x="158" y="1"/>
                    </a:lnTo>
                    <a:lnTo>
                      <a:pt x="133" y="1"/>
                    </a:lnTo>
                    <a:lnTo>
                      <a:pt x="108" y="1"/>
                    </a:lnTo>
                    <a:lnTo>
                      <a:pt x="85" y="1"/>
                    </a:lnTo>
                    <a:lnTo>
                      <a:pt x="60" y="0"/>
                    </a:lnTo>
                    <a:lnTo>
                      <a:pt x="38" y="0"/>
                    </a:lnTo>
                    <a:lnTo>
                      <a:pt x="13" y="0"/>
                    </a:lnTo>
                    <a:lnTo>
                      <a:pt x="8" y="4"/>
                    </a:lnTo>
                    <a:lnTo>
                      <a:pt x="6" y="10"/>
                    </a:lnTo>
                    <a:lnTo>
                      <a:pt x="4" y="19"/>
                    </a:lnTo>
                    <a:lnTo>
                      <a:pt x="0" y="3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7" name="Freeform 741"/>
              <p:cNvSpPr>
                <a:spLocks/>
              </p:cNvSpPr>
              <p:nvPr/>
            </p:nvSpPr>
            <p:spPr bwMode="auto">
              <a:xfrm>
                <a:off x="2399" y="2182"/>
                <a:ext cx="368" cy="48"/>
              </a:xfrm>
              <a:custGeom>
                <a:avLst/>
                <a:gdLst>
                  <a:gd name="T0" fmla="*/ 0 w 368"/>
                  <a:gd name="T1" fmla="*/ 41 h 48"/>
                  <a:gd name="T2" fmla="*/ 19 w 368"/>
                  <a:gd name="T3" fmla="*/ 43 h 48"/>
                  <a:gd name="T4" fmla="*/ 36 w 368"/>
                  <a:gd name="T5" fmla="*/ 43 h 48"/>
                  <a:gd name="T6" fmla="*/ 54 w 368"/>
                  <a:gd name="T7" fmla="*/ 44 h 48"/>
                  <a:gd name="T8" fmla="*/ 71 w 368"/>
                  <a:gd name="T9" fmla="*/ 46 h 48"/>
                  <a:gd name="T10" fmla="*/ 88 w 368"/>
                  <a:gd name="T11" fmla="*/ 47 h 48"/>
                  <a:gd name="T12" fmla="*/ 106 w 368"/>
                  <a:gd name="T13" fmla="*/ 47 h 48"/>
                  <a:gd name="T14" fmla="*/ 123 w 368"/>
                  <a:gd name="T15" fmla="*/ 48 h 48"/>
                  <a:gd name="T16" fmla="*/ 142 w 368"/>
                  <a:gd name="T17" fmla="*/ 48 h 48"/>
                  <a:gd name="T18" fmla="*/ 171 w 368"/>
                  <a:gd name="T19" fmla="*/ 48 h 48"/>
                  <a:gd name="T20" fmla="*/ 198 w 368"/>
                  <a:gd name="T21" fmla="*/ 47 h 48"/>
                  <a:gd name="T22" fmla="*/ 227 w 368"/>
                  <a:gd name="T23" fmla="*/ 46 h 48"/>
                  <a:gd name="T24" fmla="*/ 256 w 368"/>
                  <a:gd name="T25" fmla="*/ 46 h 48"/>
                  <a:gd name="T26" fmla="*/ 283 w 368"/>
                  <a:gd name="T27" fmla="*/ 44 h 48"/>
                  <a:gd name="T28" fmla="*/ 312 w 368"/>
                  <a:gd name="T29" fmla="*/ 43 h 48"/>
                  <a:gd name="T30" fmla="*/ 339 w 368"/>
                  <a:gd name="T31" fmla="*/ 41 h 48"/>
                  <a:gd name="T32" fmla="*/ 368 w 368"/>
                  <a:gd name="T33" fmla="*/ 40 h 48"/>
                  <a:gd name="T34" fmla="*/ 368 w 368"/>
                  <a:gd name="T35" fmla="*/ 30 h 48"/>
                  <a:gd name="T36" fmla="*/ 368 w 368"/>
                  <a:gd name="T37" fmla="*/ 21 h 48"/>
                  <a:gd name="T38" fmla="*/ 368 w 368"/>
                  <a:gd name="T39" fmla="*/ 10 h 48"/>
                  <a:gd name="T40" fmla="*/ 368 w 368"/>
                  <a:gd name="T41" fmla="*/ 0 h 48"/>
                  <a:gd name="T42" fmla="*/ 358 w 368"/>
                  <a:gd name="T43" fmla="*/ 0 h 48"/>
                  <a:gd name="T44" fmla="*/ 341 w 368"/>
                  <a:gd name="T45" fmla="*/ 0 h 48"/>
                  <a:gd name="T46" fmla="*/ 322 w 368"/>
                  <a:gd name="T47" fmla="*/ 0 h 48"/>
                  <a:gd name="T48" fmla="*/ 302 w 368"/>
                  <a:gd name="T49" fmla="*/ 1 h 48"/>
                  <a:gd name="T50" fmla="*/ 279 w 368"/>
                  <a:gd name="T51" fmla="*/ 1 h 48"/>
                  <a:gd name="T52" fmla="*/ 254 w 368"/>
                  <a:gd name="T53" fmla="*/ 3 h 48"/>
                  <a:gd name="T54" fmla="*/ 227 w 368"/>
                  <a:gd name="T55" fmla="*/ 4 h 48"/>
                  <a:gd name="T56" fmla="*/ 200 w 368"/>
                  <a:gd name="T57" fmla="*/ 6 h 48"/>
                  <a:gd name="T58" fmla="*/ 173 w 368"/>
                  <a:gd name="T59" fmla="*/ 7 h 48"/>
                  <a:gd name="T60" fmla="*/ 144 w 368"/>
                  <a:gd name="T61" fmla="*/ 8 h 48"/>
                  <a:gd name="T62" fmla="*/ 117 w 368"/>
                  <a:gd name="T63" fmla="*/ 10 h 48"/>
                  <a:gd name="T64" fmla="*/ 92 w 368"/>
                  <a:gd name="T65" fmla="*/ 11 h 48"/>
                  <a:gd name="T66" fmla="*/ 69 w 368"/>
                  <a:gd name="T67" fmla="*/ 13 h 48"/>
                  <a:gd name="T68" fmla="*/ 46 w 368"/>
                  <a:gd name="T69" fmla="*/ 13 h 48"/>
                  <a:gd name="T70" fmla="*/ 27 w 368"/>
                  <a:gd name="T71" fmla="*/ 14 h 48"/>
                  <a:gd name="T72" fmla="*/ 11 w 368"/>
                  <a:gd name="T73" fmla="*/ 14 h 48"/>
                  <a:gd name="T74" fmla="*/ 7 w 368"/>
                  <a:gd name="T75" fmla="*/ 21 h 48"/>
                  <a:gd name="T76" fmla="*/ 5 w 368"/>
                  <a:gd name="T77" fmla="*/ 28 h 48"/>
                  <a:gd name="T78" fmla="*/ 2 w 368"/>
                  <a:gd name="T79" fmla="*/ 35 h 48"/>
                  <a:gd name="T80" fmla="*/ 0 w 368"/>
                  <a:gd name="T81" fmla="*/ 41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8"/>
                  <a:gd name="T124" fmla="*/ 0 h 48"/>
                  <a:gd name="T125" fmla="*/ 368 w 368"/>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8" h="48">
                    <a:moveTo>
                      <a:pt x="0" y="41"/>
                    </a:moveTo>
                    <a:lnTo>
                      <a:pt x="19" y="43"/>
                    </a:lnTo>
                    <a:lnTo>
                      <a:pt x="36" y="43"/>
                    </a:lnTo>
                    <a:lnTo>
                      <a:pt x="54" y="44"/>
                    </a:lnTo>
                    <a:lnTo>
                      <a:pt x="71" y="46"/>
                    </a:lnTo>
                    <a:lnTo>
                      <a:pt x="88" y="47"/>
                    </a:lnTo>
                    <a:lnTo>
                      <a:pt x="106" y="47"/>
                    </a:lnTo>
                    <a:lnTo>
                      <a:pt x="123" y="48"/>
                    </a:lnTo>
                    <a:lnTo>
                      <a:pt x="142" y="48"/>
                    </a:lnTo>
                    <a:lnTo>
                      <a:pt x="171" y="48"/>
                    </a:lnTo>
                    <a:lnTo>
                      <a:pt x="198" y="47"/>
                    </a:lnTo>
                    <a:lnTo>
                      <a:pt x="227" y="46"/>
                    </a:lnTo>
                    <a:lnTo>
                      <a:pt x="256" y="46"/>
                    </a:lnTo>
                    <a:lnTo>
                      <a:pt x="283" y="44"/>
                    </a:lnTo>
                    <a:lnTo>
                      <a:pt x="312" y="43"/>
                    </a:lnTo>
                    <a:lnTo>
                      <a:pt x="339" y="41"/>
                    </a:lnTo>
                    <a:lnTo>
                      <a:pt x="368" y="40"/>
                    </a:lnTo>
                    <a:lnTo>
                      <a:pt x="368" y="30"/>
                    </a:lnTo>
                    <a:lnTo>
                      <a:pt x="368" y="21"/>
                    </a:lnTo>
                    <a:lnTo>
                      <a:pt x="368" y="10"/>
                    </a:lnTo>
                    <a:lnTo>
                      <a:pt x="368" y="0"/>
                    </a:lnTo>
                    <a:lnTo>
                      <a:pt x="358" y="0"/>
                    </a:lnTo>
                    <a:lnTo>
                      <a:pt x="341" y="0"/>
                    </a:lnTo>
                    <a:lnTo>
                      <a:pt x="322" y="0"/>
                    </a:lnTo>
                    <a:lnTo>
                      <a:pt x="302" y="1"/>
                    </a:lnTo>
                    <a:lnTo>
                      <a:pt x="279" y="1"/>
                    </a:lnTo>
                    <a:lnTo>
                      <a:pt x="254" y="3"/>
                    </a:lnTo>
                    <a:lnTo>
                      <a:pt x="227" y="4"/>
                    </a:lnTo>
                    <a:lnTo>
                      <a:pt x="200" y="6"/>
                    </a:lnTo>
                    <a:lnTo>
                      <a:pt x="173" y="7"/>
                    </a:lnTo>
                    <a:lnTo>
                      <a:pt x="144" y="8"/>
                    </a:lnTo>
                    <a:lnTo>
                      <a:pt x="117" y="10"/>
                    </a:lnTo>
                    <a:lnTo>
                      <a:pt x="92" y="11"/>
                    </a:lnTo>
                    <a:lnTo>
                      <a:pt x="69" y="13"/>
                    </a:lnTo>
                    <a:lnTo>
                      <a:pt x="46" y="13"/>
                    </a:lnTo>
                    <a:lnTo>
                      <a:pt x="27" y="14"/>
                    </a:lnTo>
                    <a:lnTo>
                      <a:pt x="11" y="14"/>
                    </a:lnTo>
                    <a:lnTo>
                      <a:pt x="7" y="21"/>
                    </a:lnTo>
                    <a:lnTo>
                      <a:pt x="5" y="28"/>
                    </a:lnTo>
                    <a:lnTo>
                      <a:pt x="2" y="35"/>
                    </a:lnTo>
                    <a:lnTo>
                      <a:pt x="0" y="4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8" name="Freeform 742"/>
              <p:cNvSpPr>
                <a:spLocks/>
              </p:cNvSpPr>
              <p:nvPr/>
            </p:nvSpPr>
            <p:spPr bwMode="auto">
              <a:xfrm>
                <a:off x="2426" y="2145"/>
                <a:ext cx="432" cy="175"/>
              </a:xfrm>
              <a:custGeom>
                <a:avLst/>
                <a:gdLst>
                  <a:gd name="T0" fmla="*/ 0 w 432"/>
                  <a:gd name="T1" fmla="*/ 23 h 175"/>
                  <a:gd name="T2" fmla="*/ 2 w 432"/>
                  <a:gd name="T3" fmla="*/ 26 h 175"/>
                  <a:gd name="T4" fmla="*/ 5 w 432"/>
                  <a:gd name="T5" fmla="*/ 30 h 175"/>
                  <a:gd name="T6" fmla="*/ 7 w 432"/>
                  <a:gd name="T7" fmla="*/ 33 h 175"/>
                  <a:gd name="T8" fmla="*/ 9 w 432"/>
                  <a:gd name="T9" fmla="*/ 37 h 175"/>
                  <a:gd name="T10" fmla="*/ 25 w 432"/>
                  <a:gd name="T11" fmla="*/ 37 h 175"/>
                  <a:gd name="T12" fmla="*/ 40 w 432"/>
                  <a:gd name="T13" fmla="*/ 37 h 175"/>
                  <a:gd name="T14" fmla="*/ 56 w 432"/>
                  <a:gd name="T15" fmla="*/ 37 h 175"/>
                  <a:gd name="T16" fmla="*/ 71 w 432"/>
                  <a:gd name="T17" fmla="*/ 37 h 175"/>
                  <a:gd name="T18" fmla="*/ 88 w 432"/>
                  <a:gd name="T19" fmla="*/ 37 h 175"/>
                  <a:gd name="T20" fmla="*/ 102 w 432"/>
                  <a:gd name="T21" fmla="*/ 37 h 175"/>
                  <a:gd name="T22" fmla="*/ 119 w 432"/>
                  <a:gd name="T23" fmla="*/ 37 h 175"/>
                  <a:gd name="T24" fmla="*/ 135 w 432"/>
                  <a:gd name="T25" fmla="*/ 37 h 175"/>
                  <a:gd name="T26" fmla="*/ 164 w 432"/>
                  <a:gd name="T27" fmla="*/ 36 h 175"/>
                  <a:gd name="T28" fmla="*/ 191 w 432"/>
                  <a:gd name="T29" fmla="*/ 33 h 175"/>
                  <a:gd name="T30" fmla="*/ 221 w 432"/>
                  <a:gd name="T31" fmla="*/ 32 h 175"/>
                  <a:gd name="T32" fmla="*/ 250 w 432"/>
                  <a:gd name="T33" fmla="*/ 29 h 175"/>
                  <a:gd name="T34" fmla="*/ 277 w 432"/>
                  <a:gd name="T35" fmla="*/ 27 h 175"/>
                  <a:gd name="T36" fmla="*/ 306 w 432"/>
                  <a:gd name="T37" fmla="*/ 25 h 175"/>
                  <a:gd name="T38" fmla="*/ 333 w 432"/>
                  <a:gd name="T39" fmla="*/ 23 h 175"/>
                  <a:gd name="T40" fmla="*/ 362 w 432"/>
                  <a:gd name="T41" fmla="*/ 21 h 175"/>
                  <a:gd name="T42" fmla="*/ 362 w 432"/>
                  <a:gd name="T43" fmla="*/ 33 h 175"/>
                  <a:gd name="T44" fmla="*/ 362 w 432"/>
                  <a:gd name="T45" fmla="*/ 47 h 175"/>
                  <a:gd name="T46" fmla="*/ 362 w 432"/>
                  <a:gd name="T47" fmla="*/ 61 h 175"/>
                  <a:gd name="T48" fmla="*/ 362 w 432"/>
                  <a:gd name="T49" fmla="*/ 73 h 175"/>
                  <a:gd name="T50" fmla="*/ 370 w 432"/>
                  <a:gd name="T51" fmla="*/ 74 h 175"/>
                  <a:gd name="T52" fmla="*/ 378 w 432"/>
                  <a:gd name="T53" fmla="*/ 74 h 175"/>
                  <a:gd name="T54" fmla="*/ 387 w 432"/>
                  <a:gd name="T55" fmla="*/ 76 h 175"/>
                  <a:gd name="T56" fmla="*/ 395 w 432"/>
                  <a:gd name="T57" fmla="*/ 77 h 175"/>
                  <a:gd name="T58" fmla="*/ 391 w 432"/>
                  <a:gd name="T59" fmla="*/ 101 h 175"/>
                  <a:gd name="T60" fmla="*/ 389 w 432"/>
                  <a:gd name="T61" fmla="*/ 124 h 175"/>
                  <a:gd name="T62" fmla="*/ 385 w 432"/>
                  <a:gd name="T63" fmla="*/ 146 h 175"/>
                  <a:gd name="T64" fmla="*/ 383 w 432"/>
                  <a:gd name="T65" fmla="*/ 169 h 175"/>
                  <a:gd name="T66" fmla="*/ 387 w 432"/>
                  <a:gd name="T67" fmla="*/ 172 h 175"/>
                  <a:gd name="T68" fmla="*/ 393 w 432"/>
                  <a:gd name="T69" fmla="*/ 174 h 175"/>
                  <a:gd name="T70" fmla="*/ 403 w 432"/>
                  <a:gd name="T71" fmla="*/ 175 h 175"/>
                  <a:gd name="T72" fmla="*/ 422 w 432"/>
                  <a:gd name="T73" fmla="*/ 174 h 175"/>
                  <a:gd name="T74" fmla="*/ 424 w 432"/>
                  <a:gd name="T75" fmla="*/ 161 h 175"/>
                  <a:gd name="T76" fmla="*/ 426 w 432"/>
                  <a:gd name="T77" fmla="*/ 139 h 175"/>
                  <a:gd name="T78" fmla="*/ 428 w 432"/>
                  <a:gd name="T79" fmla="*/ 91 h 175"/>
                  <a:gd name="T80" fmla="*/ 432 w 432"/>
                  <a:gd name="T81" fmla="*/ 0 h 175"/>
                  <a:gd name="T82" fmla="*/ 405 w 432"/>
                  <a:gd name="T83" fmla="*/ 0 h 175"/>
                  <a:gd name="T84" fmla="*/ 380 w 432"/>
                  <a:gd name="T85" fmla="*/ 0 h 175"/>
                  <a:gd name="T86" fmla="*/ 353 w 432"/>
                  <a:gd name="T87" fmla="*/ 0 h 175"/>
                  <a:gd name="T88" fmla="*/ 326 w 432"/>
                  <a:gd name="T89" fmla="*/ 0 h 175"/>
                  <a:gd name="T90" fmla="*/ 302 w 432"/>
                  <a:gd name="T91" fmla="*/ 0 h 175"/>
                  <a:gd name="T92" fmla="*/ 275 w 432"/>
                  <a:gd name="T93" fmla="*/ 0 h 175"/>
                  <a:gd name="T94" fmla="*/ 248 w 432"/>
                  <a:gd name="T95" fmla="*/ 0 h 175"/>
                  <a:gd name="T96" fmla="*/ 223 w 432"/>
                  <a:gd name="T97" fmla="*/ 1 h 175"/>
                  <a:gd name="T98" fmla="*/ 196 w 432"/>
                  <a:gd name="T99" fmla="*/ 1 h 175"/>
                  <a:gd name="T100" fmla="*/ 169 w 432"/>
                  <a:gd name="T101" fmla="*/ 1 h 175"/>
                  <a:gd name="T102" fmla="*/ 144 w 432"/>
                  <a:gd name="T103" fmla="*/ 1 h 175"/>
                  <a:gd name="T104" fmla="*/ 117 w 432"/>
                  <a:gd name="T105" fmla="*/ 1 h 175"/>
                  <a:gd name="T106" fmla="*/ 92 w 432"/>
                  <a:gd name="T107" fmla="*/ 1 h 175"/>
                  <a:gd name="T108" fmla="*/ 65 w 432"/>
                  <a:gd name="T109" fmla="*/ 3 h 175"/>
                  <a:gd name="T110" fmla="*/ 40 w 432"/>
                  <a:gd name="T111" fmla="*/ 3 h 175"/>
                  <a:gd name="T112" fmla="*/ 13 w 432"/>
                  <a:gd name="T113" fmla="*/ 3 h 175"/>
                  <a:gd name="T114" fmla="*/ 7 w 432"/>
                  <a:gd name="T115" fmla="*/ 8 h 175"/>
                  <a:gd name="T116" fmla="*/ 5 w 432"/>
                  <a:gd name="T117" fmla="*/ 11 h 175"/>
                  <a:gd name="T118" fmla="*/ 2 w 432"/>
                  <a:gd name="T119" fmla="*/ 16 h 175"/>
                  <a:gd name="T120" fmla="*/ 0 w 432"/>
                  <a:gd name="T121" fmla="*/ 23 h 1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2"/>
                  <a:gd name="T184" fmla="*/ 0 h 175"/>
                  <a:gd name="T185" fmla="*/ 432 w 432"/>
                  <a:gd name="T186" fmla="*/ 175 h 1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2" h="175">
                    <a:moveTo>
                      <a:pt x="0" y="23"/>
                    </a:moveTo>
                    <a:lnTo>
                      <a:pt x="2" y="26"/>
                    </a:lnTo>
                    <a:lnTo>
                      <a:pt x="5" y="30"/>
                    </a:lnTo>
                    <a:lnTo>
                      <a:pt x="7" y="33"/>
                    </a:lnTo>
                    <a:lnTo>
                      <a:pt x="9" y="37"/>
                    </a:lnTo>
                    <a:lnTo>
                      <a:pt x="25" y="37"/>
                    </a:lnTo>
                    <a:lnTo>
                      <a:pt x="40" y="37"/>
                    </a:lnTo>
                    <a:lnTo>
                      <a:pt x="56" y="37"/>
                    </a:lnTo>
                    <a:lnTo>
                      <a:pt x="71" y="37"/>
                    </a:lnTo>
                    <a:lnTo>
                      <a:pt x="88" y="37"/>
                    </a:lnTo>
                    <a:lnTo>
                      <a:pt x="102" y="37"/>
                    </a:lnTo>
                    <a:lnTo>
                      <a:pt x="119" y="37"/>
                    </a:lnTo>
                    <a:lnTo>
                      <a:pt x="135" y="37"/>
                    </a:lnTo>
                    <a:lnTo>
                      <a:pt x="164" y="36"/>
                    </a:lnTo>
                    <a:lnTo>
                      <a:pt x="191" y="33"/>
                    </a:lnTo>
                    <a:lnTo>
                      <a:pt x="221" y="32"/>
                    </a:lnTo>
                    <a:lnTo>
                      <a:pt x="250" y="29"/>
                    </a:lnTo>
                    <a:lnTo>
                      <a:pt x="277" y="27"/>
                    </a:lnTo>
                    <a:lnTo>
                      <a:pt x="306" y="25"/>
                    </a:lnTo>
                    <a:lnTo>
                      <a:pt x="333" y="23"/>
                    </a:lnTo>
                    <a:lnTo>
                      <a:pt x="362" y="21"/>
                    </a:lnTo>
                    <a:lnTo>
                      <a:pt x="362" y="33"/>
                    </a:lnTo>
                    <a:lnTo>
                      <a:pt x="362" y="47"/>
                    </a:lnTo>
                    <a:lnTo>
                      <a:pt x="362" y="61"/>
                    </a:lnTo>
                    <a:lnTo>
                      <a:pt x="362" y="73"/>
                    </a:lnTo>
                    <a:lnTo>
                      <a:pt x="370" y="74"/>
                    </a:lnTo>
                    <a:lnTo>
                      <a:pt x="378" y="74"/>
                    </a:lnTo>
                    <a:lnTo>
                      <a:pt x="387" y="76"/>
                    </a:lnTo>
                    <a:lnTo>
                      <a:pt x="395" y="77"/>
                    </a:lnTo>
                    <a:lnTo>
                      <a:pt x="391" y="101"/>
                    </a:lnTo>
                    <a:lnTo>
                      <a:pt x="389" y="124"/>
                    </a:lnTo>
                    <a:lnTo>
                      <a:pt x="385" y="146"/>
                    </a:lnTo>
                    <a:lnTo>
                      <a:pt x="383" y="169"/>
                    </a:lnTo>
                    <a:lnTo>
                      <a:pt x="387" y="172"/>
                    </a:lnTo>
                    <a:lnTo>
                      <a:pt x="393" y="174"/>
                    </a:lnTo>
                    <a:lnTo>
                      <a:pt x="403" y="175"/>
                    </a:lnTo>
                    <a:lnTo>
                      <a:pt x="422" y="174"/>
                    </a:lnTo>
                    <a:lnTo>
                      <a:pt x="424" y="161"/>
                    </a:lnTo>
                    <a:lnTo>
                      <a:pt x="426" y="139"/>
                    </a:lnTo>
                    <a:lnTo>
                      <a:pt x="428" y="91"/>
                    </a:lnTo>
                    <a:lnTo>
                      <a:pt x="432" y="0"/>
                    </a:lnTo>
                    <a:lnTo>
                      <a:pt x="405" y="0"/>
                    </a:lnTo>
                    <a:lnTo>
                      <a:pt x="380" y="0"/>
                    </a:lnTo>
                    <a:lnTo>
                      <a:pt x="353" y="0"/>
                    </a:lnTo>
                    <a:lnTo>
                      <a:pt x="326" y="0"/>
                    </a:lnTo>
                    <a:lnTo>
                      <a:pt x="302" y="0"/>
                    </a:lnTo>
                    <a:lnTo>
                      <a:pt x="275" y="0"/>
                    </a:lnTo>
                    <a:lnTo>
                      <a:pt x="248" y="0"/>
                    </a:lnTo>
                    <a:lnTo>
                      <a:pt x="223" y="1"/>
                    </a:lnTo>
                    <a:lnTo>
                      <a:pt x="196" y="1"/>
                    </a:lnTo>
                    <a:lnTo>
                      <a:pt x="169" y="1"/>
                    </a:lnTo>
                    <a:lnTo>
                      <a:pt x="144" y="1"/>
                    </a:lnTo>
                    <a:lnTo>
                      <a:pt x="117" y="1"/>
                    </a:lnTo>
                    <a:lnTo>
                      <a:pt x="92" y="1"/>
                    </a:lnTo>
                    <a:lnTo>
                      <a:pt x="65" y="3"/>
                    </a:lnTo>
                    <a:lnTo>
                      <a:pt x="40" y="3"/>
                    </a:lnTo>
                    <a:lnTo>
                      <a:pt x="13" y="3"/>
                    </a:lnTo>
                    <a:lnTo>
                      <a:pt x="7" y="8"/>
                    </a:lnTo>
                    <a:lnTo>
                      <a:pt x="5" y="11"/>
                    </a:lnTo>
                    <a:lnTo>
                      <a:pt x="2" y="16"/>
                    </a:lnTo>
                    <a:lnTo>
                      <a:pt x="0" y="2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29" name="Freeform 743"/>
              <p:cNvSpPr>
                <a:spLocks/>
              </p:cNvSpPr>
              <p:nvPr/>
            </p:nvSpPr>
            <p:spPr bwMode="auto">
              <a:xfrm>
                <a:off x="2815" y="2390"/>
                <a:ext cx="490" cy="241"/>
              </a:xfrm>
              <a:custGeom>
                <a:avLst/>
                <a:gdLst>
                  <a:gd name="T0" fmla="*/ 2 w 490"/>
                  <a:gd name="T1" fmla="*/ 219 h 241"/>
                  <a:gd name="T2" fmla="*/ 2 w 490"/>
                  <a:gd name="T3" fmla="*/ 230 h 241"/>
                  <a:gd name="T4" fmla="*/ 29 w 490"/>
                  <a:gd name="T5" fmla="*/ 236 h 241"/>
                  <a:gd name="T6" fmla="*/ 81 w 490"/>
                  <a:gd name="T7" fmla="*/ 237 h 241"/>
                  <a:gd name="T8" fmla="*/ 133 w 490"/>
                  <a:gd name="T9" fmla="*/ 237 h 241"/>
                  <a:gd name="T10" fmla="*/ 187 w 490"/>
                  <a:gd name="T11" fmla="*/ 239 h 241"/>
                  <a:gd name="T12" fmla="*/ 239 w 490"/>
                  <a:gd name="T13" fmla="*/ 239 h 241"/>
                  <a:gd name="T14" fmla="*/ 290 w 490"/>
                  <a:gd name="T15" fmla="*/ 240 h 241"/>
                  <a:gd name="T16" fmla="*/ 342 w 490"/>
                  <a:gd name="T17" fmla="*/ 240 h 241"/>
                  <a:gd name="T18" fmla="*/ 394 w 490"/>
                  <a:gd name="T19" fmla="*/ 241 h 241"/>
                  <a:gd name="T20" fmla="*/ 430 w 490"/>
                  <a:gd name="T21" fmla="*/ 241 h 241"/>
                  <a:gd name="T22" fmla="*/ 446 w 490"/>
                  <a:gd name="T23" fmla="*/ 240 h 241"/>
                  <a:gd name="T24" fmla="*/ 463 w 490"/>
                  <a:gd name="T25" fmla="*/ 237 h 241"/>
                  <a:gd name="T26" fmla="*/ 479 w 490"/>
                  <a:gd name="T27" fmla="*/ 236 h 241"/>
                  <a:gd name="T28" fmla="*/ 490 w 490"/>
                  <a:gd name="T29" fmla="*/ 161 h 241"/>
                  <a:gd name="T30" fmla="*/ 488 w 490"/>
                  <a:gd name="T31" fmla="*/ 80 h 241"/>
                  <a:gd name="T32" fmla="*/ 486 w 490"/>
                  <a:gd name="T33" fmla="*/ 43 h 241"/>
                  <a:gd name="T34" fmla="*/ 479 w 490"/>
                  <a:gd name="T35" fmla="*/ 40 h 241"/>
                  <a:gd name="T36" fmla="*/ 473 w 490"/>
                  <a:gd name="T37" fmla="*/ 32 h 241"/>
                  <a:gd name="T38" fmla="*/ 473 w 490"/>
                  <a:gd name="T39" fmla="*/ 20 h 241"/>
                  <a:gd name="T40" fmla="*/ 452 w 490"/>
                  <a:gd name="T41" fmla="*/ 13 h 241"/>
                  <a:gd name="T42" fmla="*/ 409 w 490"/>
                  <a:gd name="T43" fmla="*/ 13 h 241"/>
                  <a:gd name="T44" fmla="*/ 365 w 490"/>
                  <a:gd name="T45" fmla="*/ 11 h 241"/>
                  <a:gd name="T46" fmla="*/ 322 w 490"/>
                  <a:gd name="T47" fmla="*/ 10 h 241"/>
                  <a:gd name="T48" fmla="*/ 288 w 490"/>
                  <a:gd name="T49" fmla="*/ 8 h 241"/>
                  <a:gd name="T50" fmla="*/ 263 w 490"/>
                  <a:gd name="T51" fmla="*/ 4 h 241"/>
                  <a:gd name="T52" fmla="*/ 197 w 490"/>
                  <a:gd name="T53" fmla="*/ 2 h 241"/>
                  <a:gd name="T54" fmla="*/ 122 w 490"/>
                  <a:gd name="T55" fmla="*/ 0 h 241"/>
                  <a:gd name="T56" fmla="*/ 77 w 490"/>
                  <a:gd name="T57" fmla="*/ 2 h 241"/>
                  <a:gd name="T58" fmla="*/ 37 w 490"/>
                  <a:gd name="T59" fmla="*/ 3 h 241"/>
                  <a:gd name="T60" fmla="*/ 10 w 490"/>
                  <a:gd name="T61" fmla="*/ 8 h 241"/>
                  <a:gd name="T62" fmla="*/ 6 w 490"/>
                  <a:gd name="T63" fmla="*/ 24 h 241"/>
                  <a:gd name="T64" fmla="*/ 2 w 490"/>
                  <a:gd name="T65" fmla="*/ 84 h 241"/>
                  <a:gd name="T66" fmla="*/ 0 w 490"/>
                  <a:gd name="T67" fmla="*/ 171 h 2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0"/>
                  <a:gd name="T103" fmla="*/ 0 h 241"/>
                  <a:gd name="T104" fmla="*/ 490 w 490"/>
                  <a:gd name="T105" fmla="*/ 241 h 2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0" h="241">
                    <a:moveTo>
                      <a:pt x="0" y="215"/>
                    </a:moveTo>
                    <a:lnTo>
                      <a:pt x="2" y="219"/>
                    </a:lnTo>
                    <a:lnTo>
                      <a:pt x="2" y="225"/>
                    </a:lnTo>
                    <a:lnTo>
                      <a:pt x="2" y="230"/>
                    </a:lnTo>
                    <a:lnTo>
                      <a:pt x="2" y="236"/>
                    </a:lnTo>
                    <a:lnTo>
                      <a:pt x="29" y="236"/>
                    </a:lnTo>
                    <a:lnTo>
                      <a:pt x="54" y="236"/>
                    </a:lnTo>
                    <a:lnTo>
                      <a:pt x="81" y="237"/>
                    </a:lnTo>
                    <a:lnTo>
                      <a:pt x="108" y="237"/>
                    </a:lnTo>
                    <a:lnTo>
                      <a:pt x="133" y="237"/>
                    </a:lnTo>
                    <a:lnTo>
                      <a:pt x="160" y="237"/>
                    </a:lnTo>
                    <a:lnTo>
                      <a:pt x="187" y="239"/>
                    </a:lnTo>
                    <a:lnTo>
                      <a:pt x="212" y="239"/>
                    </a:lnTo>
                    <a:lnTo>
                      <a:pt x="239" y="239"/>
                    </a:lnTo>
                    <a:lnTo>
                      <a:pt x="266" y="240"/>
                    </a:lnTo>
                    <a:lnTo>
                      <a:pt x="290" y="240"/>
                    </a:lnTo>
                    <a:lnTo>
                      <a:pt x="317" y="240"/>
                    </a:lnTo>
                    <a:lnTo>
                      <a:pt x="342" y="240"/>
                    </a:lnTo>
                    <a:lnTo>
                      <a:pt x="369" y="241"/>
                    </a:lnTo>
                    <a:lnTo>
                      <a:pt x="394" y="241"/>
                    </a:lnTo>
                    <a:lnTo>
                      <a:pt x="421" y="241"/>
                    </a:lnTo>
                    <a:lnTo>
                      <a:pt x="430" y="241"/>
                    </a:lnTo>
                    <a:lnTo>
                      <a:pt x="438" y="240"/>
                    </a:lnTo>
                    <a:lnTo>
                      <a:pt x="446" y="240"/>
                    </a:lnTo>
                    <a:lnTo>
                      <a:pt x="455" y="239"/>
                    </a:lnTo>
                    <a:lnTo>
                      <a:pt x="463" y="237"/>
                    </a:lnTo>
                    <a:lnTo>
                      <a:pt x="471" y="237"/>
                    </a:lnTo>
                    <a:lnTo>
                      <a:pt x="479" y="236"/>
                    </a:lnTo>
                    <a:lnTo>
                      <a:pt x="488" y="236"/>
                    </a:lnTo>
                    <a:lnTo>
                      <a:pt x="490" y="161"/>
                    </a:lnTo>
                    <a:lnTo>
                      <a:pt x="490" y="115"/>
                    </a:lnTo>
                    <a:lnTo>
                      <a:pt x="488" y="80"/>
                    </a:lnTo>
                    <a:lnTo>
                      <a:pt x="488" y="44"/>
                    </a:lnTo>
                    <a:lnTo>
                      <a:pt x="486" y="43"/>
                    </a:lnTo>
                    <a:lnTo>
                      <a:pt x="482" y="42"/>
                    </a:lnTo>
                    <a:lnTo>
                      <a:pt x="479" y="40"/>
                    </a:lnTo>
                    <a:lnTo>
                      <a:pt x="475" y="39"/>
                    </a:lnTo>
                    <a:lnTo>
                      <a:pt x="473" y="32"/>
                    </a:lnTo>
                    <a:lnTo>
                      <a:pt x="473" y="26"/>
                    </a:lnTo>
                    <a:lnTo>
                      <a:pt x="473" y="20"/>
                    </a:lnTo>
                    <a:lnTo>
                      <a:pt x="473" y="13"/>
                    </a:lnTo>
                    <a:lnTo>
                      <a:pt x="452" y="13"/>
                    </a:lnTo>
                    <a:lnTo>
                      <a:pt x="432" y="13"/>
                    </a:lnTo>
                    <a:lnTo>
                      <a:pt x="409" y="13"/>
                    </a:lnTo>
                    <a:lnTo>
                      <a:pt x="388" y="11"/>
                    </a:lnTo>
                    <a:lnTo>
                      <a:pt x="365" y="11"/>
                    </a:lnTo>
                    <a:lnTo>
                      <a:pt x="344" y="11"/>
                    </a:lnTo>
                    <a:lnTo>
                      <a:pt x="322" y="10"/>
                    </a:lnTo>
                    <a:lnTo>
                      <a:pt x="301" y="10"/>
                    </a:lnTo>
                    <a:lnTo>
                      <a:pt x="288" y="8"/>
                    </a:lnTo>
                    <a:lnTo>
                      <a:pt x="276" y="6"/>
                    </a:lnTo>
                    <a:lnTo>
                      <a:pt x="263" y="4"/>
                    </a:lnTo>
                    <a:lnTo>
                      <a:pt x="251" y="2"/>
                    </a:lnTo>
                    <a:lnTo>
                      <a:pt x="197" y="2"/>
                    </a:lnTo>
                    <a:lnTo>
                      <a:pt x="153" y="0"/>
                    </a:lnTo>
                    <a:lnTo>
                      <a:pt x="122" y="0"/>
                    </a:lnTo>
                    <a:lnTo>
                      <a:pt x="97" y="0"/>
                    </a:lnTo>
                    <a:lnTo>
                      <a:pt x="77" y="2"/>
                    </a:lnTo>
                    <a:lnTo>
                      <a:pt x="58" y="2"/>
                    </a:lnTo>
                    <a:lnTo>
                      <a:pt x="37" y="3"/>
                    </a:lnTo>
                    <a:lnTo>
                      <a:pt x="14" y="4"/>
                    </a:lnTo>
                    <a:lnTo>
                      <a:pt x="10" y="8"/>
                    </a:lnTo>
                    <a:lnTo>
                      <a:pt x="8" y="13"/>
                    </a:lnTo>
                    <a:lnTo>
                      <a:pt x="6" y="24"/>
                    </a:lnTo>
                    <a:lnTo>
                      <a:pt x="2" y="42"/>
                    </a:lnTo>
                    <a:lnTo>
                      <a:pt x="2" y="84"/>
                    </a:lnTo>
                    <a:lnTo>
                      <a:pt x="2" y="128"/>
                    </a:lnTo>
                    <a:lnTo>
                      <a:pt x="0" y="171"/>
                    </a:lnTo>
                    <a:lnTo>
                      <a:pt x="0" y="215"/>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0" name="Freeform 744"/>
              <p:cNvSpPr>
                <a:spLocks/>
              </p:cNvSpPr>
              <p:nvPr/>
            </p:nvSpPr>
            <p:spPr bwMode="auto">
              <a:xfrm>
                <a:off x="2821" y="2320"/>
                <a:ext cx="498" cy="62"/>
              </a:xfrm>
              <a:custGeom>
                <a:avLst/>
                <a:gdLst>
                  <a:gd name="T0" fmla="*/ 0 w 498"/>
                  <a:gd name="T1" fmla="*/ 55 h 62"/>
                  <a:gd name="T2" fmla="*/ 33 w 498"/>
                  <a:gd name="T3" fmla="*/ 55 h 62"/>
                  <a:gd name="T4" fmla="*/ 66 w 498"/>
                  <a:gd name="T5" fmla="*/ 56 h 62"/>
                  <a:gd name="T6" fmla="*/ 98 w 498"/>
                  <a:gd name="T7" fmla="*/ 56 h 62"/>
                  <a:gd name="T8" fmla="*/ 131 w 498"/>
                  <a:gd name="T9" fmla="*/ 58 h 62"/>
                  <a:gd name="T10" fmla="*/ 164 w 498"/>
                  <a:gd name="T11" fmla="*/ 59 h 62"/>
                  <a:gd name="T12" fmla="*/ 197 w 498"/>
                  <a:gd name="T13" fmla="*/ 61 h 62"/>
                  <a:gd name="T14" fmla="*/ 228 w 498"/>
                  <a:gd name="T15" fmla="*/ 61 h 62"/>
                  <a:gd name="T16" fmla="*/ 262 w 498"/>
                  <a:gd name="T17" fmla="*/ 62 h 62"/>
                  <a:gd name="T18" fmla="*/ 289 w 498"/>
                  <a:gd name="T19" fmla="*/ 62 h 62"/>
                  <a:gd name="T20" fmla="*/ 316 w 498"/>
                  <a:gd name="T21" fmla="*/ 62 h 62"/>
                  <a:gd name="T22" fmla="*/ 343 w 498"/>
                  <a:gd name="T23" fmla="*/ 61 h 62"/>
                  <a:gd name="T24" fmla="*/ 370 w 498"/>
                  <a:gd name="T25" fmla="*/ 61 h 62"/>
                  <a:gd name="T26" fmla="*/ 397 w 498"/>
                  <a:gd name="T27" fmla="*/ 59 h 62"/>
                  <a:gd name="T28" fmla="*/ 424 w 498"/>
                  <a:gd name="T29" fmla="*/ 59 h 62"/>
                  <a:gd name="T30" fmla="*/ 451 w 498"/>
                  <a:gd name="T31" fmla="*/ 58 h 62"/>
                  <a:gd name="T32" fmla="*/ 478 w 498"/>
                  <a:gd name="T33" fmla="*/ 58 h 62"/>
                  <a:gd name="T34" fmla="*/ 482 w 498"/>
                  <a:gd name="T35" fmla="*/ 51 h 62"/>
                  <a:gd name="T36" fmla="*/ 486 w 498"/>
                  <a:gd name="T37" fmla="*/ 45 h 62"/>
                  <a:gd name="T38" fmla="*/ 490 w 498"/>
                  <a:gd name="T39" fmla="*/ 39 h 62"/>
                  <a:gd name="T40" fmla="*/ 494 w 498"/>
                  <a:gd name="T41" fmla="*/ 33 h 62"/>
                  <a:gd name="T42" fmla="*/ 494 w 498"/>
                  <a:gd name="T43" fmla="*/ 26 h 62"/>
                  <a:gd name="T44" fmla="*/ 496 w 498"/>
                  <a:gd name="T45" fmla="*/ 18 h 62"/>
                  <a:gd name="T46" fmla="*/ 498 w 498"/>
                  <a:gd name="T47" fmla="*/ 10 h 62"/>
                  <a:gd name="T48" fmla="*/ 498 w 498"/>
                  <a:gd name="T49" fmla="*/ 1 h 62"/>
                  <a:gd name="T50" fmla="*/ 480 w 498"/>
                  <a:gd name="T51" fmla="*/ 1 h 62"/>
                  <a:gd name="T52" fmla="*/ 461 w 498"/>
                  <a:gd name="T53" fmla="*/ 1 h 62"/>
                  <a:gd name="T54" fmla="*/ 440 w 498"/>
                  <a:gd name="T55" fmla="*/ 1 h 62"/>
                  <a:gd name="T56" fmla="*/ 422 w 498"/>
                  <a:gd name="T57" fmla="*/ 0 h 62"/>
                  <a:gd name="T58" fmla="*/ 403 w 498"/>
                  <a:gd name="T59" fmla="*/ 0 h 62"/>
                  <a:gd name="T60" fmla="*/ 382 w 498"/>
                  <a:gd name="T61" fmla="*/ 0 h 62"/>
                  <a:gd name="T62" fmla="*/ 363 w 498"/>
                  <a:gd name="T63" fmla="*/ 0 h 62"/>
                  <a:gd name="T64" fmla="*/ 345 w 498"/>
                  <a:gd name="T65" fmla="*/ 0 h 62"/>
                  <a:gd name="T66" fmla="*/ 324 w 498"/>
                  <a:gd name="T67" fmla="*/ 0 h 62"/>
                  <a:gd name="T68" fmla="*/ 301 w 498"/>
                  <a:gd name="T69" fmla="*/ 1 h 62"/>
                  <a:gd name="T70" fmla="*/ 280 w 498"/>
                  <a:gd name="T71" fmla="*/ 1 h 62"/>
                  <a:gd name="T72" fmla="*/ 260 w 498"/>
                  <a:gd name="T73" fmla="*/ 3 h 62"/>
                  <a:gd name="T74" fmla="*/ 239 w 498"/>
                  <a:gd name="T75" fmla="*/ 4 h 62"/>
                  <a:gd name="T76" fmla="*/ 216 w 498"/>
                  <a:gd name="T77" fmla="*/ 4 h 62"/>
                  <a:gd name="T78" fmla="*/ 195 w 498"/>
                  <a:gd name="T79" fmla="*/ 5 h 62"/>
                  <a:gd name="T80" fmla="*/ 174 w 498"/>
                  <a:gd name="T81" fmla="*/ 7 h 62"/>
                  <a:gd name="T82" fmla="*/ 154 w 498"/>
                  <a:gd name="T83" fmla="*/ 8 h 62"/>
                  <a:gd name="T84" fmla="*/ 133 w 498"/>
                  <a:gd name="T85" fmla="*/ 8 h 62"/>
                  <a:gd name="T86" fmla="*/ 110 w 498"/>
                  <a:gd name="T87" fmla="*/ 10 h 62"/>
                  <a:gd name="T88" fmla="*/ 89 w 498"/>
                  <a:gd name="T89" fmla="*/ 11 h 62"/>
                  <a:gd name="T90" fmla="*/ 69 w 498"/>
                  <a:gd name="T91" fmla="*/ 12 h 62"/>
                  <a:gd name="T92" fmla="*/ 48 w 498"/>
                  <a:gd name="T93" fmla="*/ 12 h 62"/>
                  <a:gd name="T94" fmla="*/ 25 w 498"/>
                  <a:gd name="T95" fmla="*/ 14 h 62"/>
                  <a:gd name="T96" fmla="*/ 4 w 498"/>
                  <a:gd name="T97" fmla="*/ 15 h 62"/>
                  <a:gd name="T98" fmla="*/ 4 w 498"/>
                  <a:gd name="T99" fmla="*/ 25 h 62"/>
                  <a:gd name="T100" fmla="*/ 2 w 498"/>
                  <a:gd name="T101" fmla="*/ 34 h 62"/>
                  <a:gd name="T102" fmla="*/ 2 w 498"/>
                  <a:gd name="T103" fmla="*/ 44 h 62"/>
                  <a:gd name="T104" fmla="*/ 0 w 498"/>
                  <a:gd name="T105" fmla="*/ 55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8"/>
                  <a:gd name="T160" fmla="*/ 0 h 62"/>
                  <a:gd name="T161" fmla="*/ 498 w 498"/>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8" h="62">
                    <a:moveTo>
                      <a:pt x="0" y="55"/>
                    </a:moveTo>
                    <a:lnTo>
                      <a:pt x="33" y="55"/>
                    </a:lnTo>
                    <a:lnTo>
                      <a:pt x="66" y="56"/>
                    </a:lnTo>
                    <a:lnTo>
                      <a:pt x="98" y="56"/>
                    </a:lnTo>
                    <a:lnTo>
                      <a:pt x="131" y="58"/>
                    </a:lnTo>
                    <a:lnTo>
                      <a:pt x="164" y="59"/>
                    </a:lnTo>
                    <a:lnTo>
                      <a:pt x="197" y="61"/>
                    </a:lnTo>
                    <a:lnTo>
                      <a:pt x="228" y="61"/>
                    </a:lnTo>
                    <a:lnTo>
                      <a:pt x="262" y="62"/>
                    </a:lnTo>
                    <a:lnTo>
                      <a:pt x="289" y="62"/>
                    </a:lnTo>
                    <a:lnTo>
                      <a:pt x="316" y="62"/>
                    </a:lnTo>
                    <a:lnTo>
                      <a:pt x="343" y="61"/>
                    </a:lnTo>
                    <a:lnTo>
                      <a:pt x="370" y="61"/>
                    </a:lnTo>
                    <a:lnTo>
                      <a:pt x="397" y="59"/>
                    </a:lnTo>
                    <a:lnTo>
                      <a:pt x="424" y="59"/>
                    </a:lnTo>
                    <a:lnTo>
                      <a:pt x="451" y="58"/>
                    </a:lnTo>
                    <a:lnTo>
                      <a:pt x="478" y="58"/>
                    </a:lnTo>
                    <a:lnTo>
                      <a:pt x="482" y="51"/>
                    </a:lnTo>
                    <a:lnTo>
                      <a:pt x="486" y="45"/>
                    </a:lnTo>
                    <a:lnTo>
                      <a:pt x="490" y="39"/>
                    </a:lnTo>
                    <a:lnTo>
                      <a:pt x="494" y="33"/>
                    </a:lnTo>
                    <a:lnTo>
                      <a:pt x="494" y="26"/>
                    </a:lnTo>
                    <a:lnTo>
                      <a:pt x="496" y="18"/>
                    </a:lnTo>
                    <a:lnTo>
                      <a:pt x="498" y="10"/>
                    </a:lnTo>
                    <a:lnTo>
                      <a:pt x="498" y="1"/>
                    </a:lnTo>
                    <a:lnTo>
                      <a:pt x="480" y="1"/>
                    </a:lnTo>
                    <a:lnTo>
                      <a:pt x="461" y="1"/>
                    </a:lnTo>
                    <a:lnTo>
                      <a:pt x="440" y="1"/>
                    </a:lnTo>
                    <a:lnTo>
                      <a:pt x="422" y="0"/>
                    </a:lnTo>
                    <a:lnTo>
                      <a:pt x="403" y="0"/>
                    </a:lnTo>
                    <a:lnTo>
                      <a:pt x="382" y="0"/>
                    </a:lnTo>
                    <a:lnTo>
                      <a:pt x="363" y="0"/>
                    </a:lnTo>
                    <a:lnTo>
                      <a:pt x="345" y="0"/>
                    </a:lnTo>
                    <a:lnTo>
                      <a:pt x="324" y="0"/>
                    </a:lnTo>
                    <a:lnTo>
                      <a:pt x="301" y="1"/>
                    </a:lnTo>
                    <a:lnTo>
                      <a:pt x="280" y="1"/>
                    </a:lnTo>
                    <a:lnTo>
                      <a:pt x="260" y="3"/>
                    </a:lnTo>
                    <a:lnTo>
                      <a:pt x="239" y="4"/>
                    </a:lnTo>
                    <a:lnTo>
                      <a:pt x="216" y="4"/>
                    </a:lnTo>
                    <a:lnTo>
                      <a:pt x="195" y="5"/>
                    </a:lnTo>
                    <a:lnTo>
                      <a:pt x="174" y="7"/>
                    </a:lnTo>
                    <a:lnTo>
                      <a:pt x="154" y="8"/>
                    </a:lnTo>
                    <a:lnTo>
                      <a:pt x="133" y="8"/>
                    </a:lnTo>
                    <a:lnTo>
                      <a:pt x="110" y="10"/>
                    </a:lnTo>
                    <a:lnTo>
                      <a:pt x="89" y="11"/>
                    </a:lnTo>
                    <a:lnTo>
                      <a:pt x="69" y="12"/>
                    </a:lnTo>
                    <a:lnTo>
                      <a:pt x="48" y="12"/>
                    </a:lnTo>
                    <a:lnTo>
                      <a:pt x="25" y="14"/>
                    </a:lnTo>
                    <a:lnTo>
                      <a:pt x="4" y="15"/>
                    </a:lnTo>
                    <a:lnTo>
                      <a:pt x="4" y="25"/>
                    </a:lnTo>
                    <a:lnTo>
                      <a:pt x="2" y="34"/>
                    </a:lnTo>
                    <a:lnTo>
                      <a:pt x="2" y="44"/>
                    </a:lnTo>
                    <a:lnTo>
                      <a:pt x="0" y="5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1" name="Freeform 745"/>
              <p:cNvSpPr>
                <a:spLocks/>
              </p:cNvSpPr>
              <p:nvPr/>
            </p:nvSpPr>
            <p:spPr bwMode="auto">
              <a:xfrm>
                <a:off x="2871" y="2257"/>
                <a:ext cx="444" cy="62"/>
              </a:xfrm>
              <a:custGeom>
                <a:avLst/>
                <a:gdLst>
                  <a:gd name="T0" fmla="*/ 0 w 444"/>
                  <a:gd name="T1" fmla="*/ 62 h 62"/>
                  <a:gd name="T2" fmla="*/ 33 w 444"/>
                  <a:gd name="T3" fmla="*/ 60 h 62"/>
                  <a:gd name="T4" fmla="*/ 64 w 444"/>
                  <a:gd name="T5" fmla="*/ 59 h 62"/>
                  <a:gd name="T6" fmla="*/ 91 w 444"/>
                  <a:gd name="T7" fmla="*/ 57 h 62"/>
                  <a:gd name="T8" fmla="*/ 114 w 444"/>
                  <a:gd name="T9" fmla="*/ 57 h 62"/>
                  <a:gd name="T10" fmla="*/ 137 w 444"/>
                  <a:gd name="T11" fmla="*/ 56 h 62"/>
                  <a:gd name="T12" fmla="*/ 156 w 444"/>
                  <a:gd name="T13" fmla="*/ 56 h 62"/>
                  <a:gd name="T14" fmla="*/ 174 w 444"/>
                  <a:gd name="T15" fmla="*/ 56 h 62"/>
                  <a:gd name="T16" fmla="*/ 191 w 444"/>
                  <a:gd name="T17" fmla="*/ 55 h 62"/>
                  <a:gd name="T18" fmla="*/ 205 w 444"/>
                  <a:gd name="T19" fmla="*/ 55 h 62"/>
                  <a:gd name="T20" fmla="*/ 222 w 444"/>
                  <a:gd name="T21" fmla="*/ 55 h 62"/>
                  <a:gd name="T22" fmla="*/ 237 w 444"/>
                  <a:gd name="T23" fmla="*/ 55 h 62"/>
                  <a:gd name="T24" fmla="*/ 253 w 444"/>
                  <a:gd name="T25" fmla="*/ 53 h 62"/>
                  <a:gd name="T26" fmla="*/ 270 w 444"/>
                  <a:gd name="T27" fmla="*/ 53 h 62"/>
                  <a:gd name="T28" fmla="*/ 288 w 444"/>
                  <a:gd name="T29" fmla="*/ 52 h 62"/>
                  <a:gd name="T30" fmla="*/ 309 w 444"/>
                  <a:gd name="T31" fmla="*/ 51 h 62"/>
                  <a:gd name="T32" fmla="*/ 332 w 444"/>
                  <a:gd name="T33" fmla="*/ 49 h 62"/>
                  <a:gd name="T34" fmla="*/ 334 w 444"/>
                  <a:gd name="T35" fmla="*/ 48 h 62"/>
                  <a:gd name="T36" fmla="*/ 338 w 444"/>
                  <a:gd name="T37" fmla="*/ 46 h 62"/>
                  <a:gd name="T38" fmla="*/ 342 w 444"/>
                  <a:gd name="T39" fmla="*/ 46 h 62"/>
                  <a:gd name="T40" fmla="*/ 351 w 444"/>
                  <a:gd name="T41" fmla="*/ 45 h 62"/>
                  <a:gd name="T42" fmla="*/ 363 w 444"/>
                  <a:gd name="T43" fmla="*/ 45 h 62"/>
                  <a:gd name="T44" fmla="*/ 382 w 444"/>
                  <a:gd name="T45" fmla="*/ 45 h 62"/>
                  <a:gd name="T46" fmla="*/ 407 w 444"/>
                  <a:gd name="T47" fmla="*/ 46 h 62"/>
                  <a:gd name="T48" fmla="*/ 442 w 444"/>
                  <a:gd name="T49" fmla="*/ 46 h 62"/>
                  <a:gd name="T50" fmla="*/ 442 w 444"/>
                  <a:gd name="T51" fmla="*/ 37 h 62"/>
                  <a:gd name="T52" fmla="*/ 444 w 444"/>
                  <a:gd name="T53" fmla="*/ 27 h 62"/>
                  <a:gd name="T54" fmla="*/ 444 w 444"/>
                  <a:gd name="T55" fmla="*/ 17 h 62"/>
                  <a:gd name="T56" fmla="*/ 444 w 444"/>
                  <a:gd name="T57" fmla="*/ 8 h 62"/>
                  <a:gd name="T58" fmla="*/ 384 w 444"/>
                  <a:gd name="T59" fmla="*/ 6 h 62"/>
                  <a:gd name="T60" fmla="*/ 330 w 444"/>
                  <a:gd name="T61" fmla="*/ 6 h 62"/>
                  <a:gd name="T62" fmla="*/ 284 w 444"/>
                  <a:gd name="T63" fmla="*/ 6 h 62"/>
                  <a:gd name="T64" fmla="*/ 245 w 444"/>
                  <a:gd name="T65" fmla="*/ 5 h 62"/>
                  <a:gd name="T66" fmla="*/ 210 w 444"/>
                  <a:gd name="T67" fmla="*/ 5 h 62"/>
                  <a:gd name="T68" fmla="*/ 183 w 444"/>
                  <a:gd name="T69" fmla="*/ 5 h 62"/>
                  <a:gd name="T70" fmla="*/ 158 w 444"/>
                  <a:gd name="T71" fmla="*/ 4 h 62"/>
                  <a:gd name="T72" fmla="*/ 139 w 444"/>
                  <a:gd name="T73" fmla="*/ 4 h 62"/>
                  <a:gd name="T74" fmla="*/ 122 w 444"/>
                  <a:gd name="T75" fmla="*/ 4 h 62"/>
                  <a:gd name="T76" fmla="*/ 110 w 444"/>
                  <a:gd name="T77" fmla="*/ 2 h 62"/>
                  <a:gd name="T78" fmla="*/ 100 w 444"/>
                  <a:gd name="T79" fmla="*/ 2 h 62"/>
                  <a:gd name="T80" fmla="*/ 91 w 444"/>
                  <a:gd name="T81" fmla="*/ 2 h 62"/>
                  <a:gd name="T82" fmla="*/ 85 w 444"/>
                  <a:gd name="T83" fmla="*/ 1 h 62"/>
                  <a:gd name="T84" fmla="*/ 79 w 444"/>
                  <a:gd name="T85" fmla="*/ 1 h 62"/>
                  <a:gd name="T86" fmla="*/ 75 w 444"/>
                  <a:gd name="T87" fmla="*/ 1 h 62"/>
                  <a:gd name="T88" fmla="*/ 68 w 444"/>
                  <a:gd name="T89" fmla="*/ 0 h 62"/>
                  <a:gd name="T90" fmla="*/ 54 w 444"/>
                  <a:gd name="T91" fmla="*/ 1 h 62"/>
                  <a:gd name="T92" fmla="*/ 41 w 444"/>
                  <a:gd name="T93" fmla="*/ 2 h 62"/>
                  <a:gd name="T94" fmla="*/ 27 w 444"/>
                  <a:gd name="T95" fmla="*/ 4 h 62"/>
                  <a:gd name="T96" fmla="*/ 12 w 444"/>
                  <a:gd name="T97" fmla="*/ 5 h 62"/>
                  <a:gd name="T98" fmla="*/ 10 w 444"/>
                  <a:gd name="T99" fmla="*/ 19 h 62"/>
                  <a:gd name="T100" fmla="*/ 6 w 444"/>
                  <a:gd name="T101" fmla="*/ 33 h 62"/>
                  <a:gd name="T102" fmla="*/ 4 w 444"/>
                  <a:gd name="T103" fmla="*/ 48 h 62"/>
                  <a:gd name="T104" fmla="*/ 0 w 444"/>
                  <a:gd name="T105" fmla="*/ 62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4"/>
                  <a:gd name="T160" fmla="*/ 0 h 62"/>
                  <a:gd name="T161" fmla="*/ 444 w 444"/>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4" h="62">
                    <a:moveTo>
                      <a:pt x="0" y="62"/>
                    </a:moveTo>
                    <a:lnTo>
                      <a:pt x="33" y="60"/>
                    </a:lnTo>
                    <a:lnTo>
                      <a:pt x="64" y="59"/>
                    </a:lnTo>
                    <a:lnTo>
                      <a:pt x="91" y="57"/>
                    </a:lnTo>
                    <a:lnTo>
                      <a:pt x="114" y="57"/>
                    </a:lnTo>
                    <a:lnTo>
                      <a:pt x="137" y="56"/>
                    </a:lnTo>
                    <a:lnTo>
                      <a:pt x="156" y="56"/>
                    </a:lnTo>
                    <a:lnTo>
                      <a:pt x="174" y="56"/>
                    </a:lnTo>
                    <a:lnTo>
                      <a:pt x="191" y="55"/>
                    </a:lnTo>
                    <a:lnTo>
                      <a:pt x="205" y="55"/>
                    </a:lnTo>
                    <a:lnTo>
                      <a:pt x="222" y="55"/>
                    </a:lnTo>
                    <a:lnTo>
                      <a:pt x="237" y="55"/>
                    </a:lnTo>
                    <a:lnTo>
                      <a:pt x="253" y="53"/>
                    </a:lnTo>
                    <a:lnTo>
                      <a:pt x="270" y="53"/>
                    </a:lnTo>
                    <a:lnTo>
                      <a:pt x="288" y="52"/>
                    </a:lnTo>
                    <a:lnTo>
                      <a:pt x="309" y="51"/>
                    </a:lnTo>
                    <a:lnTo>
                      <a:pt x="332" y="49"/>
                    </a:lnTo>
                    <a:lnTo>
                      <a:pt x="334" y="48"/>
                    </a:lnTo>
                    <a:lnTo>
                      <a:pt x="338" y="46"/>
                    </a:lnTo>
                    <a:lnTo>
                      <a:pt x="342" y="46"/>
                    </a:lnTo>
                    <a:lnTo>
                      <a:pt x="351" y="45"/>
                    </a:lnTo>
                    <a:lnTo>
                      <a:pt x="363" y="45"/>
                    </a:lnTo>
                    <a:lnTo>
                      <a:pt x="382" y="45"/>
                    </a:lnTo>
                    <a:lnTo>
                      <a:pt x="407" y="46"/>
                    </a:lnTo>
                    <a:lnTo>
                      <a:pt x="442" y="46"/>
                    </a:lnTo>
                    <a:lnTo>
                      <a:pt x="442" y="37"/>
                    </a:lnTo>
                    <a:lnTo>
                      <a:pt x="444" y="27"/>
                    </a:lnTo>
                    <a:lnTo>
                      <a:pt x="444" y="17"/>
                    </a:lnTo>
                    <a:lnTo>
                      <a:pt x="444" y="8"/>
                    </a:lnTo>
                    <a:lnTo>
                      <a:pt x="384" y="6"/>
                    </a:lnTo>
                    <a:lnTo>
                      <a:pt x="330" y="6"/>
                    </a:lnTo>
                    <a:lnTo>
                      <a:pt x="284" y="6"/>
                    </a:lnTo>
                    <a:lnTo>
                      <a:pt x="245" y="5"/>
                    </a:lnTo>
                    <a:lnTo>
                      <a:pt x="210" y="5"/>
                    </a:lnTo>
                    <a:lnTo>
                      <a:pt x="183" y="5"/>
                    </a:lnTo>
                    <a:lnTo>
                      <a:pt x="158" y="4"/>
                    </a:lnTo>
                    <a:lnTo>
                      <a:pt x="139" y="4"/>
                    </a:lnTo>
                    <a:lnTo>
                      <a:pt x="122" y="4"/>
                    </a:lnTo>
                    <a:lnTo>
                      <a:pt x="110" y="2"/>
                    </a:lnTo>
                    <a:lnTo>
                      <a:pt x="100" y="2"/>
                    </a:lnTo>
                    <a:lnTo>
                      <a:pt x="91" y="2"/>
                    </a:lnTo>
                    <a:lnTo>
                      <a:pt x="85" y="1"/>
                    </a:lnTo>
                    <a:lnTo>
                      <a:pt x="79" y="1"/>
                    </a:lnTo>
                    <a:lnTo>
                      <a:pt x="75" y="1"/>
                    </a:lnTo>
                    <a:lnTo>
                      <a:pt x="68" y="0"/>
                    </a:lnTo>
                    <a:lnTo>
                      <a:pt x="54" y="1"/>
                    </a:lnTo>
                    <a:lnTo>
                      <a:pt x="41" y="2"/>
                    </a:lnTo>
                    <a:lnTo>
                      <a:pt x="27" y="4"/>
                    </a:lnTo>
                    <a:lnTo>
                      <a:pt x="12" y="5"/>
                    </a:lnTo>
                    <a:lnTo>
                      <a:pt x="10" y="19"/>
                    </a:lnTo>
                    <a:lnTo>
                      <a:pt x="6" y="33"/>
                    </a:lnTo>
                    <a:lnTo>
                      <a:pt x="4" y="48"/>
                    </a:lnTo>
                    <a:lnTo>
                      <a:pt x="0" y="6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2" name="Freeform 746"/>
              <p:cNvSpPr>
                <a:spLocks/>
              </p:cNvSpPr>
              <p:nvPr/>
            </p:nvSpPr>
            <p:spPr bwMode="auto">
              <a:xfrm>
                <a:off x="2877" y="2211"/>
                <a:ext cx="436" cy="41"/>
              </a:xfrm>
              <a:custGeom>
                <a:avLst/>
                <a:gdLst>
                  <a:gd name="T0" fmla="*/ 0 w 436"/>
                  <a:gd name="T1" fmla="*/ 35 h 41"/>
                  <a:gd name="T2" fmla="*/ 27 w 436"/>
                  <a:gd name="T3" fmla="*/ 35 h 41"/>
                  <a:gd name="T4" fmla="*/ 48 w 436"/>
                  <a:gd name="T5" fmla="*/ 36 h 41"/>
                  <a:gd name="T6" fmla="*/ 64 w 436"/>
                  <a:gd name="T7" fmla="*/ 36 h 41"/>
                  <a:gd name="T8" fmla="*/ 75 w 436"/>
                  <a:gd name="T9" fmla="*/ 36 h 41"/>
                  <a:gd name="T10" fmla="*/ 83 w 436"/>
                  <a:gd name="T11" fmla="*/ 37 h 41"/>
                  <a:gd name="T12" fmla="*/ 89 w 436"/>
                  <a:gd name="T13" fmla="*/ 39 h 41"/>
                  <a:gd name="T14" fmla="*/ 96 w 436"/>
                  <a:gd name="T15" fmla="*/ 40 h 41"/>
                  <a:gd name="T16" fmla="*/ 102 w 436"/>
                  <a:gd name="T17" fmla="*/ 41 h 41"/>
                  <a:gd name="T18" fmla="*/ 123 w 436"/>
                  <a:gd name="T19" fmla="*/ 41 h 41"/>
                  <a:gd name="T20" fmla="*/ 143 w 436"/>
                  <a:gd name="T21" fmla="*/ 41 h 41"/>
                  <a:gd name="T22" fmla="*/ 164 w 436"/>
                  <a:gd name="T23" fmla="*/ 41 h 41"/>
                  <a:gd name="T24" fmla="*/ 185 w 436"/>
                  <a:gd name="T25" fmla="*/ 41 h 41"/>
                  <a:gd name="T26" fmla="*/ 206 w 436"/>
                  <a:gd name="T27" fmla="*/ 41 h 41"/>
                  <a:gd name="T28" fmla="*/ 226 w 436"/>
                  <a:gd name="T29" fmla="*/ 41 h 41"/>
                  <a:gd name="T30" fmla="*/ 247 w 436"/>
                  <a:gd name="T31" fmla="*/ 41 h 41"/>
                  <a:gd name="T32" fmla="*/ 268 w 436"/>
                  <a:gd name="T33" fmla="*/ 41 h 41"/>
                  <a:gd name="T34" fmla="*/ 289 w 436"/>
                  <a:gd name="T35" fmla="*/ 41 h 41"/>
                  <a:gd name="T36" fmla="*/ 309 w 436"/>
                  <a:gd name="T37" fmla="*/ 41 h 41"/>
                  <a:gd name="T38" fmla="*/ 330 w 436"/>
                  <a:gd name="T39" fmla="*/ 41 h 41"/>
                  <a:gd name="T40" fmla="*/ 353 w 436"/>
                  <a:gd name="T41" fmla="*/ 41 h 41"/>
                  <a:gd name="T42" fmla="*/ 374 w 436"/>
                  <a:gd name="T43" fmla="*/ 41 h 41"/>
                  <a:gd name="T44" fmla="*/ 395 w 436"/>
                  <a:gd name="T45" fmla="*/ 41 h 41"/>
                  <a:gd name="T46" fmla="*/ 415 w 436"/>
                  <a:gd name="T47" fmla="*/ 41 h 41"/>
                  <a:gd name="T48" fmla="*/ 436 w 436"/>
                  <a:gd name="T49" fmla="*/ 41 h 41"/>
                  <a:gd name="T50" fmla="*/ 436 w 436"/>
                  <a:gd name="T51" fmla="*/ 35 h 41"/>
                  <a:gd name="T52" fmla="*/ 434 w 436"/>
                  <a:gd name="T53" fmla="*/ 28 h 41"/>
                  <a:gd name="T54" fmla="*/ 434 w 436"/>
                  <a:gd name="T55" fmla="*/ 21 h 41"/>
                  <a:gd name="T56" fmla="*/ 432 w 436"/>
                  <a:gd name="T57" fmla="*/ 12 h 41"/>
                  <a:gd name="T58" fmla="*/ 426 w 436"/>
                  <a:gd name="T59" fmla="*/ 11 h 41"/>
                  <a:gd name="T60" fmla="*/ 420 w 436"/>
                  <a:gd name="T61" fmla="*/ 11 h 41"/>
                  <a:gd name="T62" fmla="*/ 411 w 436"/>
                  <a:gd name="T63" fmla="*/ 11 h 41"/>
                  <a:gd name="T64" fmla="*/ 405 w 436"/>
                  <a:gd name="T65" fmla="*/ 10 h 41"/>
                  <a:gd name="T66" fmla="*/ 395 w 436"/>
                  <a:gd name="T67" fmla="*/ 10 h 41"/>
                  <a:gd name="T68" fmla="*/ 382 w 436"/>
                  <a:gd name="T69" fmla="*/ 8 h 41"/>
                  <a:gd name="T70" fmla="*/ 368 w 436"/>
                  <a:gd name="T71" fmla="*/ 8 h 41"/>
                  <a:gd name="T72" fmla="*/ 351 w 436"/>
                  <a:gd name="T73" fmla="*/ 8 h 41"/>
                  <a:gd name="T74" fmla="*/ 328 w 436"/>
                  <a:gd name="T75" fmla="*/ 7 h 41"/>
                  <a:gd name="T76" fmla="*/ 301 w 436"/>
                  <a:gd name="T77" fmla="*/ 7 h 41"/>
                  <a:gd name="T78" fmla="*/ 268 w 436"/>
                  <a:gd name="T79" fmla="*/ 6 h 41"/>
                  <a:gd name="T80" fmla="*/ 228 w 436"/>
                  <a:gd name="T81" fmla="*/ 6 h 41"/>
                  <a:gd name="T82" fmla="*/ 183 w 436"/>
                  <a:gd name="T83" fmla="*/ 4 h 41"/>
                  <a:gd name="T84" fmla="*/ 131 w 436"/>
                  <a:gd name="T85" fmla="*/ 3 h 41"/>
                  <a:gd name="T86" fmla="*/ 69 w 436"/>
                  <a:gd name="T87" fmla="*/ 1 h 41"/>
                  <a:gd name="T88" fmla="*/ 0 w 436"/>
                  <a:gd name="T89" fmla="*/ 0 h 41"/>
                  <a:gd name="T90" fmla="*/ 0 w 436"/>
                  <a:gd name="T91" fmla="*/ 8 h 41"/>
                  <a:gd name="T92" fmla="*/ 0 w 436"/>
                  <a:gd name="T93" fmla="*/ 17 h 41"/>
                  <a:gd name="T94" fmla="*/ 0 w 436"/>
                  <a:gd name="T95" fmla="*/ 26 h 41"/>
                  <a:gd name="T96" fmla="*/ 0 w 436"/>
                  <a:gd name="T97" fmla="*/ 35 h 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6"/>
                  <a:gd name="T148" fmla="*/ 0 h 41"/>
                  <a:gd name="T149" fmla="*/ 436 w 436"/>
                  <a:gd name="T150" fmla="*/ 41 h 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6" h="41">
                    <a:moveTo>
                      <a:pt x="0" y="35"/>
                    </a:moveTo>
                    <a:lnTo>
                      <a:pt x="27" y="35"/>
                    </a:lnTo>
                    <a:lnTo>
                      <a:pt x="48" y="36"/>
                    </a:lnTo>
                    <a:lnTo>
                      <a:pt x="64" y="36"/>
                    </a:lnTo>
                    <a:lnTo>
                      <a:pt x="75" y="36"/>
                    </a:lnTo>
                    <a:lnTo>
                      <a:pt x="83" y="37"/>
                    </a:lnTo>
                    <a:lnTo>
                      <a:pt x="89" y="39"/>
                    </a:lnTo>
                    <a:lnTo>
                      <a:pt x="96" y="40"/>
                    </a:lnTo>
                    <a:lnTo>
                      <a:pt x="102" y="41"/>
                    </a:lnTo>
                    <a:lnTo>
                      <a:pt x="123" y="41"/>
                    </a:lnTo>
                    <a:lnTo>
                      <a:pt x="143" y="41"/>
                    </a:lnTo>
                    <a:lnTo>
                      <a:pt x="164" y="41"/>
                    </a:lnTo>
                    <a:lnTo>
                      <a:pt x="185" y="41"/>
                    </a:lnTo>
                    <a:lnTo>
                      <a:pt x="206" y="41"/>
                    </a:lnTo>
                    <a:lnTo>
                      <a:pt x="226" y="41"/>
                    </a:lnTo>
                    <a:lnTo>
                      <a:pt x="247" y="41"/>
                    </a:lnTo>
                    <a:lnTo>
                      <a:pt x="268" y="41"/>
                    </a:lnTo>
                    <a:lnTo>
                      <a:pt x="289" y="41"/>
                    </a:lnTo>
                    <a:lnTo>
                      <a:pt x="309" y="41"/>
                    </a:lnTo>
                    <a:lnTo>
                      <a:pt x="330" y="41"/>
                    </a:lnTo>
                    <a:lnTo>
                      <a:pt x="353" y="41"/>
                    </a:lnTo>
                    <a:lnTo>
                      <a:pt x="374" y="41"/>
                    </a:lnTo>
                    <a:lnTo>
                      <a:pt x="395" y="41"/>
                    </a:lnTo>
                    <a:lnTo>
                      <a:pt x="415" y="41"/>
                    </a:lnTo>
                    <a:lnTo>
                      <a:pt x="436" y="41"/>
                    </a:lnTo>
                    <a:lnTo>
                      <a:pt x="436" y="35"/>
                    </a:lnTo>
                    <a:lnTo>
                      <a:pt x="434" y="28"/>
                    </a:lnTo>
                    <a:lnTo>
                      <a:pt x="434" y="21"/>
                    </a:lnTo>
                    <a:lnTo>
                      <a:pt x="432" y="12"/>
                    </a:lnTo>
                    <a:lnTo>
                      <a:pt x="426" y="11"/>
                    </a:lnTo>
                    <a:lnTo>
                      <a:pt x="420" y="11"/>
                    </a:lnTo>
                    <a:lnTo>
                      <a:pt x="411" y="11"/>
                    </a:lnTo>
                    <a:lnTo>
                      <a:pt x="405" y="10"/>
                    </a:lnTo>
                    <a:lnTo>
                      <a:pt x="395" y="10"/>
                    </a:lnTo>
                    <a:lnTo>
                      <a:pt x="382" y="8"/>
                    </a:lnTo>
                    <a:lnTo>
                      <a:pt x="368" y="8"/>
                    </a:lnTo>
                    <a:lnTo>
                      <a:pt x="351" y="8"/>
                    </a:lnTo>
                    <a:lnTo>
                      <a:pt x="328" y="7"/>
                    </a:lnTo>
                    <a:lnTo>
                      <a:pt x="301" y="7"/>
                    </a:lnTo>
                    <a:lnTo>
                      <a:pt x="268" y="6"/>
                    </a:lnTo>
                    <a:lnTo>
                      <a:pt x="228" y="6"/>
                    </a:lnTo>
                    <a:lnTo>
                      <a:pt x="183" y="4"/>
                    </a:lnTo>
                    <a:lnTo>
                      <a:pt x="131" y="3"/>
                    </a:lnTo>
                    <a:lnTo>
                      <a:pt x="69" y="1"/>
                    </a:lnTo>
                    <a:lnTo>
                      <a:pt x="0" y="0"/>
                    </a:lnTo>
                    <a:lnTo>
                      <a:pt x="0" y="8"/>
                    </a:lnTo>
                    <a:lnTo>
                      <a:pt x="0" y="17"/>
                    </a:lnTo>
                    <a:lnTo>
                      <a:pt x="0" y="26"/>
                    </a:lnTo>
                    <a:lnTo>
                      <a:pt x="0" y="3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3" name="Freeform 747"/>
              <p:cNvSpPr>
                <a:spLocks/>
              </p:cNvSpPr>
              <p:nvPr/>
            </p:nvSpPr>
            <p:spPr bwMode="auto">
              <a:xfrm>
                <a:off x="150" y="2299"/>
                <a:ext cx="1095" cy="452"/>
              </a:xfrm>
              <a:custGeom>
                <a:avLst/>
                <a:gdLst>
                  <a:gd name="T0" fmla="*/ 1095 w 1095"/>
                  <a:gd name="T1" fmla="*/ 445 h 452"/>
                  <a:gd name="T2" fmla="*/ 1024 w 1095"/>
                  <a:gd name="T3" fmla="*/ 452 h 452"/>
                  <a:gd name="T4" fmla="*/ 821 w 1095"/>
                  <a:gd name="T5" fmla="*/ 451 h 452"/>
                  <a:gd name="T6" fmla="*/ 615 w 1095"/>
                  <a:gd name="T7" fmla="*/ 450 h 452"/>
                  <a:gd name="T8" fmla="*/ 409 w 1095"/>
                  <a:gd name="T9" fmla="*/ 448 h 452"/>
                  <a:gd name="T10" fmla="*/ 206 w 1095"/>
                  <a:gd name="T11" fmla="*/ 445 h 452"/>
                  <a:gd name="T12" fmla="*/ 0 w 1095"/>
                  <a:gd name="T13" fmla="*/ 444 h 452"/>
                  <a:gd name="T14" fmla="*/ 0 w 1095"/>
                  <a:gd name="T15" fmla="*/ 415 h 452"/>
                  <a:gd name="T16" fmla="*/ 36 w 1095"/>
                  <a:gd name="T17" fmla="*/ 400 h 452"/>
                  <a:gd name="T18" fmla="*/ 46 w 1095"/>
                  <a:gd name="T19" fmla="*/ 386 h 452"/>
                  <a:gd name="T20" fmla="*/ 38 w 1095"/>
                  <a:gd name="T21" fmla="*/ 352 h 452"/>
                  <a:gd name="T22" fmla="*/ 50 w 1095"/>
                  <a:gd name="T23" fmla="*/ 352 h 452"/>
                  <a:gd name="T24" fmla="*/ 50 w 1095"/>
                  <a:gd name="T25" fmla="*/ 346 h 452"/>
                  <a:gd name="T26" fmla="*/ 42 w 1095"/>
                  <a:gd name="T27" fmla="*/ 313 h 452"/>
                  <a:gd name="T28" fmla="*/ 40 w 1095"/>
                  <a:gd name="T29" fmla="*/ 284 h 452"/>
                  <a:gd name="T30" fmla="*/ 56 w 1095"/>
                  <a:gd name="T31" fmla="*/ 276 h 452"/>
                  <a:gd name="T32" fmla="*/ 52 w 1095"/>
                  <a:gd name="T33" fmla="*/ 266 h 452"/>
                  <a:gd name="T34" fmla="*/ 56 w 1095"/>
                  <a:gd name="T35" fmla="*/ 241 h 452"/>
                  <a:gd name="T36" fmla="*/ 71 w 1095"/>
                  <a:gd name="T37" fmla="*/ 236 h 452"/>
                  <a:gd name="T38" fmla="*/ 83 w 1095"/>
                  <a:gd name="T39" fmla="*/ 225 h 452"/>
                  <a:gd name="T40" fmla="*/ 108 w 1095"/>
                  <a:gd name="T41" fmla="*/ 211 h 452"/>
                  <a:gd name="T42" fmla="*/ 133 w 1095"/>
                  <a:gd name="T43" fmla="*/ 190 h 452"/>
                  <a:gd name="T44" fmla="*/ 146 w 1095"/>
                  <a:gd name="T45" fmla="*/ 138 h 452"/>
                  <a:gd name="T46" fmla="*/ 150 w 1095"/>
                  <a:gd name="T47" fmla="*/ 134 h 452"/>
                  <a:gd name="T48" fmla="*/ 187 w 1095"/>
                  <a:gd name="T49" fmla="*/ 123 h 452"/>
                  <a:gd name="T50" fmla="*/ 241 w 1095"/>
                  <a:gd name="T51" fmla="*/ 111 h 452"/>
                  <a:gd name="T52" fmla="*/ 295 w 1095"/>
                  <a:gd name="T53" fmla="*/ 97 h 452"/>
                  <a:gd name="T54" fmla="*/ 372 w 1095"/>
                  <a:gd name="T55" fmla="*/ 91 h 452"/>
                  <a:gd name="T56" fmla="*/ 401 w 1095"/>
                  <a:gd name="T57" fmla="*/ 88 h 452"/>
                  <a:gd name="T58" fmla="*/ 436 w 1095"/>
                  <a:gd name="T59" fmla="*/ 50 h 452"/>
                  <a:gd name="T60" fmla="*/ 461 w 1095"/>
                  <a:gd name="T61" fmla="*/ 10 h 452"/>
                  <a:gd name="T62" fmla="*/ 455 w 1095"/>
                  <a:gd name="T63" fmla="*/ 10 h 452"/>
                  <a:gd name="T64" fmla="*/ 451 w 1095"/>
                  <a:gd name="T65" fmla="*/ 6 h 452"/>
                  <a:gd name="T66" fmla="*/ 474 w 1095"/>
                  <a:gd name="T67" fmla="*/ 2 h 452"/>
                  <a:gd name="T68" fmla="*/ 524 w 1095"/>
                  <a:gd name="T69" fmla="*/ 0 h 452"/>
                  <a:gd name="T70" fmla="*/ 619 w 1095"/>
                  <a:gd name="T71" fmla="*/ 0 h 452"/>
                  <a:gd name="T72" fmla="*/ 706 w 1095"/>
                  <a:gd name="T73" fmla="*/ 66 h 452"/>
                  <a:gd name="T74" fmla="*/ 735 w 1095"/>
                  <a:gd name="T75" fmla="*/ 79 h 452"/>
                  <a:gd name="T76" fmla="*/ 785 w 1095"/>
                  <a:gd name="T77" fmla="*/ 80 h 452"/>
                  <a:gd name="T78" fmla="*/ 837 w 1095"/>
                  <a:gd name="T79" fmla="*/ 82 h 452"/>
                  <a:gd name="T80" fmla="*/ 912 w 1095"/>
                  <a:gd name="T81" fmla="*/ 98 h 452"/>
                  <a:gd name="T82" fmla="*/ 953 w 1095"/>
                  <a:gd name="T83" fmla="*/ 109 h 452"/>
                  <a:gd name="T84" fmla="*/ 968 w 1095"/>
                  <a:gd name="T85" fmla="*/ 116 h 452"/>
                  <a:gd name="T86" fmla="*/ 985 w 1095"/>
                  <a:gd name="T87" fmla="*/ 127 h 452"/>
                  <a:gd name="T88" fmla="*/ 1005 w 1095"/>
                  <a:gd name="T89" fmla="*/ 146 h 452"/>
                  <a:gd name="T90" fmla="*/ 1010 w 1095"/>
                  <a:gd name="T91" fmla="*/ 168 h 452"/>
                  <a:gd name="T92" fmla="*/ 1005 w 1095"/>
                  <a:gd name="T93" fmla="*/ 199 h 452"/>
                  <a:gd name="T94" fmla="*/ 1016 w 1095"/>
                  <a:gd name="T95" fmla="*/ 235 h 452"/>
                  <a:gd name="T96" fmla="*/ 1037 w 1095"/>
                  <a:gd name="T97" fmla="*/ 281 h 452"/>
                  <a:gd name="T98" fmla="*/ 1047 w 1095"/>
                  <a:gd name="T99" fmla="*/ 305 h 452"/>
                  <a:gd name="T100" fmla="*/ 1057 w 1095"/>
                  <a:gd name="T101" fmla="*/ 312 h 452"/>
                  <a:gd name="T102" fmla="*/ 1055 w 1095"/>
                  <a:gd name="T103" fmla="*/ 350 h 452"/>
                  <a:gd name="T104" fmla="*/ 1076 w 1095"/>
                  <a:gd name="T105" fmla="*/ 393 h 452"/>
                  <a:gd name="T106" fmla="*/ 1095 w 1095"/>
                  <a:gd name="T107" fmla="*/ 426 h 452"/>
                  <a:gd name="T108" fmla="*/ 1095 w 1095"/>
                  <a:gd name="T109" fmla="*/ 439 h 4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95"/>
                  <a:gd name="T166" fmla="*/ 0 h 452"/>
                  <a:gd name="T167" fmla="*/ 1095 w 1095"/>
                  <a:gd name="T168" fmla="*/ 452 h 4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95" h="452">
                    <a:moveTo>
                      <a:pt x="1095" y="439"/>
                    </a:moveTo>
                    <a:lnTo>
                      <a:pt x="1095" y="441"/>
                    </a:lnTo>
                    <a:lnTo>
                      <a:pt x="1095" y="445"/>
                    </a:lnTo>
                    <a:lnTo>
                      <a:pt x="1093" y="450"/>
                    </a:lnTo>
                    <a:lnTo>
                      <a:pt x="1093" y="452"/>
                    </a:lnTo>
                    <a:lnTo>
                      <a:pt x="1024" y="452"/>
                    </a:lnTo>
                    <a:lnTo>
                      <a:pt x="956" y="451"/>
                    </a:lnTo>
                    <a:lnTo>
                      <a:pt x="887" y="451"/>
                    </a:lnTo>
                    <a:lnTo>
                      <a:pt x="821" y="451"/>
                    </a:lnTo>
                    <a:lnTo>
                      <a:pt x="752" y="450"/>
                    </a:lnTo>
                    <a:lnTo>
                      <a:pt x="683" y="450"/>
                    </a:lnTo>
                    <a:lnTo>
                      <a:pt x="615" y="450"/>
                    </a:lnTo>
                    <a:lnTo>
                      <a:pt x="546" y="448"/>
                    </a:lnTo>
                    <a:lnTo>
                      <a:pt x="478" y="448"/>
                    </a:lnTo>
                    <a:lnTo>
                      <a:pt x="409" y="448"/>
                    </a:lnTo>
                    <a:lnTo>
                      <a:pt x="341" y="447"/>
                    </a:lnTo>
                    <a:lnTo>
                      <a:pt x="272" y="447"/>
                    </a:lnTo>
                    <a:lnTo>
                      <a:pt x="206" y="445"/>
                    </a:lnTo>
                    <a:lnTo>
                      <a:pt x="137" y="445"/>
                    </a:lnTo>
                    <a:lnTo>
                      <a:pt x="69" y="445"/>
                    </a:lnTo>
                    <a:lnTo>
                      <a:pt x="0" y="444"/>
                    </a:lnTo>
                    <a:lnTo>
                      <a:pt x="0" y="434"/>
                    </a:lnTo>
                    <a:lnTo>
                      <a:pt x="0" y="425"/>
                    </a:lnTo>
                    <a:lnTo>
                      <a:pt x="0" y="415"/>
                    </a:lnTo>
                    <a:lnTo>
                      <a:pt x="2" y="405"/>
                    </a:lnTo>
                    <a:lnTo>
                      <a:pt x="23" y="403"/>
                    </a:lnTo>
                    <a:lnTo>
                      <a:pt x="36" y="400"/>
                    </a:lnTo>
                    <a:lnTo>
                      <a:pt x="42" y="399"/>
                    </a:lnTo>
                    <a:lnTo>
                      <a:pt x="50" y="397"/>
                    </a:lnTo>
                    <a:lnTo>
                      <a:pt x="46" y="386"/>
                    </a:lnTo>
                    <a:lnTo>
                      <a:pt x="44" y="374"/>
                    </a:lnTo>
                    <a:lnTo>
                      <a:pt x="40" y="363"/>
                    </a:lnTo>
                    <a:lnTo>
                      <a:pt x="38" y="352"/>
                    </a:lnTo>
                    <a:lnTo>
                      <a:pt x="42" y="352"/>
                    </a:lnTo>
                    <a:lnTo>
                      <a:pt x="46" y="352"/>
                    </a:lnTo>
                    <a:lnTo>
                      <a:pt x="50" y="352"/>
                    </a:lnTo>
                    <a:lnTo>
                      <a:pt x="56" y="352"/>
                    </a:lnTo>
                    <a:lnTo>
                      <a:pt x="54" y="349"/>
                    </a:lnTo>
                    <a:lnTo>
                      <a:pt x="50" y="346"/>
                    </a:lnTo>
                    <a:lnTo>
                      <a:pt x="48" y="343"/>
                    </a:lnTo>
                    <a:lnTo>
                      <a:pt x="46" y="341"/>
                    </a:lnTo>
                    <a:lnTo>
                      <a:pt x="42" y="313"/>
                    </a:lnTo>
                    <a:lnTo>
                      <a:pt x="40" y="298"/>
                    </a:lnTo>
                    <a:lnTo>
                      <a:pt x="38" y="290"/>
                    </a:lnTo>
                    <a:lnTo>
                      <a:pt x="40" y="284"/>
                    </a:lnTo>
                    <a:lnTo>
                      <a:pt x="50" y="281"/>
                    </a:lnTo>
                    <a:lnTo>
                      <a:pt x="54" y="279"/>
                    </a:lnTo>
                    <a:lnTo>
                      <a:pt x="56" y="276"/>
                    </a:lnTo>
                    <a:lnTo>
                      <a:pt x="58" y="270"/>
                    </a:lnTo>
                    <a:lnTo>
                      <a:pt x="54" y="269"/>
                    </a:lnTo>
                    <a:lnTo>
                      <a:pt x="52" y="266"/>
                    </a:lnTo>
                    <a:lnTo>
                      <a:pt x="52" y="258"/>
                    </a:lnTo>
                    <a:lnTo>
                      <a:pt x="50" y="244"/>
                    </a:lnTo>
                    <a:lnTo>
                      <a:pt x="56" y="241"/>
                    </a:lnTo>
                    <a:lnTo>
                      <a:pt x="60" y="239"/>
                    </a:lnTo>
                    <a:lnTo>
                      <a:pt x="65" y="237"/>
                    </a:lnTo>
                    <a:lnTo>
                      <a:pt x="71" y="236"/>
                    </a:lnTo>
                    <a:lnTo>
                      <a:pt x="75" y="233"/>
                    </a:lnTo>
                    <a:lnTo>
                      <a:pt x="79" y="229"/>
                    </a:lnTo>
                    <a:lnTo>
                      <a:pt x="83" y="225"/>
                    </a:lnTo>
                    <a:lnTo>
                      <a:pt x="87" y="221"/>
                    </a:lnTo>
                    <a:lnTo>
                      <a:pt x="98" y="217"/>
                    </a:lnTo>
                    <a:lnTo>
                      <a:pt x="108" y="211"/>
                    </a:lnTo>
                    <a:lnTo>
                      <a:pt x="119" y="207"/>
                    </a:lnTo>
                    <a:lnTo>
                      <a:pt x="131" y="201"/>
                    </a:lnTo>
                    <a:lnTo>
                      <a:pt x="133" y="190"/>
                    </a:lnTo>
                    <a:lnTo>
                      <a:pt x="135" y="177"/>
                    </a:lnTo>
                    <a:lnTo>
                      <a:pt x="139" y="159"/>
                    </a:lnTo>
                    <a:lnTo>
                      <a:pt x="146" y="138"/>
                    </a:lnTo>
                    <a:lnTo>
                      <a:pt x="148" y="137"/>
                    </a:lnTo>
                    <a:lnTo>
                      <a:pt x="150" y="135"/>
                    </a:lnTo>
                    <a:lnTo>
                      <a:pt x="150" y="134"/>
                    </a:lnTo>
                    <a:lnTo>
                      <a:pt x="152" y="133"/>
                    </a:lnTo>
                    <a:lnTo>
                      <a:pt x="171" y="128"/>
                    </a:lnTo>
                    <a:lnTo>
                      <a:pt x="187" y="123"/>
                    </a:lnTo>
                    <a:lnTo>
                      <a:pt x="206" y="119"/>
                    </a:lnTo>
                    <a:lnTo>
                      <a:pt x="225" y="115"/>
                    </a:lnTo>
                    <a:lnTo>
                      <a:pt x="241" y="111"/>
                    </a:lnTo>
                    <a:lnTo>
                      <a:pt x="260" y="106"/>
                    </a:lnTo>
                    <a:lnTo>
                      <a:pt x="276" y="101"/>
                    </a:lnTo>
                    <a:lnTo>
                      <a:pt x="295" y="97"/>
                    </a:lnTo>
                    <a:lnTo>
                      <a:pt x="328" y="95"/>
                    </a:lnTo>
                    <a:lnTo>
                      <a:pt x="353" y="93"/>
                    </a:lnTo>
                    <a:lnTo>
                      <a:pt x="372" y="91"/>
                    </a:lnTo>
                    <a:lnTo>
                      <a:pt x="387" y="90"/>
                    </a:lnTo>
                    <a:lnTo>
                      <a:pt x="395" y="88"/>
                    </a:lnTo>
                    <a:lnTo>
                      <a:pt x="401" y="88"/>
                    </a:lnTo>
                    <a:lnTo>
                      <a:pt x="407" y="87"/>
                    </a:lnTo>
                    <a:lnTo>
                      <a:pt x="411" y="87"/>
                    </a:lnTo>
                    <a:lnTo>
                      <a:pt x="436" y="50"/>
                    </a:lnTo>
                    <a:lnTo>
                      <a:pt x="453" y="29"/>
                    </a:lnTo>
                    <a:lnTo>
                      <a:pt x="459" y="18"/>
                    </a:lnTo>
                    <a:lnTo>
                      <a:pt x="461" y="10"/>
                    </a:lnTo>
                    <a:lnTo>
                      <a:pt x="459" y="10"/>
                    </a:lnTo>
                    <a:lnTo>
                      <a:pt x="457" y="10"/>
                    </a:lnTo>
                    <a:lnTo>
                      <a:pt x="455" y="10"/>
                    </a:lnTo>
                    <a:lnTo>
                      <a:pt x="451" y="10"/>
                    </a:lnTo>
                    <a:lnTo>
                      <a:pt x="451" y="7"/>
                    </a:lnTo>
                    <a:lnTo>
                      <a:pt x="451" y="6"/>
                    </a:lnTo>
                    <a:lnTo>
                      <a:pt x="453" y="4"/>
                    </a:lnTo>
                    <a:lnTo>
                      <a:pt x="455" y="3"/>
                    </a:lnTo>
                    <a:lnTo>
                      <a:pt x="474" y="2"/>
                    </a:lnTo>
                    <a:lnTo>
                      <a:pt x="490" y="0"/>
                    </a:lnTo>
                    <a:lnTo>
                      <a:pt x="507" y="0"/>
                    </a:lnTo>
                    <a:lnTo>
                      <a:pt x="524" y="0"/>
                    </a:lnTo>
                    <a:lnTo>
                      <a:pt x="549" y="0"/>
                    </a:lnTo>
                    <a:lnTo>
                      <a:pt x="578" y="0"/>
                    </a:lnTo>
                    <a:lnTo>
                      <a:pt x="619" y="0"/>
                    </a:lnTo>
                    <a:lnTo>
                      <a:pt x="673" y="2"/>
                    </a:lnTo>
                    <a:lnTo>
                      <a:pt x="694" y="44"/>
                    </a:lnTo>
                    <a:lnTo>
                      <a:pt x="706" y="66"/>
                    </a:lnTo>
                    <a:lnTo>
                      <a:pt x="713" y="75"/>
                    </a:lnTo>
                    <a:lnTo>
                      <a:pt x="719" y="79"/>
                    </a:lnTo>
                    <a:lnTo>
                      <a:pt x="735" y="79"/>
                    </a:lnTo>
                    <a:lnTo>
                      <a:pt x="752" y="79"/>
                    </a:lnTo>
                    <a:lnTo>
                      <a:pt x="769" y="79"/>
                    </a:lnTo>
                    <a:lnTo>
                      <a:pt x="785" y="80"/>
                    </a:lnTo>
                    <a:lnTo>
                      <a:pt x="802" y="80"/>
                    </a:lnTo>
                    <a:lnTo>
                      <a:pt x="821" y="82"/>
                    </a:lnTo>
                    <a:lnTo>
                      <a:pt x="837" y="82"/>
                    </a:lnTo>
                    <a:lnTo>
                      <a:pt x="854" y="83"/>
                    </a:lnTo>
                    <a:lnTo>
                      <a:pt x="887" y="91"/>
                    </a:lnTo>
                    <a:lnTo>
                      <a:pt x="912" y="98"/>
                    </a:lnTo>
                    <a:lnTo>
                      <a:pt x="931" y="104"/>
                    </a:lnTo>
                    <a:lnTo>
                      <a:pt x="945" y="106"/>
                    </a:lnTo>
                    <a:lnTo>
                      <a:pt x="953" y="109"/>
                    </a:lnTo>
                    <a:lnTo>
                      <a:pt x="960" y="112"/>
                    </a:lnTo>
                    <a:lnTo>
                      <a:pt x="964" y="113"/>
                    </a:lnTo>
                    <a:lnTo>
                      <a:pt x="968" y="116"/>
                    </a:lnTo>
                    <a:lnTo>
                      <a:pt x="972" y="119"/>
                    </a:lnTo>
                    <a:lnTo>
                      <a:pt x="976" y="123"/>
                    </a:lnTo>
                    <a:lnTo>
                      <a:pt x="985" y="127"/>
                    </a:lnTo>
                    <a:lnTo>
                      <a:pt x="997" y="134"/>
                    </a:lnTo>
                    <a:lnTo>
                      <a:pt x="1001" y="139"/>
                    </a:lnTo>
                    <a:lnTo>
                      <a:pt x="1005" y="146"/>
                    </a:lnTo>
                    <a:lnTo>
                      <a:pt x="1007" y="152"/>
                    </a:lnTo>
                    <a:lnTo>
                      <a:pt x="1012" y="159"/>
                    </a:lnTo>
                    <a:lnTo>
                      <a:pt x="1010" y="168"/>
                    </a:lnTo>
                    <a:lnTo>
                      <a:pt x="1010" y="178"/>
                    </a:lnTo>
                    <a:lnTo>
                      <a:pt x="1007" y="189"/>
                    </a:lnTo>
                    <a:lnTo>
                      <a:pt x="1005" y="199"/>
                    </a:lnTo>
                    <a:lnTo>
                      <a:pt x="1010" y="211"/>
                    </a:lnTo>
                    <a:lnTo>
                      <a:pt x="1012" y="221"/>
                    </a:lnTo>
                    <a:lnTo>
                      <a:pt x="1016" y="235"/>
                    </a:lnTo>
                    <a:lnTo>
                      <a:pt x="1020" y="258"/>
                    </a:lnTo>
                    <a:lnTo>
                      <a:pt x="1030" y="273"/>
                    </a:lnTo>
                    <a:lnTo>
                      <a:pt x="1037" y="281"/>
                    </a:lnTo>
                    <a:lnTo>
                      <a:pt x="1041" y="291"/>
                    </a:lnTo>
                    <a:lnTo>
                      <a:pt x="1045" y="302"/>
                    </a:lnTo>
                    <a:lnTo>
                      <a:pt x="1047" y="305"/>
                    </a:lnTo>
                    <a:lnTo>
                      <a:pt x="1051" y="308"/>
                    </a:lnTo>
                    <a:lnTo>
                      <a:pt x="1053" y="309"/>
                    </a:lnTo>
                    <a:lnTo>
                      <a:pt x="1057" y="312"/>
                    </a:lnTo>
                    <a:lnTo>
                      <a:pt x="1057" y="324"/>
                    </a:lnTo>
                    <a:lnTo>
                      <a:pt x="1057" y="337"/>
                    </a:lnTo>
                    <a:lnTo>
                      <a:pt x="1055" y="350"/>
                    </a:lnTo>
                    <a:lnTo>
                      <a:pt x="1055" y="364"/>
                    </a:lnTo>
                    <a:lnTo>
                      <a:pt x="1064" y="376"/>
                    </a:lnTo>
                    <a:lnTo>
                      <a:pt x="1076" y="393"/>
                    </a:lnTo>
                    <a:lnTo>
                      <a:pt x="1088" y="410"/>
                    </a:lnTo>
                    <a:lnTo>
                      <a:pt x="1095" y="422"/>
                    </a:lnTo>
                    <a:lnTo>
                      <a:pt x="1095" y="426"/>
                    </a:lnTo>
                    <a:lnTo>
                      <a:pt x="1095" y="430"/>
                    </a:lnTo>
                    <a:lnTo>
                      <a:pt x="1095" y="434"/>
                    </a:lnTo>
                    <a:lnTo>
                      <a:pt x="1095" y="4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4" name="Freeform 748"/>
              <p:cNvSpPr>
                <a:spLocks/>
              </p:cNvSpPr>
              <p:nvPr/>
            </p:nvSpPr>
            <p:spPr bwMode="auto">
              <a:xfrm>
                <a:off x="923" y="2652"/>
                <a:ext cx="301" cy="69"/>
              </a:xfrm>
              <a:custGeom>
                <a:avLst/>
                <a:gdLst>
                  <a:gd name="T0" fmla="*/ 301 w 301"/>
                  <a:gd name="T1" fmla="*/ 62 h 69"/>
                  <a:gd name="T2" fmla="*/ 291 w 301"/>
                  <a:gd name="T3" fmla="*/ 62 h 69"/>
                  <a:gd name="T4" fmla="*/ 280 w 301"/>
                  <a:gd name="T5" fmla="*/ 63 h 69"/>
                  <a:gd name="T6" fmla="*/ 270 w 301"/>
                  <a:gd name="T7" fmla="*/ 63 h 69"/>
                  <a:gd name="T8" fmla="*/ 259 w 301"/>
                  <a:gd name="T9" fmla="*/ 63 h 69"/>
                  <a:gd name="T10" fmla="*/ 249 w 301"/>
                  <a:gd name="T11" fmla="*/ 65 h 69"/>
                  <a:gd name="T12" fmla="*/ 239 w 301"/>
                  <a:gd name="T13" fmla="*/ 65 h 69"/>
                  <a:gd name="T14" fmla="*/ 228 w 301"/>
                  <a:gd name="T15" fmla="*/ 66 h 69"/>
                  <a:gd name="T16" fmla="*/ 218 w 301"/>
                  <a:gd name="T17" fmla="*/ 66 h 69"/>
                  <a:gd name="T18" fmla="*/ 170 w 301"/>
                  <a:gd name="T19" fmla="*/ 66 h 69"/>
                  <a:gd name="T20" fmla="*/ 133 w 301"/>
                  <a:gd name="T21" fmla="*/ 65 h 69"/>
                  <a:gd name="T22" fmla="*/ 104 w 301"/>
                  <a:gd name="T23" fmla="*/ 65 h 69"/>
                  <a:gd name="T24" fmla="*/ 83 w 301"/>
                  <a:gd name="T25" fmla="*/ 65 h 69"/>
                  <a:gd name="T26" fmla="*/ 64 w 301"/>
                  <a:gd name="T27" fmla="*/ 66 h 69"/>
                  <a:gd name="T28" fmla="*/ 50 w 301"/>
                  <a:gd name="T29" fmla="*/ 66 h 69"/>
                  <a:gd name="T30" fmla="*/ 33 w 301"/>
                  <a:gd name="T31" fmla="*/ 68 h 69"/>
                  <a:gd name="T32" fmla="*/ 14 w 301"/>
                  <a:gd name="T33" fmla="*/ 69 h 69"/>
                  <a:gd name="T34" fmla="*/ 14 w 301"/>
                  <a:gd name="T35" fmla="*/ 59 h 69"/>
                  <a:gd name="T36" fmla="*/ 14 w 301"/>
                  <a:gd name="T37" fmla="*/ 50 h 69"/>
                  <a:gd name="T38" fmla="*/ 14 w 301"/>
                  <a:gd name="T39" fmla="*/ 40 h 69"/>
                  <a:gd name="T40" fmla="*/ 14 w 301"/>
                  <a:gd name="T41" fmla="*/ 30 h 69"/>
                  <a:gd name="T42" fmla="*/ 8 w 301"/>
                  <a:gd name="T43" fmla="*/ 22 h 69"/>
                  <a:gd name="T44" fmla="*/ 4 w 301"/>
                  <a:gd name="T45" fmla="*/ 17 h 69"/>
                  <a:gd name="T46" fmla="*/ 2 w 301"/>
                  <a:gd name="T47" fmla="*/ 12 h 69"/>
                  <a:gd name="T48" fmla="*/ 0 w 301"/>
                  <a:gd name="T49" fmla="*/ 6 h 69"/>
                  <a:gd name="T50" fmla="*/ 25 w 301"/>
                  <a:gd name="T51" fmla="*/ 6 h 69"/>
                  <a:gd name="T52" fmla="*/ 48 w 301"/>
                  <a:gd name="T53" fmla="*/ 4 h 69"/>
                  <a:gd name="T54" fmla="*/ 72 w 301"/>
                  <a:gd name="T55" fmla="*/ 4 h 69"/>
                  <a:gd name="T56" fmla="*/ 97 w 301"/>
                  <a:gd name="T57" fmla="*/ 3 h 69"/>
                  <a:gd name="T58" fmla="*/ 122 w 301"/>
                  <a:gd name="T59" fmla="*/ 3 h 69"/>
                  <a:gd name="T60" fmla="*/ 147 w 301"/>
                  <a:gd name="T61" fmla="*/ 1 h 69"/>
                  <a:gd name="T62" fmla="*/ 170 w 301"/>
                  <a:gd name="T63" fmla="*/ 1 h 69"/>
                  <a:gd name="T64" fmla="*/ 195 w 301"/>
                  <a:gd name="T65" fmla="*/ 0 h 69"/>
                  <a:gd name="T66" fmla="*/ 203 w 301"/>
                  <a:gd name="T67" fmla="*/ 0 h 69"/>
                  <a:gd name="T68" fmla="*/ 212 w 301"/>
                  <a:gd name="T69" fmla="*/ 0 h 69"/>
                  <a:gd name="T70" fmla="*/ 220 w 301"/>
                  <a:gd name="T71" fmla="*/ 1 h 69"/>
                  <a:gd name="T72" fmla="*/ 228 w 301"/>
                  <a:gd name="T73" fmla="*/ 1 h 69"/>
                  <a:gd name="T74" fmla="*/ 237 w 301"/>
                  <a:gd name="T75" fmla="*/ 3 h 69"/>
                  <a:gd name="T76" fmla="*/ 245 w 301"/>
                  <a:gd name="T77" fmla="*/ 3 h 69"/>
                  <a:gd name="T78" fmla="*/ 255 w 301"/>
                  <a:gd name="T79" fmla="*/ 4 h 69"/>
                  <a:gd name="T80" fmla="*/ 264 w 301"/>
                  <a:gd name="T81" fmla="*/ 4 h 69"/>
                  <a:gd name="T82" fmla="*/ 276 w 301"/>
                  <a:gd name="T83" fmla="*/ 22 h 69"/>
                  <a:gd name="T84" fmla="*/ 286 w 301"/>
                  <a:gd name="T85" fmla="*/ 37 h 69"/>
                  <a:gd name="T86" fmla="*/ 295 w 301"/>
                  <a:gd name="T87" fmla="*/ 50 h 69"/>
                  <a:gd name="T88" fmla="*/ 301 w 301"/>
                  <a:gd name="T89" fmla="*/ 62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1"/>
                  <a:gd name="T136" fmla="*/ 0 h 69"/>
                  <a:gd name="T137" fmla="*/ 301 w 301"/>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1" h="69">
                    <a:moveTo>
                      <a:pt x="301" y="62"/>
                    </a:moveTo>
                    <a:lnTo>
                      <a:pt x="291" y="62"/>
                    </a:lnTo>
                    <a:lnTo>
                      <a:pt x="280" y="63"/>
                    </a:lnTo>
                    <a:lnTo>
                      <a:pt x="270" y="63"/>
                    </a:lnTo>
                    <a:lnTo>
                      <a:pt x="259" y="63"/>
                    </a:lnTo>
                    <a:lnTo>
                      <a:pt x="249" y="65"/>
                    </a:lnTo>
                    <a:lnTo>
                      <a:pt x="239" y="65"/>
                    </a:lnTo>
                    <a:lnTo>
                      <a:pt x="228" y="66"/>
                    </a:lnTo>
                    <a:lnTo>
                      <a:pt x="218" y="66"/>
                    </a:lnTo>
                    <a:lnTo>
                      <a:pt x="170" y="66"/>
                    </a:lnTo>
                    <a:lnTo>
                      <a:pt x="133" y="65"/>
                    </a:lnTo>
                    <a:lnTo>
                      <a:pt x="104" y="65"/>
                    </a:lnTo>
                    <a:lnTo>
                      <a:pt x="83" y="65"/>
                    </a:lnTo>
                    <a:lnTo>
                      <a:pt x="64" y="66"/>
                    </a:lnTo>
                    <a:lnTo>
                      <a:pt x="50" y="66"/>
                    </a:lnTo>
                    <a:lnTo>
                      <a:pt x="33" y="68"/>
                    </a:lnTo>
                    <a:lnTo>
                      <a:pt x="14" y="69"/>
                    </a:lnTo>
                    <a:lnTo>
                      <a:pt x="14" y="59"/>
                    </a:lnTo>
                    <a:lnTo>
                      <a:pt x="14" y="50"/>
                    </a:lnTo>
                    <a:lnTo>
                      <a:pt x="14" y="40"/>
                    </a:lnTo>
                    <a:lnTo>
                      <a:pt x="14" y="30"/>
                    </a:lnTo>
                    <a:lnTo>
                      <a:pt x="8" y="22"/>
                    </a:lnTo>
                    <a:lnTo>
                      <a:pt x="4" y="17"/>
                    </a:lnTo>
                    <a:lnTo>
                      <a:pt x="2" y="12"/>
                    </a:lnTo>
                    <a:lnTo>
                      <a:pt x="0" y="6"/>
                    </a:lnTo>
                    <a:lnTo>
                      <a:pt x="25" y="6"/>
                    </a:lnTo>
                    <a:lnTo>
                      <a:pt x="48" y="4"/>
                    </a:lnTo>
                    <a:lnTo>
                      <a:pt x="72" y="4"/>
                    </a:lnTo>
                    <a:lnTo>
                      <a:pt x="97" y="3"/>
                    </a:lnTo>
                    <a:lnTo>
                      <a:pt x="122" y="3"/>
                    </a:lnTo>
                    <a:lnTo>
                      <a:pt x="147" y="1"/>
                    </a:lnTo>
                    <a:lnTo>
                      <a:pt x="170" y="1"/>
                    </a:lnTo>
                    <a:lnTo>
                      <a:pt x="195" y="0"/>
                    </a:lnTo>
                    <a:lnTo>
                      <a:pt x="203" y="0"/>
                    </a:lnTo>
                    <a:lnTo>
                      <a:pt x="212" y="0"/>
                    </a:lnTo>
                    <a:lnTo>
                      <a:pt x="220" y="1"/>
                    </a:lnTo>
                    <a:lnTo>
                      <a:pt x="228" y="1"/>
                    </a:lnTo>
                    <a:lnTo>
                      <a:pt x="237" y="3"/>
                    </a:lnTo>
                    <a:lnTo>
                      <a:pt x="245" y="3"/>
                    </a:lnTo>
                    <a:lnTo>
                      <a:pt x="255" y="4"/>
                    </a:lnTo>
                    <a:lnTo>
                      <a:pt x="264" y="4"/>
                    </a:lnTo>
                    <a:lnTo>
                      <a:pt x="276" y="22"/>
                    </a:lnTo>
                    <a:lnTo>
                      <a:pt x="286" y="37"/>
                    </a:lnTo>
                    <a:lnTo>
                      <a:pt x="295" y="50"/>
                    </a:lnTo>
                    <a:lnTo>
                      <a:pt x="301" y="62"/>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5" name="Freeform 749"/>
              <p:cNvSpPr>
                <a:spLocks/>
              </p:cNvSpPr>
              <p:nvPr/>
            </p:nvSpPr>
            <p:spPr bwMode="auto">
              <a:xfrm>
                <a:off x="1168" y="2724"/>
                <a:ext cx="43" cy="7"/>
              </a:xfrm>
              <a:custGeom>
                <a:avLst/>
                <a:gdLst>
                  <a:gd name="T0" fmla="*/ 43 w 43"/>
                  <a:gd name="T1" fmla="*/ 7 h 7"/>
                  <a:gd name="T2" fmla="*/ 33 w 43"/>
                  <a:gd name="T3" fmla="*/ 7 h 7"/>
                  <a:gd name="T4" fmla="*/ 23 w 43"/>
                  <a:gd name="T5" fmla="*/ 7 h 7"/>
                  <a:gd name="T6" fmla="*/ 10 w 43"/>
                  <a:gd name="T7" fmla="*/ 7 h 7"/>
                  <a:gd name="T8" fmla="*/ 0 w 43"/>
                  <a:gd name="T9" fmla="*/ 7 h 7"/>
                  <a:gd name="T10" fmla="*/ 0 w 43"/>
                  <a:gd name="T11" fmla="*/ 4 h 7"/>
                  <a:gd name="T12" fmla="*/ 0 w 43"/>
                  <a:gd name="T13" fmla="*/ 2 h 7"/>
                  <a:gd name="T14" fmla="*/ 0 w 43"/>
                  <a:gd name="T15" fmla="*/ 1 h 7"/>
                  <a:gd name="T16" fmla="*/ 0 w 43"/>
                  <a:gd name="T17" fmla="*/ 0 h 7"/>
                  <a:gd name="T18" fmla="*/ 10 w 43"/>
                  <a:gd name="T19" fmla="*/ 0 h 7"/>
                  <a:gd name="T20" fmla="*/ 21 w 43"/>
                  <a:gd name="T21" fmla="*/ 0 h 7"/>
                  <a:gd name="T22" fmla="*/ 29 w 43"/>
                  <a:gd name="T23" fmla="*/ 0 h 7"/>
                  <a:gd name="T24" fmla="*/ 39 w 43"/>
                  <a:gd name="T25" fmla="*/ 0 h 7"/>
                  <a:gd name="T26" fmla="*/ 41 w 43"/>
                  <a:gd name="T27" fmla="*/ 1 h 7"/>
                  <a:gd name="T28" fmla="*/ 41 w 43"/>
                  <a:gd name="T29" fmla="*/ 2 h 7"/>
                  <a:gd name="T30" fmla="*/ 41 w 43"/>
                  <a:gd name="T31" fmla="*/ 5 h 7"/>
                  <a:gd name="T32" fmla="*/ 43 w 43"/>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7"/>
                  <a:gd name="T53" fmla="*/ 43 w 43"/>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7">
                    <a:moveTo>
                      <a:pt x="43" y="7"/>
                    </a:moveTo>
                    <a:lnTo>
                      <a:pt x="33" y="7"/>
                    </a:lnTo>
                    <a:lnTo>
                      <a:pt x="23" y="7"/>
                    </a:lnTo>
                    <a:lnTo>
                      <a:pt x="10" y="7"/>
                    </a:lnTo>
                    <a:lnTo>
                      <a:pt x="0" y="7"/>
                    </a:lnTo>
                    <a:lnTo>
                      <a:pt x="0" y="4"/>
                    </a:lnTo>
                    <a:lnTo>
                      <a:pt x="0" y="2"/>
                    </a:lnTo>
                    <a:lnTo>
                      <a:pt x="0" y="1"/>
                    </a:lnTo>
                    <a:lnTo>
                      <a:pt x="0" y="0"/>
                    </a:lnTo>
                    <a:lnTo>
                      <a:pt x="10" y="0"/>
                    </a:lnTo>
                    <a:lnTo>
                      <a:pt x="21" y="0"/>
                    </a:lnTo>
                    <a:lnTo>
                      <a:pt x="29" y="0"/>
                    </a:lnTo>
                    <a:lnTo>
                      <a:pt x="39" y="0"/>
                    </a:lnTo>
                    <a:lnTo>
                      <a:pt x="41" y="1"/>
                    </a:lnTo>
                    <a:lnTo>
                      <a:pt x="41" y="2"/>
                    </a:lnTo>
                    <a:lnTo>
                      <a:pt x="41" y="5"/>
                    </a:lnTo>
                    <a:lnTo>
                      <a:pt x="43" y="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6" name="Freeform 750"/>
              <p:cNvSpPr>
                <a:spLocks/>
              </p:cNvSpPr>
              <p:nvPr/>
            </p:nvSpPr>
            <p:spPr bwMode="auto">
              <a:xfrm>
                <a:off x="910" y="2590"/>
                <a:ext cx="277" cy="54"/>
              </a:xfrm>
              <a:custGeom>
                <a:avLst/>
                <a:gdLst>
                  <a:gd name="T0" fmla="*/ 266 w 277"/>
                  <a:gd name="T1" fmla="*/ 52 h 54"/>
                  <a:gd name="T2" fmla="*/ 241 w 277"/>
                  <a:gd name="T3" fmla="*/ 54 h 54"/>
                  <a:gd name="T4" fmla="*/ 200 w 277"/>
                  <a:gd name="T5" fmla="*/ 54 h 54"/>
                  <a:gd name="T6" fmla="*/ 121 w 277"/>
                  <a:gd name="T7" fmla="*/ 54 h 54"/>
                  <a:gd name="T8" fmla="*/ 61 w 277"/>
                  <a:gd name="T9" fmla="*/ 52 h 54"/>
                  <a:gd name="T10" fmla="*/ 61 w 277"/>
                  <a:gd name="T11" fmla="*/ 50 h 54"/>
                  <a:gd name="T12" fmla="*/ 69 w 277"/>
                  <a:gd name="T13" fmla="*/ 48 h 54"/>
                  <a:gd name="T14" fmla="*/ 88 w 277"/>
                  <a:gd name="T15" fmla="*/ 46 h 54"/>
                  <a:gd name="T16" fmla="*/ 96 w 277"/>
                  <a:gd name="T17" fmla="*/ 44 h 54"/>
                  <a:gd name="T18" fmla="*/ 96 w 277"/>
                  <a:gd name="T19" fmla="*/ 41 h 54"/>
                  <a:gd name="T20" fmla="*/ 71 w 277"/>
                  <a:gd name="T21" fmla="*/ 41 h 54"/>
                  <a:gd name="T22" fmla="*/ 40 w 277"/>
                  <a:gd name="T23" fmla="*/ 44 h 54"/>
                  <a:gd name="T24" fmla="*/ 25 w 277"/>
                  <a:gd name="T25" fmla="*/ 46 h 54"/>
                  <a:gd name="T26" fmla="*/ 17 w 277"/>
                  <a:gd name="T27" fmla="*/ 44 h 54"/>
                  <a:gd name="T28" fmla="*/ 15 w 277"/>
                  <a:gd name="T29" fmla="*/ 43 h 54"/>
                  <a:gd name="T30" fmla="*/ 15 w 277"/>
                  <a:gd name="T31" fmla="*/ 39 h 54"/>
                  <a:gd name="T32" fmla="*/ 25 w 277"/>
                  <a:gd name="T33" fmla="*/ 36 h 54"/>
                  <a:gd name="T34" fmla="*/ 44 w 277"/>
                  <a:gd name="T35" fmla="*/ 34 h 54"/>
                  <a:gd name="T36" fmla="*/ 63 w 277"/>
                  <a:gd name="T37" fmla="*/ 32 h 54"/>
                  <a:gd name="T38" fmla="*/ 83 w 277"/>
                  <a:gd name="T39" fmla="*/ 28 h 54"/>
                  <a:gd name="T40" fmla="*/ 106 w 277"/>
                  <a:gd name="T41" fmla="*/ 26 h 54"/>
                  <a:gd name="T42" fmla="*/ 129 w 277"/>
                  <a:gd name="T43" fmla="*/ 26 h 54"/>
                  <a:gd name="T44" fmla="*/ 154 w 277"/>
                  <a:gd name="T45" fmla="*/ 28 h 54"/>
                  <a:gd name="T46" fmla="*/ 177 w 277"/>
                  <a:gd name="T47" fmla="*/ 28 h 54"/>
                  <a:gd name="T48" fmla="*/ 189 w 277"/>
                  <a:gd name="T49" fmla="*/ 26 h 54"/>
                  <a:gd name="T50" fmla="*/ 189 w 277"/>
                  <a:gd name="T51" fmla="*/ 22 h 54"/>
                  <a:gd name="T52" fmla="*/ 173 w 277"/>
                  <a:gd name="T53" fmla="*/ 19 h 54"/>
                  <a:gd name="T54" fmla="*/ 144 w 277"/>
                  <a:gd name="T55" fmla="*/ 19 h 54"/>
                  <a:gd name="T56" fmla="*/ 106 w 277"/>
                  <a:gd name="T57" fmla="*/ 19 h 54"/>
                  <a:gd name="T58" fmla="*/ 48 w 277"/>
                  <a:gd name="T59" fmla="*/ 22 h 54"/>
                  <a:gd name="T60" fmla="*/ 2 w 277"/>
                  <a:gd name="T61" fmla="*/ 18 h 54"/>
                  <a:gd name="T62" fmla="*/ 0 w 277"/>
                  <a:gd name="T63" fmla="*/ 10 h 54"/>
                  <a:gd name="T64" fmla="*/ 7 w 277"/>
                  <a:gd name="T65" fmla="*/ 4 h 54"/>
                  <a:gd name="T66" fmla="*/ 19 w 277"/>
                  <a:gd name="T67" fmla="*/ 7 h 54"/>
                  <a:gd name="T68" fmla="*/ 40 w 277"/>
                  <a:gd name="T69" fmla="*/ 6 h 54"/>
                  <a:gd name="T70" fmla="*/ 65 w 277"/>
                  <a:gd name="T71" fmla="*/ 1 h 54"/>
                  <a:gd name="T72" fmla="*/ 96 w 277"/>
                  <a:gd name="T73" fmla="*/ 0 h 54"/>
                  <a:gd name="T74" fmla="*/ 139 w 277"/>
                  <a:gd name="T75" fmla="*/ 0 h 54"/>
                  <a:gd name="T76" fmla="*/ 183 w 277"/>
                  <a:gd name="T77" fmla="*/ 0 h 54"/>
                  <a:gd name="T78" fmla="*/ 227 w 277"/>
                  <a:gd name="T79" fmla="*/ 1 h 54"/>
                  <a:gd name="T80" fmla="*/ 256 w 277"/>
                  <a:gd name="T81" fmla="*/ 6 h 54"/>
                  <a:gd name="T82" fmla="*/ 270 w 277"/>
                  <a:gd name="T83" fmla="*/ 14 h 54"/>
                  <a:gd name="T84" fmla="*/ 277 w 277"/>
                  <a:gd name="T85" fmla="*/ 26 h 54"/>
                  <a:gd name="T86" fmla="*/ 277 w 277"/>
                  <a:gd name="T87" fmla="*/ 43 h 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7"/>
                  <a:gd name="T133" fmla="*/ 0 h 54"/>
                  <a:gd name="T134" fmla="*/ 277 w 277"/>
                  <a:gd name="T135" fmla="*/ 54 h 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7" h="54">
                    <a:moveTo>
                      <a:pt x="277" y="51"/>
                    </a:moveTo>
                    <a:lnTo>
                      <a:pt x="266" y="52"/>
                    </a:lnTo>
                    <a:lnTo>
                      <a:pt x="254" y="52"/>
                    </a:lnTo>
                    <a:lnTo>
                      <a:pt x="241" y="54"/>
                    </a:lnTo>
                    <a:lnTo>
                      <a:pt x="225" y="54"/>
                    </a:lnTo>
                    <a:lnTo>
                      <a:pt x="200" y="54"/>
                    </a:lnTo>
                    <a:lnTo>
                      <a:pt x="166" y="54"/>
                    </a:lnTo>
                    <a:lnTo>
                      <a:pt x="121" y="54"/>
                    </a:lnTo>
                    <a:lnTo>
                      <a:pt x="61" y="54"/>
                    </a:lnTo>
                    <a:lnTo>
                      <a:pt x="61" y="52"/>
                    </a:lnTo>
                    <a:lnTo>
                      <a:pt x="61" y="51"/>
                    </a:lnTo>
                    <a:lnTo>
                      <a:pt x="61" y="50"/>
                    </a:lnTo>
                    <a:lnTo>
                      <a:pt x="61" y="48"/>
                    </a:lnTo>
                    <a:lnTo>
                      <a:pt x="69" y="48"/>
                    </a:lnTo>
                    <a:lnTo>
                      <a:pt x="79" y="47"/>
                    </a:lnTo>
                    <a:lnTo>
                      <a:pt x="88" y="46"/>
                    </a:lnTo>
                    <a:lnTo>
                      <a:pt x="96" y="46"/>
                    </a:lnTo>
                    <a:lnTo>
                      <a:pt x="96" y="44"/>
                    </a:lnTo>
                    <a:lnTo>
                      <a:pt x="96" y="43"/>
                    </a:lnTo>
                    <a:lnTo>
                      <a:pt x="96" y="41"/>
                    </a:lnTo>
                    <a:lnTo>
                      <a:pt x="96" y="40"/>
                    </a:lnTo>
                    <a:lnTo>
                      <a:pt x="71" y="41"/>
                    </a:lnTo>
                    <a:lnTo>
                      <a:pt x="54" y="43"/>
                    </a:lnTo>
                    <a:lnTo>
                      <a:pt x="40" y="44"/>
                    </a:lnTo>
                    <a:lnTo>
                      <a:pt x="31" y="44"/>
                    </a:lnTo>
                    <a:lnTo>
                      <a:pt x="25" y="46"/>
                    </a:lnTo>
                    <a:lnTo>
                      <a:pt x="21" y="46"/>
                    </a:lnTo>
                    <a:lnTo>
                      <a:pt x="17" y="44"/>
                    </a:lnTo>
                    <a:lnTo>
                      <a:pt x="15" y="44"/>
                    </a:lnTo>
                    <a:lnTo>
                      <a:pt x="15" y="43"/>
                    </a:lnTo>
                    <a:lnTo>
                      <a:pt x="15" y="41"/>
                    </a:lnTo>
                    <a:lnTo>
                      <a:pt x="15" y="39"/>
                    </a:lnTo>
                    <a:lnTo>
                      <a:pt x="15" y="37"/>
                    </a:lnTo>
                    <a:lnTo>
                      <a:pt x="25" y="36"/>
                    </a:lnTo>
                    <a:lnTo>
                      <a:pt x="34" y="34"/>
                    </a:lnTo>
                    <a:lnTo>
                      <a:pt x="44" y="34"/>
                    </a:lnTo>
                    <a:lnTo>
                      <a:pt x="52" y="33"/>
                    </a:lnTo>
                    <a:lnTo>
                      <a:pt x="63" y="32"/>
                    </a:lnTo>
                    <a:lnTo>
                      <a:pt x="73" y="30"/>
                    </a:lnTo>
                    <a:lnTo>
                      <a:pt x="83" y="28"/>
                    </a:lnTo>
                    <a:lnTo>
                      <a:pt x="94" y="26"/>
                    </a:lnTo>
                    <a:lnTo>
                      <a:pt x="106" y="26"/>
                    </a:lnTo>
                    <a:lnTo>
                      <a:pt x="117" y="26"/>
                    </a:lnTo>
                    <a:lnTo>
                      <a:pt x="129" y="26"/>
                    </a:lnTo>
                    <a:lnTo>
                      <a:pt x="142" y="26"/>
                    </a:lnTo>
                    <a:lnTo>
                      <a:pt x="154" y="28"/>
                    </a:lnTo>
                    <a:lnTo>
                      <a:pt x="166" y="28"/>
                    </a:lnTo>
                    <a:lnTo>
                      <a:pt x="177" y="28"/>
                    </a:lnTo>
                    <a:lnTo>
                      <a:pt x="189" y="28"/>
                    </a:lnTo>
                    <a:lnTo>
                      <a:pt x="189" y="26"/>
                    </a:lnTo>
                    <a:lnTo>
                      <a:pt x="189" y="25"/>
                    </a:lnTo>
                    <a:lnTo>
                      <a:pt x="189" y="22"/>
                    </a:lnTo>
                    <a:lnTo>
                      <a:pt x="189" y="21"/>
                    </a:lnTo>
                    <a:lnTo>
                      <a:pt x="173" y="19"/>
                    </a:lnTo>
                    <a:lnTo>
                      <a:pt x="158" y="19"/>
                    </a:lnTo>
                    <a:lnTo>
                      <a:pt x="144" y="19"/>
                    </a:lnTo>
                    <a:lnTo>
                      <a:pt x="127" y="19"/>
                    </a:lnTo>
                    <a:lnTo>
                      <a:pt x="106" y="19"/>
                    </a:lnTo>
                    <a:lnTo>
                      <a:pt x="81" y="21"/>
                    </a:lnTo>
                    <a:lnTo>
                      <a:pt x="48" y="22"/>
                    </a:lnTo>
                    <a:lnTo>
                      <a:pt x="2" y="23"/>
                    </a:lnTo>
                    <a:lnTo>
                      <a:pt x="2" y="18"/>
                    </a:lnTo>
                    <a:lnTo>
                      <a:pt x="2" y="14"/>
                    </a:lnTo>
                    <a:lnTo>
                      <a:pt x="0" y="10"/>
                    </a:lnTo>
                    <a:lnTo>
                      <a:pt x="0" y="4"/>
                    </a:lnTo>
                    <a:lnTo>
                      <a:pt x="7" y="4"/>
                    </a:lnTo>
                    <a:lnTo>
                      <a:pt x="13" y="6"/>
                    </a:lnTo>
                    <a:lnTo>
                      <a:pt x="19" y="7"/>
                    </a:lnTo>
                    <a:lnTo>
                      <a:pt x="25" y="7"/>
                    </a:lnTo>
                    <a:lnTo>
                      <a:pt x="40" y="6"/>
                    </a:lnTo>
                    <a:lnTo>
                      <a:pt x="52" y="3"/>
                    </a:lnTo>
                    <a:lnTo>
                      <a:pt x="65" y="1"/>
                    </a:lnTo>
                    <a:lnTo>
                      <a:pt x="75" y="0"/>
                    </a:lnTo>
                    <a:lnTo>
                      <a:pt x="96" y="0"/>
                    </a:lnTo>
                    <a:lnTo>
                      <a:pt x="119" y="0"/>
                    </a:lnTo>
                    <a:lnTo>
                      <a:pt x="139" y="0"/>
                    </a:lnTo>
                    <a:lnTo>
                      <a:pt x="162" y="0"/>
                    </a:lnTo>
                    <a:lnTo>
                      <a:pt x="183" y="0"/>
                    </a:lnTo>
                    <a:lnTo>
                      <a:pt x="204" y="0"/>
                    </a:lnTo>
                    <a:lnTo>
                      <a:pt x="227" y="1"/>
                    </a:lnTo>
                    <a:lnTo>
                      <a:pt x="247" y="1"/>
                    </a:lnTo>
                    <a:lnTo>
                      <a:pt x="256" y="6"/>
                    </a:lnTo>
                    <a:lnTo>
                      <a:pt x="262" y="10"/>
                    </a:lnTo>
                    <a:lnTo>
                      <a:pt x="270" y="14"/>
                    </a:lnTo>
                    <a:lnTo>
                      <a:pt x="277" y="19"/>
                    </a:lnTo>
                    <a:lnTo>
                      <a:pt x="277" y="26"/>
                    </a:lnTo>
                    <a:lnTo>
                      <a:pt x="277" y="34"/>
                    </a:lnTo>
                    <a:lnTo>
                      <a:pt x="277" y="43"/>
                    </a:lnTo>
                    <a:lnTo>
                      <a:pt x="277" y="5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7" name="Freeform 751"/>
              <p:cNvSpPr>
                <a:spLocks/>
              </p:cNvSpPr>
              <p:nvPr/>
            </p:nvSpPr>
            <p:spPr bwMode="auto">
              <a:xfrm>
                <a:off x="900" y="2532"/>
                <a:ext cx="270" cy="51"/>
              </a:xfrm>
              <a:custGeom>
                <a:avLst/>
                <a:gdLst>
                  <a:gd name="T0" fmla="*/ 270 w 270"/>
                  <a:gd name="T1" fmla="*/ 48 h 51"/>
                  <a:gd name="T2" fmla="*/ 237 w 270"/>
                  <a:gd name="T3" fmla="*/ 48 h 51"/>
                  <a:gd name="T4" fmla="*/ 203 w 270"/>
                  <a:gd name="T5" fmla="*/ 50 h 51"/>
                  <a:gd name="T6" fmla="*/ 170 w 270"/>
                  <a:gd name="T7" fmla="*/ 50 h 51"/>
                  <a:gd name="T8" fmla="*/ 135 w 270"/>
                  <a:gd name="T9" fmla="*/ 50 h 51"/>
                  <a:gd name="T10" fmla="*/ 102 w 270"/>
                  <a:gd name="T11" fmla="*/ 50 h 51"/>
                  <a:gd name="T12" fmla="*/ 68 w 270"/>
                  <a:gd name="T13" fmla="*/ 50 h 51"/>
                  <a:gd name="T14" fmla="*/ 33 w 270"/>
                  <a:gd name="T15" fmla="*/ 51 h 51"/>
                  <a:gd name="T16" fmla="*/ 0 w 270"/>
                  <a:gd name="T17" fmla="*/ 51 h 51"/>
                  <a:gd name="T18" fmla="*/ 0 w 270"/>
                  <a:gd name="T19" fmla="*/ 39 h 51"/>
                  <a:gd name="T20" fmla="*/ 0 w 270"/>
                  <a:gd name="T21" fmla="*/ 26 h 51"/>
                  <a:gd name="T22" fmla="*/ 0 w 270"/>
                  <a:gd name="T23" fmla="*/ 15 h 51"/>
                  <a:gd name="T24" fmla="*/ 0 w 270"/>
                  <a:gd name="T25" fmla="*/ 3 h 51"/>
                  <a:gd name="T26" fmla="*/ 27 w 270"/>
                  <a:gd name="T27" fmla="*/ 2 h 51"/>
                  <a:gd name="T28" fmla="*/ 50 w 270"/>
                  <a:gd name="T29" fmla="*/ 2 h 51"/>
                  <a:gd name="T30" fmla="*/ 71 w 270"/>
                  <a:gd name="T31" fmla="*/ 2 h 51"/>
                  <a:gd name="T32" fmla="*/ 93 w 270"/>
                  <a:gd name="T33" fmla="*/ 0 h 51"/>
                  <a:gd name="T34" fmla="*/ 118 w 270"/>
                  <a:gd name="T35" fmla="*/ 0 h 51"/>
                  <a:gd name="T36" fmla="*/ 152 w 270"/>
                  <a:gd name="T37" fmla="*/ 0 h 51"/>
                  <a:gd name="T38" fmla="*/ 197 w 270"/>
                  <a:gd name="T39" fmla="*/ 2 h 51"/>
                  <a:gd name="T40" fmla="*/ 253 w 270"/>
                  <a:gd name="T41" fmla="*/ 2 h 51"/>
                  <a:gd name="T42" fmla="*/ 255 w 270"/>
                  <a:gd name="T43" fmla="*/ 6 h 51"/>
                  <a:gd name="T44" fmla="*/ 260 w 270"/>
                  <a:gd name="T45" fmla="*/ 11 h 51"/>
                  <a:gd name="T46" fmla="*/ 264 w 270"/>
                  <a:gd name="T47" fmla="*/ 25 h 51"/>
                  <a:gd name="T48" fmla="*/ 270 w 270"/>
                  <a:gd name="T49" fmla="*/ 4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0"/>
                  <a:gd name="T76" fmla="*/ 0 h 51"/>
                  <a:gd name="T77" fmla="*/ 270 w 270"/>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0" h="51">
                    <a:moveTo>
                      <a:pt x="270" y="48"/>
                    </a:moveTo>
                    <a:lnTo>
                      <a:pt x="237" y="48"/>
                    </a:lnTo>
                    <a:lnTo>
                      <a:pt x="203" y="50"/>
                    </a:lnTo>
                    <a:lnTo>
                      <a:pt x="170" y="50"/>
                    </a:lnTo>
                    <a:lnTo>
                      <a:pt x="135" y="50"/>
                    </a:lnTo>
                    <a:lnTo>
                      <a:pt x="102" y="50"/>
                    </a:lnTo>
                    <a:lnTo>
                      <a:pt x="68" y="50"/>
                    </a:lnTo>
                    <a:lnTo>
                      <a:pt x="33" y="51"/>
                    </a:lnTo>
                    <a:lnTo>
                      <a:pt x="0" y="51"/>
                    </a:lnTo>
                    <a:lnTo>
                      <a:pt x="0" y="39"/>
                    </a:lnTo>
                    <a:lnTo>
                      <a:pt x="0" y="26"/>
                    </a:lnTo>
                    <a:lnTo>
                      <a:pt x="0" y="15"/>
                    </a:lnTo>
                    <a:lnTo>
                      <a:pt x="0" y="3"/>
                    </a:lnTo>
                    <a:lnTo>
                      <a:pt x="27" y="2"/>
                    </a:lnTo>
                    <a:lnTo>
                      <a:pt x="50" y="2"/>
                    </a:lnTo>
                    <a:lnTo>
                      <a:pt x="71" y="2"/>
                    </a:lnTo>
                    <a:lnTo>
                      <a:pt x="93" y="0"/>
                    </a:lnTo>
                    <a:lnTo>
                      <a:pt x="118" y="0"/>
                    </a:lnTo>
                    <a:lnTo>
                      <a:pt x="152" y="0"/>
                    </a:lnTo>
                    <a:lnTo>
                      <a:pt x="197" y="2"/>
                    </a:lnTo>
                    <a:lnTo>
                      <a:pt x="253" y="2"/>
                    </a:lnTo>
                    <a:lnTo>
                      <a:pt x="255" y="6"/>
                    </a:lnTo>
                    <a:lnTo>
                      <a:pt x="260" y="11"/>
                    </a:lnTo>
                    <a:lnTo>
                      <a:pt x="264" y="25"/>
                    </a:lnTo>
                    <a:lnTo>
                      <a:pt x="270" y="48"/>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8" name="Freeform 752"/>
              <p:cNvSpPr>
                <a:spLocks/>
              </p:cNvSpPr>
              <p:nvPr/>
            </p:nvSpPr>
            <p:spPr bwMode="auto">
              <a:xfrm>
                <a:off x="896" y="2485"/>
                <a:ext cx="257" cy="40"/>
              </a:xfrm>
              <a:custGeom>
                <a:avLst/>
                <a:gdLst>
                  <a:gd name="T0" fmla="*/ 257 w 257"/>
                  <a:gd name="T1" fmla="*/ 39 h 40"/>
                  <a:gd name="T2" fmla="*/ 226 w 257"/>
                  <a:gd name="T3" fmla="*/ 39 h 40"/>
                  <a:gd name="T4" fmla="*/ 201 w 257"/>
                  <a:gd name="T5" fmla="*/ 40 h 40"/>
                  <a:gd name="T6" fmla="*/ 180 w 257"/>
                  <a:gd name="T7" fmla="*/ 40 h 40"/>
                  <a:gd name="T8" fmla="*/ 158 w 257"/>
                  <a:gd name="T9" fmla="*/ 40 h 40"/>
                  <a:gd name="T10" fmla="*/ 131 w 257"/>
                  <a:gd name="T11" fmla="*/ 40 h 40"/>
                  <a:gd name="T12" fmla="*/ 97 w 257"/>
                  <a:gd name="T13" fmla="*/ 40 h 40"/>
                  <a:gd name="T14" fmla="*/ 54 w 257"/>
                  <a:gd name="T15" fmla="*/ 39 h 40"/>
                  <a:gd name="T16" fmla="*/ 0 w 257"/>
                  <a:gd name="T17" fmla="*/ 39 h 40"/>
                  <a:gd name="T18" fmla="*/ 0 w 257"/>
                  <a:gd name="T19" fmla="*/ 32 h 40"/>
                  <a:gd name="T20" fmla="*/ 0 w 257"/>
                  <a:gd name="T21" fmla="*/ 26 h 40"/>
                  <a:gd name="T22" fmla="*/ 0 w 257"/>
                  <a:gd name="T23" fmla="*/ 20 h 40"/>
                  <a:gd name="T24" fmla="*/ 2 w 257"/>
                  <a:gd name="T25" fmla="*/ 14 h 40"/>
                  <a:gd name="T26" fmla="*/ 10 w 257"/>
                  <a:gd name="T27" fmla="*/ 14 h 40"/>
                  <a:gd name="T28" fmla="*/ 18 w 257"/>
                  <a:gd name="T29" fmla="*/ 13 h 40"/>
                  <a:gd name="T30" fmla="*/ 29 w 257"/>
                  <a:gd name="T31" fmla="*/ 13 h 40"/>
                  <a:gd name="T32" fmla="*/ 37 w 257"/>
                  <a:gd name="T33" fmla="*/ 13 h 40"/>
                  <a:gd name="T34" fmla="*/ 37 w 257"/>
                  <a:gd name="T35" fmla="*/ 11 h 40"/>
                  <a:gd name="T36" fmla="*/ 37 w 257"/>
                  <a:gd name="T37" fmla="*/ 9 h 40"/>
                  <a:gd name="T38" fmla="*/ 37 w 257"/>
                  <a:gd name="T39" fmla="*/ 7 h 40"/>
                  <a:gd name="T40" fmla="*/ 37 w 257"/>
                  <a:gd name="T41" fmla="*/ 6 h 40"/>
                  <a:gd name="T42" fmla="*/ 95 w 257"/>
                  <a:gd name="T43" fmla="*/ 4 h 40"/>
                  <a:gd name="T44" fmla="*/ 141 w 257"/>
                  <a:gd name="T45" fmla="*/ 3 h 40"/>
                  <a:gd name="T46" fmla="*/ 174 w 257"/>
                  <a:gd name="T47" fmla="*/ 2 h 40"/>
                  <a:gd name="T48" fmla="*/ 197 w 257"/>
                  <a:gd name="T49" fmla="*/ 2 h 40"/>
                  <a:gd name="T50" fmla="*/ 212 w 257"/>
                  <a:gd name="T51" fmla="*/ 0 h 40"/>
                  <a:gd name="T52" fmla="*/ 224 w 257"/>
                  <a:gd name="T53" fmla="*/ 0 h 40"/>
                  <a:gd name="T54" fmla="*/ 232 w 257"/>
                  <a:gd name="T55" fmla="*/ 2 h 40"/>
                  <a:gd name="T56" fmla="*/ 241 w 257"/>
                  <a:gd name="T57" fmla="*/ 2 h 40"/>
                  <a:gd name="T58" fmla="*/ 247 w 257"/>
                  <a:gd name="T59" fmla="*/ 11 h 40"/>
                  <a:gd name="T60" fmla="*/ 251 w 257"/>
                  <a:gd name="T61" fmla="*/ 18 h 40"/>
                  <a:gd name="T62" fmla="*/ 253 w 257"/>
                  <a:gd name="T63" fmla="*/ 26 h 40"/>
                  <a:gd name="T64" fmla="*/ 257 w 257"/>
                  <a:gd name="T65" fmla="*/ 39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40"/>
                  <a:gd name="T101" fmla="*/ 257 w 257"/>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40">
                    <a:moveTo>
                      <a:pt x="257" y="39"/>
                    </a:moveTo>
                    <a:lnTo>
                      <a:pt x="226" y="39"/>
                    </a:lnTo>
                    <a:lnTo>
                      <a:pt x="201" y="40"/>
                    </a:lnTo>
                    <a:lnTo>
                      <a:pt x="180" y="40"/>
                    </a:lnTo>
                    <a:lnTo>
                      <a:pt x="158" y="40"/>
                    </a:lnTo>
                    <a:lnTo>
                      <a:pt x="131" y="40"/>
                    </a:lnTo>
                    <a:lnTo>
                      <a:pt x="97" y="40"/>
                    </a:lnTo>
                    <a:lnTo>
                      <a:pt x="54" y="39"/>
                    </a:lnTo>
                    <a:lnTo>
                      <a:pt x="0" y="39"/>
                    </a:lnTo>
                    <a:lnTo>
                      <a:pt x="0" y="32"/>
                    </a:lnTo>
                    <a:lnTo>
                      <a:pt x="0" y="26"/>
                    </a:lnTo>
                    <a:lnTo>
                      <a:pt x="0" y="20"/>
                    </a:lnTo>
                    <a:lnTo>
                      <a:pt x="2" y="14"/>
                    </a:lnTo>
                    <a:lnTo>
                      <a:pt x="10" y="14"/>
                    </a:lnTo>
                    <a:lnTo>
                      <a:pt x="18" y="13"/>
                    </a:lnTo>
                    <a:lnTo>
                      <a:pt x="29" y="13"/>
                    </a:lnTo>
                    <a:lnTo>
                      <a:pt x="37" y="13"/>
                    </a:lnTo>
                    <a:lnTo>
                      <a:pt x="37" y="11"/>
                    </a:lnTo>
                    <a:lnTo>
                      <a:pt x="37" y="9"/>
                    </a:lnTo>
                    <a:lnTo>
                      <a:pt x="37" y="7"/>
                    </a:lnTo>
                    <a:lnTo>
                      <a:pt x="37" y="6"/>
                    </a:lnTo>
                    <a:lnTo>
                      <a:pt x="95" y="4"/>
                    </a:lnTo>
                    <a:lnTo>
                      <a:pt x="141" y="3"/>
                    </a:lnTo>
                    <a:lnTo>
                      <a:pt x="174" y="2"/>
                    </a:lnTo>
                    <a:lnTo>
                      <a:pt x="197" y="2"/>
                    </a:lnTo>
                    <a:lnTo>
                      <a:pt x="212" y="0"/>
                    </a:lnTo>
                    <a:lnTo>
                      <a:pt x="224" y="0"/>
                    </a:lnTo>
                    <a:lnTo>
                      <a:pt x="232" y="2"/>
                    </a:lnTo>
                    <a:lnTo>
                      <a:pt x="241" y="2"/>
                    </a:lnTo>
                    <a:lnTo>
                      <a:pt x="247" y="11"/>
                    </a:lnTo>
                    <a:lnTo>
                      <a:pt x="251" y="18"/>
                    </a:lnTo>
                    <a:lnTo>
                      <a:pt x="253" y="26"/>
                    </a:lnTo>
                    <a:lnTo>
                      <a:pt x="257" y="39"/>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39" name="Freeform 753"/>
              <p:cNvSpPr>
                <a:spLocks/>
              </p:cNvSpPr>
              <p:nvPr/>
            </p:nvSpPr>
            <p:spPr bwMode="auto">
              <a:xfrm>
                <a:off x="896" y="2440"/>
                <a:ext cx="251" cy="43"/>
              </a:xfrm>
              <a:custGeom>
                <a:avLst/>
                <a:gdLst>
                  <a:gd name="T0" fmla="*/ 251 w 251"/>
                  <a:gd name="T1" fmla="*/ 33 h 43"/>
                  <a:gd name="T2" fmla="*/ 249 w 251"/>
                  <a:gd name="T3" fmla="*/ 34 h 43"/>
                  <a:gd name="T4" fmla="*/ 249 w 251"/>
                  <a:gd name="T5" fmla="*/ 34 h 43"/>
                  <a:gd name="T6" fmla="*/ 247 w 251"/>
                  <a:gd name="T7" fmla="*/ 36 h 43"/>
                  <a:gd name="T8" fmla="*/ 245 w 251"/>
                  <a:gd name="T9" fmla="*/ 37 h 43"/>
                  <a:gd name="T10" fmla="*/ 176 w 251"/>
                  <a:gd name="T11" fmla="*/ 40 h 43"/>
                  <a:gd name="T12" fmla="*/ 122 w 251"/>
                  <a:gd name="T13" fmla="*/ 41 h 43"/>
                  <a:gd name="T14" fmla="*/ 85 w 251"/>
                  <a:gd name="T15" fmla="*/ 43 h 43"/>
                  <a:gd name="T16" fmla="*/ 58 w 251"/>
                  <a:gd name="T17" fmla="*/ 43 h 43"/>
                  <a:gd name="T18" fmla="*/ 39 w 251"/>
                  <a:gd name="T19" fmla="*/ 43 h 43"/>
                  <a:gd name="T20" fmla="*/ 29 w 251"/>
                  <a:gd name="T21" fmla="*/ 43 h 43"/>
                  <a:gd name="T22" fmla="*/ 18 w 251"/>
                  <a:gd name="T23" fmla="*/ 43 h 43"/>
                  <a:gd name="T24" fmla="*/ 10 w 251"/>
                  <a:gd name="T25" fmla="*/ 41 h 43"/>
                  <a:gd name="T26" fmla="*/ 4 w 251"/>
                  <a:gd name="T27" fmla="*/ 32 h 43"/>
                  <a:gd name="T28" fmla="*/ 2 w 251"/>
                  <a:gd name="T29" fmla="*/ 25 h 43"/>
                  <a:gd name="T30" fmla="*/ 0 w 251"/>
                  <a:gd name="T31" fmla="*/ 16 h 43"/>
                  <a:gd name="T32" fmla="*/ 0 w 251"/>
                  <a:gd name="T33" fmla="*/ 3 h 43"/>
                  <a:gd name="T34" fmla="*/ 54 w 251"/>
                  <a:gd name="T35" fmla="*/ 1 h 43"/>
                  <a:gd name="T36" fmla="*/ 95 w 251"/>
                  <a:gd name="T37" fmla="*/ 1 h 43"/>
                  <a:gd name="T38" fmla="*/ 126 w 251"/>
                  <a:gd name="T39" fmla="*/ 1 h 43"/>
                  <a:gd name="T40" fmla="*/ 151 w 251"/>
                  <a:gd name="T41" fmla="*/ 0 h 43"/>
                  <a:gd name="T42" fmla="*/ 172 w 251"/>
                  <a:gd name="T43" fmla="*/ 0 h 43"/>
                  <a:gd name="T44" fmla="*/ 191 w 251"/>
                  <a:gd name="T45" fmla="*/ 0 h 43"/>
                  <a:gd name="T46" fmla="*/ 214 w 251"/>
                  <a:gd name="T47" fmla="*/ 1 h 43"/>
                  <a:gd name="T48" fmla="*/ 239 w 251"/>
                  <a:gd name="T49" fmla="*/ 1 h 43"/>
                  <a:gd name="T50" fmla="*/ 243 w 251"/>
                  <a:gd name="T51" fmla="*/ 5 h 43"/>
                  <a:gd name="T52" fmla="*/ 247 w 251"/>
                  <a:gd name="T53" fmla="*/ 12 h 43"/>
                  <a:gd name="T54" fmla="*/ 249 w 251"/>
                  <a:gd name="T55" fmla="*/ 19 h 43"/>
                  <a:gd name="T56" fmla="*/ 251 w 251"/>
                  <a:gd name="T57" fmla="*/ 25 h 43"/>
                  <a:gd name="T58" fmla="*/ 251 w 251"/>
                  <a:gd name="T59" fmla="*/ 26 h 43"/>
                  <a:gd name="T60" fmla="*/ 251 w 251"/>
                  <a:gd name="T61" fmla="*/ 27 h 43"/>
                  <a:gd name="T62" fmla="*/ 251 w 251"/>
                  <a:gd name="T63" fmla="*/ 30 h 43"/>
                  <a:gd name="T64" fmla="*/ 251 w 251"/>
                  <a:gd name="T65" fmla="*/ 33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1"/>
                  <a:gd name="T100" fmla="*/ 0 h 43"/>
                  <a:gd name="T101" fmla="*/ 251 w 251"/>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1" h="43">
                    <a:moveTo>
                      <a:pt x="251" y="33"/>
                    </a:moveTo>
                    <a:lnTo>
                      <a:pt x="249" y="34"/>
                    </a:lnTo>
                    <a:lnTo>
                      <a:pt x="247" y="36"/>
                    </a:lnTo>
                    <a:lnTo>
                      <a:pt x="245" y="37"/>
                    </a:lnTo>
                    <a:lnTo>
                      <a:pt x="176" y="40"/>
                    </a:lnTo>
                    <a:lnTo>
                      <a:pt x="122" y="41"/>
                    </a:lnTo>
                    <a:lnTo>
                      <a:pt x="85" y="43"/>
                    </a:lnTo>
                    <a:lnTo>
                      <a:pt x="58" y="43"/>
                    </a:lnTo>
                    <a:lnTo>
                      <a:pt x="39" y="43"/>
                    </a:lnTo>
                    <a:lnTo>
                      <a:pt x="29" y="43"/>
                    </a:lnTo>
                    <a:lnTo>
                      <a:pt x="18" y="43"/>
                    </a:lnTo>
                    <a:lnTo>
                      <a:pt x="10" y="41"/>
                    </a:lnTo>
                    <a:lnTo>
                      <a:pt x="4" y="32"/>
                    </a:lnTo>
                    <a:lnTo>
                      <a:pt x="2" y="25"/>
                    </a:lnTo>
                    <a:lnTo>
                      <a:pt x="0" y="16"/>
                    </a:lnTo>
                    <a:lnTo>
                      <a:pt x="0" y="3"/>
                    </a:lnTo>
                    <a:lnTo>
                      <a:pt x="54" y="1"/>
                    </a:lnTo>
                    <a:lnTo>
                      <a:pt x="95" y="1"/>
                    </a:lnTo>
                    <a:lnTo>
                      <a:pt x="126" y="1"/>
                    </a:lnTo>
                    <a:lnTo>
                      <a:pt x="151" y="0"/>
                    </a:lnTo>
                    <a:lnTo>
                      <a:pt x="172" y="0"/>
                    </a:lnTo>
                    <a:lnTo>
                      <a:pt x="191" y="0"/>
                    </a:lnTo>
                    <a:lnTo>
                      <a:pt x="214" y="1"/>
                    </a:lnTo>
                    <a:lnTo>
                      <a:pt x="239" y="1"/>
                    </a:lnTo>
                    <a:lnTo>
                      <a:pt x="243" y="5"/>
                    </a:lnTo>
                    <a:lnTo>
                      <a:pt x="247" y="12"/>
                    </a:lnTo>
                    <a:lnTo>
                      <a:pt x="249" y="19"/>
                    </a:lnTo>
                    <a:lnTo>
                      <a:pt x="251" y="25"/>
                    </a:lnTo>
                    <a:lnTo>
                      <a:pt x="251" y="26"/>
                    </a:lnTo>
                    <a:lnTo>
                      <a:pt x="251" y="27"/>
                    </a:lnTo>
                    <a:lnTo>
                      <a:pt x="251" y="30"/>
                    </a:lnTo>
                    <a:lnTo>
                      <a:pt x="251" y="33"/>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0" name="Freeform 754"/>
              <p:cNvSpPr>
                <a:spLocks/>
              </p:cNvSpPr>
              <p:nvPr/>
            </p:nvSpPr>
            <p:spPr bwMode="auto">
              <a:xfrm>
                <a:off x="906" y="2416"/>
                <a:ext cx="191" cy="13"/>
              </a:xfrm>
              <a:custGeom>
                <a:avLst/>
                <a:gdLst>
                  <a:gd name="T0" fmla="*/ 191 w 191"/>
                  <a:gd name="T1" fmla="*/ 10 h 13"/>
                  <a:gd name="T2" fmla="*/ 173 w 191"/>
                  <a:gd name="T3" fmla="*/ 11 h 13"/>
                  <a:gd name="T4" fmla="*/ 156 w 191"/>
                  <a:gd name="T5" fmla="*/ 11 h 13"/>
                  <a:gd name="T6" fmla="*/ 141 w 191"/>
                  <a:gd name="T7" fmla="*/ 11 h 13"/>
                  <a:gd name="T8" fmla="*/ 125 w 191"/>
                  <a:gd name="T9" fmla="*/ 13 h 13"/>
                  <a:gd name="T10" fmla="*/ 106 w 191"/>
                  <a:gd name="T11" fmla="*/ 13 h 13"/>
                  <a:gd name="T12" fmla="*/ 79 w 191"/>
                  <a:gd name="T13" fmla="*/ 13 h 13"/>
                  <a:gd name="T14" fmla="*/ 46 w 191"/>
                  <a:gd name="T15" fmla="*/ 11 h 13"/>
                  <a:gd name="T16" fmla="*/ 0 w 191"/>
                  <a:gd name="T17" fmla="*/ 11 h 13"/>
                  <a:gd name="T18" fmla="*/ 0 w 191"/>
                  <a:gd name="T19" fmla="*/ 10 h 13"/>
                  <a:gd name="T20" fmla="*/ 0 w 191"/>
                  <a:gd name="T21" fmla="*/ 9 h 13"/>
                  <a:gd name="T22" fmla="*/ 0 w 191"/>
                  <a:gd name="T23" fmla="*/ 7 h 13"/>
                  <a:gd name="T24" fmla="*/ 0 w 191"/>
                  <a:gd name="T25" fmla="*/ 5 h 13"/>
                  <a:gd name="T26" fmla="*/ 17 w 191"/>
                  <a:gd name="T27" fmla="*/ 3 h 13"/>
                  <a:gd name="T28" fmla="*/ 38 w 191"/>
                  <a:gd name="T29" fmla="*/ 3 h 13"/>
                  <a:gd name="T30" fmla="*/ 60 w 191"/>
                  <a:gd name="T31" fmla="*/ 2 h 13"/>
                  <a:gd name="T32" fmla="*/ 83 w 191"/>
                  <a:gd name="T33" fmla="*/ 0 h 13"/>
                  <a:gd name="T34" fmla="*/ 110 w 191"/>
                  <a:gd name="T35" fmla="*/ 0 h 13"/>
                  <a:gd name="T36" fmla="*/ 135 w 191"/>
                  <a:gd name="T37" fmla="*/ 0 h 13"/>
                  <a:gd name="T38" fmla="*/ 158 w 191"/>
                  <a:gd name="T39" fmla="*/ 0 h 13"/>
                  <a:gd name="T40" fmla="*/ 179 w 191"/>
                  <a:gd name="T41" fmla="*/ 0 h 13"/>
                  <a:gd name="T42" fmla="*/ 185 w 191"/>
                  <a:gd name="T43" fmla="*/ 3 h 13"/>
                  <a:gd name="T44" fmla="*/ 189 w 191"/>
                  <a:gd name="T45" fmla="*/ 5 h 13"/>
                  <a:gd name="T46" fmla="*/ 191 w 191"/>
                  <a:gd name="T47" fmla="*/ 7 h 13"/>
                  <a:gd name="T48" fmla="*/ 191 w 191"/>
                  <a:gd name="T49" fmla="*/ 10 h 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1"/>
                  <a:gd name="T76" fmla="*/ 0 h 13"/>
                  <a:gd name="T77" fmla="*/ 191 w 191"/>
                  <a:gd name="T78" fmla="*/ 13 h 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1" h="13">
                    <a:moveTo>
                      <a:pt x="191" y="10"/>
                    </a:moveTo>
                    <a:lnTo>
                      <a:pt x="173" y="11"/>
                    </a:lnTo>
                    <a:lnTo>
                      <a:pt x="156" y="11"/>
                    </a:lnTo>
                    <a:lnTo>
                      <a:pt x="141" y="11"/>
                    </a:lnTo>
                    <a:lnTo>
                      <a:pt x="125" y="13"/>
                    </a:lnTo>
                    <a:lnTo>
                      <a:pt x="106" y="13"/>
                    </a:lnTo>
                    <a:lnTo>
                      <a:pt x="79" y="13"/>
                    </a:lnTo>
                    <a:lnTo>
                      <a:pt x="46" y="11"/>
                    </a:lnTo>
                    <a:lnTo>
                      <a:pt x="0" y="11"/>
                    </a:lnTo>
                    <a:lnTo>
                      <a:pt x="0" y="10"/>
                    </a:lnTo>
                    <a:lnTo>
                      <a:pt x="0" y="9"/>
                    </a:lnTo>
                    <a:lnTo>
                      <a:pt x="0" y="7"/>
                    </a:lnTo>
                    <a:lnTo>
                      <a:pt x="0" y="5"/>
                    </a:lnTo>
                    <a:lnTo>
                      <a:pt x="17" y="3"/>
                    </a:lnTo>
                    <a:lnTo>
                      <a:pt x="38" y="3"/>
                    </a:lnTo>
                    <a:lnTo>
                      <a:pt x="60" y="2"/>
                    </a:lnTo>
                    <a:lnTo>
                      <a:pt x="83" y="0"/>
                    </a:lnTo>
                    <a:lnTo>
                      <a:pt x="110" y="0"/>
                    </a:lnTo>
                    <a:lnTo>
                      <a:pt x="135" y="0"/>
                    </a:lnTo>
                    <a:lnTo>
                      <a:pt x="158" y="0"/>
                    </a:lnTo>
                    <a:lnTo>
                      <a:pt x="179" y="0"/>
                    </a:lnTo>
                    <a:lnTo>
                      <a:pt x="185" y="3"/>
                    </a:lnTo>
                    <a:lnTo>
                      <a:pt x="189" y="5"/>
                    </a:lnTo>
                    <a:lnTo>
                      <a:pt x="191" y="7"/>
                    </a:lnTo>
                    <a:lnTo>
                      <a:pt x="191" y="1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1" name="Freeform 755"/>
              <p:cNvSpPr>
                <a:spLocks/>
              </p:cNvSpPr>
              <p:nvPr/>
            </p:nvSpPr>
            <p:spPr bwMode="auto">
              <a:xfrm>
                <a:off x="879" y="2387"/>
                <a:ext cx="164" cy="24"/>
              </a:xfrm>
              <a:custGeom>
                <a:avLst/>
                <a:gdLst>
                  <a:gd name="T0" fmla="*/ 164 w 164"/>
                  <a:gd name="T1" fmla="*/ 21 h 24"/>
                  <a:gd name="T2" fmla="*/ 146 w 164"/>
                  <a:gd name="T3" fmla="*/ 23 h 24"/>
                  <a:gd name="T4" fmla="*/ 131 w 164"/>
                  <a:gd name="T5" fmla="*/ 23 h 24"/>
                  <a:gd name="T6" fmla="*/ 116 w 164"/>
                  <a:gd name="T7" fmla="*/ 24 h 24"/>
                  <a:gd name="T8" fmla="*/ 102 w 164"/>
                  <a:gd name="T9" fmla="*/ 24 h 24"/>
                  <a:gd name="T10" fmla="*/ 85 w 164"/>
                  <a:gd name="T11" fmla="*/ 24 h 24"/>
                  <a:gd name="T12" fmla="*/ 62 w 164"/>
                  <a:gd name="T13" fmla="*/ 24 h 24"/>
                  <a:gd name="T14" fmla="*/ 35 w 164"/>
                  <a:gd name="T15" fmla="*/ 24 h 24"/>
                  <a:gd name="T16" fmla="*/ 0 w 164"/>
                  <a:gd name="T17" fmla="*/ 24 h 24"/>
                  <a:gd name="T18" fmla="*/ 2 w 164"/>
                  <a:gd name="T19" fmla="*/ 18 h 24"/>
                  <a:gd name="T20" fmla="*/ 2 w 164"/>
                  <a:gd name="T21" fmla="*/ 13 h 24"/>
                  <a:gd name="T22" fmla="*/ 2 w 164"/>
                  <a:gd name="T23" fmla="*/ 6 h 24"/>
                  <a:gd name="T24" fmla="*/ 2 w 164"/>
                  <a:gd name="T25" fmla="*/ 0 h 24"/>
                  <a:gd name="T26" fmla="*/ 17 w 164"/>
                  <a:gd name="T27" fmla="*/ 2 h 24"/>
                  <a:gd name="T28" fmla="*/ 31 w 164"/>
                  <a:gd name="T29" fmla="*/ 2 h 24"/>
                  <a:gd name="T30" fmla="*/ 48 w 164"/>
                  <a:gd name="T31" fmla="*/ 3 h 24"/>
                  <a:gd name="T32" fmla="*/ 62 w 164"/>
                  <a:gd name="T33" fmla="*/ 3 h 24"/>
                  <a:gd name="T34" fmla="*/ 79 w 164"/>
                  <a:gd name="T35" fmla="*/ 3 h 24"/>
                  <a:gd name="T36" fmla="*/ 94 w 164"/>
                  <a:gd name="T37" fmla="*/ 3 h 24"/>
                  <a:gd name="T38" fmla="*/ 110 w 164"/>
                  <a:gd name="T39" fmla="*/ 3 h 24"/>
                  <a:gd name="T40" fmla="*/ 125 w 164"/>
                  <a:gd name="T41" fmla="*/ 3 h 24"/>
                  <a:gd name="T42" fmla="*/ 143 w 164"/>
                  <a:gd name="T43" fmla="*/ 10 h 24"/>
                  <a:gd name="T44" fmla="*/ 154 w 164"/>
                  <a:gd name="T45" fmla="*/ 14 h 24"/>
                  <a:gd name="T46" fmla="*/ 160 w 164"/>
                  <a:gd name="T47" fmla="*/ 18 h 24"/>
                  <a:gd name="T48" fmla="*/ 164 w 164"/>
                  <a:gd name="T49" fmla="*/ 21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4"/>
                  <a:gd name="T76" fmla="*/ 0 h 24"/>
                  <a:gd name="T77" fmla="*/ 164 w 16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4" h="24">
                    <a:moveTo>
                      <a:pt x="164" y="21"/>
                    </a:moveTo>
                    <a:lnTo>
                      <a:pt x="146" y="23"/>
                    </a:lnTo>
                    <a:lnTo>
                      <a:pt x="131" y="23"/>
                    </a:lnTo>
                    <a:lnTo>
                      <a:pt x="116" y="24"/>
                    </a:lnTo>
                    <a:lnTo>
                      <a:pt x="102" y="24"/>
                    </a:lnTo>
                    <a:lnTo>
                      <a:pt x="85" y="24"/>
                    </a:lnTo>
                    <a:lnTo>
                      <a:pt x="62" y="24"/>
                    </a:lnTo>
                    <a:lnTo>
                      <a:pt x="35" y="24"/>
                    </a:lnTo>
                    <a:lnTo>
                      <a:pt x="0" y="24"/>
                    </a:lnTo>
                    <a:lnTo>
                      <a:pt x="2" y="18"/>
                    </a:lnTo>
                    <a:lnTo>
                      <a:pt x="2" y="13"/>
                    </a:lnTo>
                    <a:lnTo>
                      <a:pt x="2" y="6"/>
                    </a:lnTo>
                    <a:lnTo>
                      <a:pt x="2" y="0"/>
                    </a:lnTo>
                    <a:lnTo>
                      <a:pt x="17" y="2"/>
                    </a:lnTo>
                    <a:lnTo>
                      <a:pt x="31" y="2"/>
                    </a:lnTo>
                    <a:lnTo>
                      <a:pt x="48" y="3"/>
                    </a:lnTo>
                    <a:lnTo>
                      <a:pt x="62" y="3"/>
                    </a:lnTo>
                    <a:lnTo>
                      <a:pt x="79" y="3"/>
                    </a:lnTo>
                    <a:lnTo>
                      <a:pt x="94" y="3"/>
                    </a:lnTo>
                    <a:lnTo>
                      <a:pt x="110" y="3"/>
                    </a:lnTo>
                    <a:lnTo>
                      <a:pt x="125" y="3"/>
                    </a:lnTo>
                    <a:lnTo>
                      <a:pt x="143" y="10"/>
                    </a:lnTo>
                    <a:lnTo>
                      <a:pt x="154" y="14"/>
                    </a:lnTo>
                    <a:lnTo>
                      <a:pt x="160" y="18"/>
                    </a:lnTo>
                    <a:lnTo>
                      <a:pt x="164" y="2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2" name="Freeform 756"/>
              <p:cNvSpPr>
                <a:spLocks/>
              </p:cNvSpPr>
              <p:nvPr/>
            </p:nvSpPr>
            <p:spPr bwMode="auto">
              <a:xfrm>
                <a:off x="632" y="2689"/>
                <a:ext cx="293" cy="36"/>
              </a:xfrm>
              <a:custGeom>
                <a:avLst/>
                <a:gdLst>
                  <a:gd name="T0" fmla="*/ 293 w 293"/>
                  <a:gd name="T1" fmla="*/ 20 h 36"/>
                  <a:gd name="T2" fmla="*/ 289 w 293"/>
                  <a:gd name="T3" fmla="*/ 21 h 36"/>
                  <a:gd name="T4" fmla="*/ 282 w 293"/>
                  <a:gd name="T5" fmla="*/ 22 h 36"/>
                  <a:gd name="T6" fmla="*/ 272 w 293"/>
                  <a:gd name="T7" fmla="*/ 24 h 36"/>
                  <a:gd name="T8" fmla="*/ 258 w 293"/>
                  <a:gd name="T9" fmla="*/ 25 h 36"/>
                  <a:gd name="T10" fmla="*/ 235 w 293"/>
                  <a:gd name="T11" fmla="*/ 26 h 36"/>
                  <a:gd name="T12" fmla="*/ 201 w 293"/>
                  <a:gd name="T13" fmla="*/ 29 h 36"/>
                  <a:gd name="T14" fmla="*/ 154 w 293"/>
                  <a:gd name="T15" fmla="*/ 32 h 36"/>
                  <a:gd name="T16" fmla="*/ 93 w 293"/>
                  <a:gd name="T17" fmla="*/ 36 h 36"/>
                  <a:gd name="T18" fmla="*/ 81 w 293"/>
                  <a:gd name="T19" fmla="*/ 36 h 36"/>
                  <a:gd name="T20" fmla="*/ 71 w 293"/>
                  <a:gd name="T21" fmla="*/ 36 h 36"/>
                  <a:gd name="T22" fmla="*/ 58 w 293"/>
                  <a:gd name="T23" fmla="*/ 36 h 36"/>
                  <a:gd name="T24" fmla="*/ 48 w 293"/>
                  <a:gd name="T25" fmla="*/ 36 h 36"/>
                  <a:gd name="T26" fmla="*/ 35 w 293"/>
                  <a:gd name="T27" fmla="*/ 36 h 36"/>
                  <a:gd name="T28" fmla="*/ 23 w 293"/>
                  <a:gd name="T29" fmla="*/ 36 h 36"/>
                  <a:gd name="T30" fmla="*/ 13 w 293"/>
                  <a:gd name="T31" fmla="*/ 36 h 36"/>
                  <a:gd name="T32" fmla="*/ 0 w 293"/>
                  <a:gd name="T33" fmla="*/ 36 h 36"/>
                  <a:gd name="T34" fmla="*/ 0 w 293"/>
                  <a:gd name="T35" fmla="*/ 29 h 36"/>
                  <a:gd name="T36" fmla="*/ 0 w 293"/>
                  <a:gd name="T37" fmla="*/ 22 h 36"/>
                  <a:gd name="T38" fmla="*/ 0 w 293"/>
                  <a:gd name="T39" fmla="*/ 15 h 36"/>
                  <a:gd name="T40" fmla="*/ 0 w 293"/>
                  <a:gd name="T41" fmla="*/ 9 h 36"/>
                  <a:gd name="T42" fmla="*/ 4 w 293"/>
                  <a:gd name="T43" fmla="*/ 7 h 36"/>
                  <a:gd name="T44" fmla="*/ 8 w 293"/>
                  <a:gd name="T45" fmla="*/ 6 h 36"/>
                  <a:gd name="T46" fmla="*/ 17 w 293"/>
                  <a:gd name="T47" fmla="*/ 6 h 36"/>
                  <a:gd name="T48" fmla="*/ 31 w 293"/>
                  <a:gd name="T49" fmla="*/ 4 h 36"/>
                  <a:gd name="T50" fmla="*/ 52 w 293"/>
                  <a:gd name="T51" fmla="*/ 3 h 36"/>
                  <a:gd name="T52" fmla="*/ 83 w 293"/>
                  <a:gd name="T53" fmla="*/ 3 h 36"/>
                  <a:gd name="T54" fmla="*/ 125 w 293"/>
                  <a:gd name="T55" fmla="*/ 2 h 36"/>
                  <a:gd name="T56" fmla="*/ 181 w 293"/>
                  <a:gd name="T57" fmla="*/ 0 h 36"/>
                  <a:gd name="T58" fmla="*/ 193 w 293"/>
                  <a:gd name="T59" fmla="*/ 0 h 36"/>
                  <a:gd name="T60" fmla="*/ 208 w 293"/>
                  <a:gd name="T61" fmla="*/ 2 h 36"/>
                  <a:gd name="T62" fmla="*/ 220 w 293"/>
                  <a:gd name="T63" fmla="*/ 2 h 36"/>
                  <a:gd name="T64" fmla="*/ 235 w 293"/>
                  <a:gd name="T65" fmla="*/ 3 h 36"/>
                  <a:gd name="T66" fmla="*/ 247 w 293"/>
                  <a:gd name="T67" fmla="*/ 3 h 36"/>
                  <a:gd name="T68" fmla="*/ 260 w 293"/>
                  <a:gd name="T69" fmla="*/ 4 h 36"/>
                  <a:gd name="T70" fmla="*/ 274 w 293"/>
                  <a:gd name="T71" fmla="*/ 6 h 36"/>
                  <a:gd name="T72" fmla="*/ 287 w 293"/>
                  <a:gd name="T73" fmla="*/ 7 h 36"/>
                  <a:gd name="T74" fmla="*/ 289 w 293"/>
                  <a:gd name="T75" fmla="*/ 9 h 36"/>
                  <a:gd name="T76" fmla="*/ 291 w 293"/>
                  <a:gd name="T77" fmla="*/ 11 h 36"/>
                  <a:gd name="T78" fmla="*/ 291 w 293"/>
                  <a:gd name="T79" fmla="*/ 14 h 36"/>
                  <a:gd name="T80" fmla="*/ 293 w 293"/>
                  <a:gd name="T81" fmla="*/ 20 h 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6"/>
                  <a:gd name="T125" fmla="*/ 293 w 293"/>
                  <a:gd name="T126" fmla="*/ 36 h 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6">
                    <a:moveTo>
                      <a:pt x="293" y="20"/>
                    </a:moveTo>
                    <a:lnTo>
                      <a:pt x="289" y="21"/>
                    </a:lnTo>
                    <a:lnTo>
                      <a:pt x="282" y="22"/>
                    </a:lnTo>
                    <a:lnTo>
                      <a:pt x="272" y="24"/>
                    </a:lnTo>
                    <a:lnTo>
                      <a:pt x="258" y="25"/>
                    </a:lnTo>
                    <a:lnTo>
                      <a:pt x="235" y="26"/>
                    </a:lnTo>
                    <a:lnTo>
                      <a:pt x="201" y="29"/>
                    </a:lnTo>
                    <a:lnTo>
                      <a:pt x="154" y="32"/>
                    </a:lnTo>
                    <a:lnTo>
                      <a:pt x="93" y="36"/>
                    </a:lnTo>
                    <a:lnTo>
                      <a:pt x="81" y="36"/>
                    </a:lnTo>
                    <a:lnTo>
                      <a:pt x="71" y="36"/>
                    </a:lnTo>
                    <a:lnTo>
                      <a:pt x="58" y="36"/>
                    </a:lnTo>
                    <a:lnTo>
                      <a:pt x="48" y="36"/>
                    </a:lnTo>
                    <a:lnTo>
                      <a:pt x="35" y="36"/>
                    </a:lnTo>
                    <a:lnTo>
                      <a:pt x="23" y="36"/>
                    </a:lnTo>
                    <a:lnTo>
                      <a:pt x="13" y="36"/>
                    </a:lnTo>
                    <a:lnTo>
                      <a:pt x="0" y="36"/>
                    </a:lnTo>
                    <a:lnTo>
                      <a:pt x="0" y="29"/>
                    </a:lnTo>
                    <a:lnTo>
                      <a:pt x="0" y="22"/>
                    </a:lnTo>
                    <a:lnTo>
                      <a:pt x="0" y="15"/>
                    </a:lnTo>
                    <a:lnTo>
                      <a:pt x="0" y="9"/>
                    </a:lnTo>
                    <a:lnTo>
                      <a:pt x="4" y="7"/>
                    </a:lnTo>
                    <a:lnTo>
                      <a:pt x="8" y="6"/>
                    </a:lnTo>
                    <a:lnTo>
                      <a:pt x="17" y="6"/>
                    </a:lnTo>
                    <a:lnTo>
                      <a:pt x="31" y="4"/>
                    </a:lnTo>
                    <a:lnTo>
                      <a:pt x="52" y="3"/>
                    </a:lnTo>
                    <a:lnTo>
                      <a:pt x="83" y="3"/>
                    </a:lnTo>
                    <a:lnTo>
                      <a:pt x="125" y="2"/>
                    </a:lnTo>
                    <a:lnTo>
                      <a:pt x="181" y="0"/>
                    </a:lnTo>
                    <a:lnTo>
                      <a:pt x="193" y="0"/>
                    </a:lnTo>
                    <a:lnTo>
                      <a:pt x="208" y="2"/>
                    </a:lnTo>
                    <a:lnTo>
                      <a:pt x="220" y="2"/>
                    </a:lnTo>
                    <a:lnTo>
                      <a:pt x="235" y="3"/>
                    </a:lnTo>
                    <a:lnTo>
                      <a:pt x="247" y="3"/>
                    </a:lnTo>
                    <a:lnTo>
                      <a:pt x="260" y="4"/>
                    </a:lnTo>
                    <a:lnTo>
                      <a:pt x="274" y="6"/>
                    </a:lnTo>
                    <a:lnTo>
                      <a:pt x="287" y="7"/>
                    </a:lnTo>
                    <a:lnTo>
                      <a:pt x="289" y="9"/>
                    </a:lnTo>
                    <a:lnTo>
                      <a:pt x="291" y="11"/>
                    </a:lnTo>
                    <a:lnTo>
                      <a:pt x="291" y="14"/>
                    </a:lnTo>
                    <a:lnTo>
                      <a:pt x="293" y="20"/>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3" name="Freeform 757"/>
              <p:cNvSpPr>
                <a:spLocks/>
              </p:cNvSpPr>
              <p:nvPr/>
            </p:nvSpPr>
            <p:spPr bwMode="auto">
              <a:xfrm>
                <a:off x="642" y="2648"/>
                <a:ext cx="281" cy="40"/>
              </a:xfrm>
              <a:custGeom>
                <a:avLst/>
                <a:gdLst>
                  <a:gd name="T0" fmla="*/ 281 w 281"/>
                  <a:gd name="T1" fmla="*/ 40 h 40"/>
                  <a:gd name="T2" fmla="*/ 250 w 281"/>
                  <a:gd name="T3" fmla="*/ 39 h 40"/>
                  <a:gd name="T4" fmla="*/ 225 w 281"/>
                  <a:gd name="T5" fmla="*/ 37 h 40"/>
                  <a:gd name="T6" fmla="*/ 200 w 281"/>
                  <a:gd name="T7" fmla="*/ 37 h 40"/>
                  <a:gd name="T8" fmla="*/ 177 w 281"/>
                  <a:gd name="T9" fmla="*/ 36 h 40"/>
                  <a:gd name="T10" fmla="*/ 148 w 281"/>
                  <a:gd name="T11" fmla="*/ 36 h 40"/>
                  <a:gd name="T12" fmla="*/ 110 w 281"/>
                  <a:gd name="T13" fmla="*/ 36 h 40"/>
                  <a:gd name="T14" fmla="*/ 63 w 281"/>
                  <a:gd name="T15" fmla="*/ 36 h 40"/>
                  <a:gd name="T16" fmla="*/ 3 w 281"/>
                  <a:gd name="T17" fmla="*/ 36 h 40"/>
                  <a:gd name="T18" fmla="*/ 3 w 281"/>
                  <a:gd name="T19" fmla="*/ 29 h 40"/>
                  <a:gd name="T20" fmla="*/ 3 w 281"/>
                  <a:gd name="T21" fmla="*/ 23 h 40"/>
                  <a:gd name="T22" fmla="*/ 0 w 281"/>
                  <a:gd name="T23" fmla="*/ 16 h 40"/>
                  <a:gd name="T24" fmla="*/ 0 w 281"/>
                  <a:gd name="T25" fmla="*/ 11 h 40"/>
                  <a:gd name="T26" fmla="*/ 9 w 281"/>
                  <a:gd name="T27" fmla="*/ 10 h 40"/>
                  <a:gd name="T28" fmla="*/ 17 w 281"/>
                  <a:gd name="T29" fmla="*/ 10 h 40"/>
                  <a:gd name="T30" fmla="*/ 23 w 281"/>
                  <a:gd name="T31" fmla="*/ 8 h 40"/>
                  <a:gd name="T32" fmla="*/ 32 w 281"/>
                  <a:gd name="T33" fmla="*/ 7 h 40"/>
                  <a:gd name="T34" fmla="*/ 40 w 281"/>
                  <a:gd name="T35" fmla="*/ 7 h 40"/>
                  <a:gd name="T36" fmla="*/ 48 w 281"/>
                  <a:gd name="T37" fmla="*/ 5 h 40"/>
                  <a:gd name="T38" fmla="*/ 54 w 281"/>
                  <a:gd name="T39" fmla="*/ 4 h 40"/>
                  <a:gd name="T40" fmla="*/ 63 w 281"/>
                  <a:gd name="T41" fmla="*/ 3 h 40"/>
                  <a:gd name="T42" fmla="*/ 110 w 281"/>
                  <a:gd name="T43" fmla="*/ 1 h 40"/>
                  <a:gd name="T44" fmla="*/ 146 w 281"/>
                  <a:gd name="T45" fmla="*/ 1 h 40"/>
                  <a:gd name="T46" fmla="*/ 173 w 281"/>
                  <a:gd name="T47" fmla="*/ 1 h 40"/>
                  <a:gd name="T48" fmla="*/ 194 w 281"/>
                  <a:gd name="T49" fmla="*/ 0 h 40"/>
                  <a:gd name="T50" fmla="*/ 208 w 281"/>
                  <a:gd name="T51" fmla="*/ 1 h 40"/>
                  <a:gd name="T52" fmla="*/ 221 w 281"/>
                  <a:gd name="T53" fmla="*/ 1 h 40"/>
                  <a:gd name="T54" fmla="*/ 231 w 281"/>
                  <a:gd name="T55" fmla="*/ 1 h 40"/>
                  <a:gd name="T56" fmla="*/ 243 w 281"/>
                  <a:gd name="T57" fmla="*/ 3 h 40"/>
                  <a:gd name="T58" fmla="*/ 252 w 281"/>
                  <a:gd name="T59" fmla="*/ 10 h 40"/>
                  <a:gd name="T60" fmla="*/ 262 w 281"/>
                  <a:gd name="T61" fmla="*/ 16 h 40"/>
                  <a:gd name="T62" fmla="*/ 270 w 281"/>
                  <a:gd name="T63" fmla="*/ 23 h 40"/>
                  <a:gd name="T64" fmla="*/ 279 w 281"/>
                  <a:gd name="T65" fmla="*/ 32 h 40"/>
                  <a:gd name="T66" fmla="*/ 279 w 281"/>
                  <a:gd name="T67" fmla="*/ 33 h 40"/>
                  <a:gd name="T68" fmla="*/ 279 w 281"/>
                  <a:gd name="T69" fmla="*/ 34 h 40"/>
                  <a:gd name="T70" fmla="*/ 279 w 281"/>
                  <a:gd name="T71" fmla="*/ 37 h 40"/>
                  <a:gd name="T72" fmla="*/ 281 w 281"/>
                  <a:gd name="T73" fmla="*/ 40 h 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1"/>
                  <a:gd name="T112" fmla="*/ 0 h 40"/>
                  <a:gd name="T113" fmla="*/ 281 w 281"/>
                  <a:gd name="T114" fmla="*/ 40 h 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1" h="40">
                    <a:moveTo>
                      <a:pt x="281" y="40"/>
                    </a:moveTo>
                    <a:lnTo>
                      <a:pt x="250" y="39"/>
                    </a:lnTo>
                    <a:lnTo>
                      <a:pt x="225" y="37"/>
                    </a:lnTo>
                    <a:lnTo>
                      <a:pt x="200" y="37"/>
                    </a:lnTo>
                    <a:lnTo>
                      <a:pt x="177" y="36"/>
                    </a:lnTo>
                    <a:lnTo>
                      <a:pt x="148" y="36"/>
                    </a:lnTo>
                    <a:lnTo>
                      <a:pt x="110" y="36"/>
                    </a:lnTo>
                    <a:lnTo>
                      <a:pt x="63" y="36"/>
                    </a:lnTo>
                    <a:lnTo>
                      <a:pt x="3" y="36"/>
                    </a:lnTo>
                    <a:lnTo>
                      <a:pt x="3" y="29"/>
                    </a:lnTo>
                    <a:lnTo>
                      <a:pt x="3" y="23"/>
                    </a:lnTo>
                    <a:lnTo>
                      <a:pt x="0" y="16"/>
                    </a:lnTo>
                    <a:lnTo>
                      <a:pt x="0" y="11"/>
                    </a:lnTo>
                    <a:lnTo>
                      <a:pt x="9" y="10"/>
                    </a:lnTo>
                    <a:lnTo>
                      <a:pt x="17" y="10"/>
                    </a:lnTo>
                    <a:lnTo>
                      <a:pt x="23" y="8"/>
                    </a:lnTo>
                    <a:lnTo>
                      <a:pt x="32" y="7"/>
                    </a:lnTo>
                    <a:lnTo>
                      <a:pt x="40" y="7"/>
                    </a:lnTo>
                    <a:lnTo>
                      <a:pt x="48" y="5"/>
                    </a:lnTo>
                    <a:lnTo>
                      <a:pt x="54" y="4"/>
                    </a:lnTo>
                    <a:lnTo>
                      <a:pt x="63" y="3"/>
                    </a:lnTo>
                    <a:lnTo>
                      <a:pt x="110" y="1"/>
                    </a:lnTo>
                    <a:lnTo>
                      <a:pt x="146" y="1"/>
                    </a:lnTo>
                    <a:lnTo>
                      <a:pt x="173" y="1"/>
                    </a:lnTo>
                    <a:lnTo>
                      <a:pt x="194" y="0"/>
                    </a:lnTo>
                    <a:lnTo>
                      <a:pt x="208" y="1"/>
                    </a:lnTo>
                    <a:lnTo>
                      <a:pt x="221" y="1"/>
                    </a:lnTo>
                    <a:lnTo>
                      <a:pt x="231" y="1"/>
                    </a:lnTo>
                    <a:lnTo>
                      <a:pt x="243" y="3"/>
                    </a:lnTo>
                    <a:lnTo>
                      <a:pt x="252" y="10"/>
                    </a:lnTo>
                    <a:lnTo>
                      <a:pt x="262" y="16"/>
                    </a:lnTo>
                    <a:lnTo>
                      <a:pt x="270" y="23"/>
                    </a:lnTo>
                    <a:lnTo>
                      <a:pt x="279" y="32"/>
                    </a:lnTo>
                    <a:lnTo>
                      <a:pt x="279" y="33"/>
                    </a:lnTo>
                    <a:lnTo>
                      <a:pt x="279" y="34"/>
                    </a:lnTo>
                    <a:lnTo>
                      <a:pt x="279" y="37"/>
                    </a:lnTo>
                    <a:lnTo>
                      <a:pt x="281" y="40"/>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4" name="Freeform 758"/>
              <p:cNvSpPr>
                <a:spLocks/>
              </p:cNvSpPr>
              <p:nvPr/>
            </p:nvSpPr>
            <p:spPr bwMode="auto">
              <a:xfrm>
                <a:off x="626" y="2600"/>
                <a:ext cx="270" cy="49"/>
              </a:xfrm>
              <a:custGeom>
                <a:avLst/>
                <a:gdLst>
                  <a:gd name="T0" fmla="*/ 270 w 270"/>
                  <a:gd name="T1" fmla="*/ 40 h 49"/>
                  <a:gd name="T2" fmla="*/ 205 w 270"/>
                  <a:gd name="T3" fmla="*/ 41 h 49"/>
                  <a:gd name="T4" fmla="*/ 156 w 270"/>
                  <a:gd name="T5" fmla="*/ 42 h 49"/>
                  <a:gd name="T6" fmla="*/ 116 w 270"/>
                  <a:gd name="T7" fmla="*/ 42 h 49"/>
                  <a:gd name="T8" fmla="*/ 89 w 270"/>
                  <a:gd name="T9" fmla="*/ 44 h 49"/>
                  <a:gd name="T10" fmla="*/ 64 w 270"/>
                  <a:gd name="T11" fmla="*/ 45 h 49"/>
                  <a:gd name="T12" fmla="*/ 46 w 270"/>
                  <a:gd name="T13" fmla="*/ 47 h 49"/>
                  <a:gd name="T14" fmla="*/ 25 w 270"/>
                  <a:gd name="T15" fmla="*/ 48 h 49"/>
                  <a:gd name="T16" fmla="*/ 0 w 270"/>
                  <a:gd name="T17" fmla="*/ 49 h 49"/>
                  <a:gd name="T18" fmla="*/ 0 w 270"/>
                  <a:gd name="T19" fmla="*/ 41 h 49"/>
                  <a:gd name="T20" fmla="*/ 0 w 270"/>
                  <a:gd name="T21" fmla="*/ 31 h 49"/>
                  <a:gd name="T22" fmla="*/ 0 w 270"/>
                  <a:gd name="T23" fmla="*/ 20 h 49"/>
                  <a:gd name="T24" fmla="*/ 0 w 270"/>
                  <a:gd name="T25" fmla="*/ 11 h 49"/>
                  <a:gd name="T26" fmla="*/ 27 w 270"/>
                  <a:gd name="T27" fmla="*/ 9 h 49"/>
                  <a:gd name="T28" fmla="*/ 54 w 270"/>
                  <a:gd name="T29" fmla="*/ 8 h 49"/>
                  <a:gd name="T30" fmla="*/ 81 w 270"/>
                  <a:gd name="T31" fmla="*/ 8 h 49"/>
                  <a:gd name="T32" fmla="*/ 110 w 270"/>
                  <a:gd name="T33" fmla="*/ 7 h 49"/>
                  <a:gd name="T34" fmla="*/ 137 w 270"/>
                  <a:gd name="T35" fmla="*/ 5 h 49"/>
                  <a:gd name="T36" fmla="*/ 164 w 270"/>
                  <a:gd name="T37" fmla="*/ 4 h 49"/>
                  <a:gd name="T38" fmla="*/ 193 w 270"/>
                  <a:gd name="T39" fmla="*/ 1 h 49"/>
                  <a:gd name="T40" fmla="*/ 220 w 270"/>
                  <a:gd name="T41" fmla="*/ 0 h 49"/>
                  <a:gd name="T42" fmla="*/ 232 w 270"/>
                  <a:gd name="T43" fmla="*/ 1 h 49"/>
                  <a:gd name="T44" fmla="*/ 245 w 270"/>
                  <a:gd name="T45" fmla="*/ 1 h 49"/>
                  <a:gd name="T46" fmla="*/ 255 w 270"/>
                  <a:gd name="T47" fmla="*/ 2 h 49"/>
                  <a:gd name="T48" fmla="*/ 268 w 270"/>
                  <a:gd name="T49" fmla="*/ 2 h 49"/>
                  <a:gd name="T50" fmla="*/ 268 w 270"/>
                  <a:gd name="T51" fmla="*/ 12 h 49"/>
                  <a:gd name="T52" fmla="*/ 268 w 270"/>
                  <a:gd name="T53" fmla="*/ 20 h 49"/>
                  <a:gd name="T54" fmla="*/ 268 w 270"/>
                  <a:gd name="T55" fmla="*/ 30 h 49"/>
                  <a:gd name="T56" fmla="*/ 270 w 270"/>
                  <a:gd name="T57" fmla="*/ 4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0"/>
                  <a:gd name="T88" fmla="*/ 0 h 49"/>
                  <a:gd name="T89" fmla="*/ 270 w 270"/>
                  <a:gd name="T90" fmla="*/ 49 h 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0" h="49">
                    <a:moveTo>
                      <a:pt x="270" y="40"/>
                    </a:moveTo>
                    <a:lnTo>
                      <a:pt x="205" y="41"/>
                    </a:lnTo>
                    <a:lnTo>
                      <a:pt x="156" y="42"/>
                    </a:lnTo>
                    <a:lnTo>
                      <a:pt x="116" y="42"/>
                    </a:lnTo>
                    <a:lnTo>
                      <a:pt x="89" y="44"/>
                    </a:lnTo>
                    <a:lnTo>
                      <a:pt x="64" y="45"/>
                    </a:lnTo>
                    <a:lnTo>
                      <a:pt x="46" y="47"/>
                    </a:lnTo>
                    <a:lnTo>
                      <a:pt x="25" y="48"/>
                    </a:lnTo>
                    <a:lnTo>
                      <a:pt x="0" y="49"/>
                    </a:lnTo>
                    <a:lnTo>
                      <a:pt x="0" y="41"/>
                    </a:lnTo>
                    <a:lnTo>
                      <a:pt x="0" y="31"/>
                    </a:lnTo>
                    <a:lnTo>
                      <a:pt x="0" y="20"/>
                    </a:lnTo>
                    <a:lnTo>
                      <a:pt x="0" y="11"/>
                    </a:lnTo>
                    <a:lnTo>
                      <a:pt x="27" y="9"/>
                    </a:lnTo>
                    <a:lnTo>
                      <a:pt x="54" y="8"/>
                    </a:lnTo>
                    <a:lnTo>
                      <a:pt x="81" y="8"/>
                    </a:lnTo>
                    <a:lnTo>
                      <a:pt x="110" y="7"/>
                    </a:lnTo>
                    <a:lnTo>
                      <a:pt x="137" y="5"/>
                    </a:lnTo>
                    <a:lnTo>
                      <a:pt x="164" y="4"/>
                    </a:lnTo>
                    <a:lnTo>
                      <a:pt x="193" y="1"/>
                    </a:lnTo>
                    <a:lnTo>
                      <a:pt x="220" y="0"/>
                    </a:lnTo>
                    <a:lnTo>
                      <a:pt x="232" y="1"/>
                    </a:lnTo>
                    <a:lnTo>
                      <a:pt x="245" y="1"/>
                    </a:lnTo>
                    <a:lnTo>
                      <a:pt x="255" y="2"/>
                    </a:lnTo>
                    <a:lnTo>
                      <a:pt x="268" y="2"/>
                    </a:lnTo>
                    <a:lnTo>
                      <a:pt x="268" y="12"/>
                    </a:lnTo>
                    <a:lnTo>
                      <a:pt x="268" y="20"/>
                    </a:lnTo>
                    <a:lnTo>
                      <a:pt x="268" y="30"/>
                    </a:lnTo>
                    <a:lnTo>
                      <a:pt x="270" y="40"/>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5" name="Freeform 759"/>
              <p:cNvSpPr>
                <a:spLocks/>
              </p:cNvSpPr>
              <p:nvPr/>
            </p:nvSpPr>
            <p:spPr bwMode="auto">
              <a:xfrm>
                <a:off x="599" y="2527"/>
                <a:ext cx="284" cy="74"/>
              </a:xfrm>
              <a:custGeom>
                <a:avLst/>
                <a:gdLst>
                  <a:gd name="T0" fmla="*/ 284 w 284"/>
                  <a:gd name="T1" fmla="*/ 67 h 74"/>
                  <a:gd name="T2" fmla="*/ 237 w 284"/>
                  <a:gd name="T3" fmla="*/ 70 h 74"/>
                  <a:gd name="T4" fmla="*/ 199 w 284"/>
                  <a:gd name="T5" fmla="*/ 71 h 74"/>
                  <a:gd name="T6" fmla="*/ 168 w 284"/>
                  <a:gd name="T7" fmla="*/ 73 h 74"/>
                  <a:gd name="T8" fmla="*/ 143 w 284"/>
                  <a:gd name="T9" fmla="*/ 73 h 74"/>
                  <a:gd name="T10" fmla="*/ 118 w 284"/>
                  <a:gd name="T11" fmla="*/ 74 h 74"/>
                  <a:gd name="T12" fmla="*/ 91 w 284"/>
                  <a:gd name="T13" fmla="*/ 74 h 74"/>
                  <a:gd name="T14" fmla="*/ 58 w 284"/>
                  <a:gd name="T15" fmla="*/ 74 h 74"/>
                  <a:gd name="T16" fmla="*/ 19 w 284"/>
                  <a:gd name="T17" fmla="*/ 74 h 74"/>
                  <a:gd name="T18" fmla="*/ 14 w 284"/>
                  <a:gd name="T19" fmla="*/ 69 h 74"/>
                  <a:gd name="T20" fmla="*/ 10 w 284"/>
                  <a:gd name="T21" fmla="*/ 59 h 74"/>
                  <a:gd name="T22" fmla="*/ 6 w 284"/>
                  <a:gd name="T23" fmla="*/ 49 h 74"/>
                  <a:gd name="T24" fmla="*/ 0 w 284"/>
                  <a:gd name="T25" fmla="*/ 41 h 74"/>
                  <a:gd name="T26" fmla="*/ 0 w 284"/>
                  <a:gd name="T27" fmla="*/ 31 h 74"/>
                  <a:gd name="T28" fmla="*/ 2 w 284"/>
                  <a:gd name="T29" fmla="*/ 22 h 74"/>
                  <a:gd name="T30" fmla="*/ 2 w 284"/>
                  <a:gd name="T31" fmla="*/ 11 h 74"/>
                  <a:gd name="T32" fmla="*/ 2 w 284"/>
                  <a:gd name="T33" fmla="*/ 1 h 74"/>
                  <a:gd name="T34" fmla="*/ 50 w 284"/>
                  <a:gd name="T35" fmla="*/ 1 h 74"/>
                  <a:gd name="T36" fmla="*/ 87 w 284"/>
                  <a:gd name="T37" fmla="*/ 0 h 74"/>
                  <a:gd name="T38" fmla="*/ 116 w 284"/>
                  <a:gd name="T39" fmla="*/ 0 h 74"/>
                  <a:gd name="T40" fmla="*/ 141 w 284"/>
                  <a:gd name="T41" fmla="*/ 0 h 74"/>
                  <a:gd name="T42" fmla="*/ 164 w 284"/>
                  <a:gd name="T43" fmla="*/ 0 h 74"/>
                  <a:gd name="T44" fmla="*/ 185 w 284"/>
                  <a:gd name="T45" fmla="*/ 0 h 74"/>
                  <a:gd name="T46" fmla="*/ 212 w 284"/>
                  <a:gd name="T47" fmla="*/ 1 h 74"/>
                  <a:gd name="T48" fmla="*/ 243 w 284"/>
                  <a:gd name="T49" fmla="*/ 1 h 74"/>
                  <a:gd name="T50" fmla="*/ 253 w 284"/>
                  <a:gd name="T51" fmla="*/ 5 h 74"/>
                  <a:gd name="T52" fmla="*/ 261 w 284"/>
                  <a:gd name="T53" fmla="*/ 11 h 74"/>
                  <a:gd name="T54" fmla="*/ 272 w 284"/>
                  <a:gd name="T55" fmla="*/ 15 h 74"/>
                  <a:gd name="T56" fmla="*/ 280 w 284"/>
                  <a:gd name="T57" fmla="*/ 20 h 74"/>
                  <a:gd name="T58" fmla="*/ 280 w 284"/>
                  <a:gd name="T59" fmla="*/ 31 h 74"/>
                  <a:gd name="T60" fmla="*/ 282 w 284"/>
                  <a:gd name="T61" fmla="*/ 42 h 74"/>
                  <a:gd name="T62" fmla="*/ 282 w 284"/>
                  <a:gd name="T63" fmla="*/ 55 h 74"/>
                  <a:gd name="T64" fmla="*/ 284 w 284"/>
                  <a:gd name="T65" fmla="*/ 67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4"/>
                  <a:gd name="T100" fmla="*/ 0 h 74"/>
                  <a:gd name="T101" fmla="*/ 284 w 284"/>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4" h="74">
                    <a:moveTo>
                      <a:pt x="284" y="67"/>
                    </a:moveTo>
                    <a:lnTo>
                      <a:pt x="237" y="70"/>
                    </a:lnTo>
                    <a:lnTo>
                      <a:pt x="199" y="71"/>
                    </a:lnTo>
                    <a:lnTo>
                      <a:pt x="168" y="73"/>
                    </a:lnTo>
                    <a:lnTo>
                      <a:pt x="143" y="73"/>
                    </a:lnTo>
                    <a:lnTo>
                      <a:pt x="118" y="74"/>
                    </a:lnTo>
                    <a:lnTo>
                      <a:pt x="91" y="74"/>
                    </a:lnTo>
                    <a:lnTo>
                      <a:pt x="58" y="74"/>
                    </a:lnTo>
                    <a:lnTo>
                      <a:pt x="19" y="74"/>
                    </a:lnTo>
                    <a:lnTo>
                      <a:pt x="14" y="69"/>
                    </a:lnTo>
                    <a:lnTo>
                      <a:pt x="10" y="59"/>
                    </a:lnTo>
                    <a:lnTo>
                      <a:pt x="6" y="49"/>
                    </a:lnTo>
                    <a:lnTo>
                      <a:pt x="0" y="41"/>
                    </a:lnTo>
                    <a:lnTo>
                      <a:pt x="0" y="31"/>
                    </a:lnTo>
                    <a:lnTo>
                      <a:pt x="2" y="22"/>
                    </a:lnTo>
                    <a:lnTo>
                      <a:pt x="2" y="11"/>
                    </a:lnTo>
                    <a:lnTo>
                      <a:pt x="2" y="1"/>
                    </a:lnTo>
                    <a:lnTo>
                      <a:pt x="50" y="1"/>
                    </a:lnTo>
                    <a:lnTo>
                      <a:pt x="87" y="0"/>
                    </a:lnTo>
                    <a:lnTo>
                      <a:pt x="116" y="0"/>
                    </a:lnTo>
                    <a:lnTo>
                      <a:pt x="141" y="0"/>
                    </a:lnTo>
                    <a:lnTo>
                      <a:pt x="164" y="0"/>
                    </a:lnTo>
                    <a:lnTo>
                      <a:pt x="185" y="0"/>
                    </a:lnTo>
                    <a:lnTo>
                      <a:pt x="212" y="1"/>
                    </a:lnTo>
                    <a:lnTo>
                      <a:pt x="243" y="1"/>
                    </a:lnTo>
                    <a:lnTo>
                      <a:pt x="253" y="5"/>
                    </a:lnTo>
                    <a:lnTo>
                      <a:pt x="261" y="11"/>
                    </a:lnTo>
                    <a:lnTo>
                      <a:pt x="272" y="15"/>
                    </a:lnTo>
                    <a:lnTo>
                      <a:pt x="280" y="20"/>
                    </a:lnTo>
                    <a:lnTo>
                      <a:pt x="280" y="31"/>
                    </a:lnTo>
                    <a:lnTo>
                      <a:pt x="282" y="42"/>
                    </a:lnTo>
                    <a:lnTo>
                      <a:pt x="282" y="55"/>
                    </a:lnTo>
                    <a:lnTo>
                      <a:pt x="284" y="67"/>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6" name="Freeform 760"/>
              <p:cNvSpPr>
                <a:spLocks/>
              </p:cNvSpPr>
              <p:nvPr/>
            </p:nvSpPr>
            <p:spPr bwMode="auto">
              <a:xfrm>
                <a:off x="597" y="2480"/>
                <a:ext cx="276" cy="40"/>
              </a:xfrm>
              <a:custGeom>
                <a:avLst/>
                <a:gdLst>
                  <a:gd name="T0" fmla="*/ 272 w 276"/>
                  <a:gd name="T1" fmla="*/ 34 h 40"/>
                  <a:gd name="T2" fmla="*/ 263 w 276"/>
                  <a:gd name="T3" fmla="*/ 38 h 40"/>
                  <a:gd name="T4" fmla="*/ 234 w 276"/>
                  <a:gd name="T5" fmla="*/ 40 h 40"/>
                  <a:gd name="T6" fmla="*/ 195 w 276"/>
                  <a:gd name="T7" fmla="*/ 38 h 40"/>
                  <a:gd name="T8" fmla="*/ 155 w 276"/>
                  <a:gd name="T9" fmla="*/ 38 h 40"/>
                  <a:gd name="T10" fmla="*/ 116 w 276"/>
                  <a:gd name="T11" fmla="*/ 37 h 40"/>
                  <a:gd name="T12" fmla="*/ 97 w 276"/>
                  <a:gd name="T13" fmla="*/ 36 h 40"/>
                  <a:gd name="T14" fmla="*/ 97 w 276"/>
                  <a:gd name="T15" fmla="*/ 33 h 40"/>
                  <a:gd name="T16" fmla="*/ 87 w 276"/>
                  <a:gd name="T17" fmla="*/ 30 h 40"/>
                  <a:gd name="T18" fmla="*/ 68 w 276"/>
                  <a:gd name="T19" fmla="*/ 30 h 40"/>
                  <a:gd name="T20" fmla="*/ 58 w 276"/>
                  <a:gd name="T21" fmla="*/ 29 h 40"/>
                  <a:gd name="T22" fmla="*/ 58 w 276"/>
                  <a:gd name="T23" fmla="*/ 26 h 40"/>
                  <a:gd name="T24" fmla="*/ 75 w 276"/>
                  <a:gd name="T25" fmla="*/ 23 h 40"/>
                  <a:gd name="T26" fmla="*/ 108 w 276"/>
                  <a:gd name="T27" fmla="*/ 22 h 40"/>
                  <a:gd name="T28" fmla="*/ 141 w 276"/>
                  <a:gd name="T29" fmla="*/ 20 h 40"/>
                  <a:gd name="T30" fmla="*/ 174 w 276"/>
                  <a:gd name="T31" fmla="*/ 19 h 40"/>
                  <a:gd name="T32" fmla="*/ 191 w 276"/>
                  <a:gd name="T33" fmla="*/ 18 h 40"/>
                  <a:gd name="T34" fmla="*/ 191 w 276"/>
                  <a:gd name="T35" fmla="*/ 14 h 40"/>
                  <a:gd name="T36" fmla="*/ 180 w 276"/>
                  <a:gd name="T37" fmla="*/ 12 h 40"/>
                  <a:gd name="T38" fmla="*/ 162 w 276"/>
                  <a:gd name="T39" fmla="*/ 12 h 40"/>
                  <a:gd name="T40" fmla="*/ 143 w 276"/>
                  <a:gd name="T41" fmla="*/ 12 h 40"/>
                  <a:gd name="T42" fmla="*/ 122 w 276"/>
                  <a:gd name="T43" fmla="*/ 12 h 40"/>
                  <a:gd name="T44" fmla="*/ 104 w 276"/>
                  <a:gd name="T45" fmla="*/ 14 h 40"/>
                  <a:gd name="T46" fmla="*/ 87 w 276"/>
                  <a:gd name="T47" fmla="*/ 16 h 40"/>
                  <a:gd name="T48" fmla="*/ 68 w 276"/>
                  <a:gd name="T49" fmla="*/ 18 h 40"/>
                  <a:gd name="T50" fmla="*/ 50 w 276"/>
                  <a:gd name="T51" fmla="*/ 16 h 40"/>
                  <a:gd name="T52" fmla="*/ 31 w 276"/>
                  <a:gd name="T53" fmla="*/ 15 h 40"/>
                  <a:gd name="T54" fmla="*/ 10 w 276"/>
                  <a:gd name="T55" fmla="*/ 14 h 40"/>
                  <a:gd name="T56" fmla="*/ 2 w 276"/>
                  <a:gd name="T57" fmla="*/ 11 h 40"/>
                  <a:gd name="T58" fmla="*/ 6 w 276"/>
                  <a:gd name="T59" fmla="*/ 5 h 40"/>
                  <a:gd name="T60" fmla="*/ 75 w 276"/>
                  <a:gd name="T61" fmla="*/ 3 h 40"/>
                  <a:gd name="T62" fmla="*/ 174 w 276"/>
                  <a:gd name="T63" fmla="*/ 3 h 40"/>
                  <a:gd name="T64" fmla="*/ 239 w 276"/>
                  <a:gd name="T65" fmla="*/ 1 h 40"/>
                  <a:gd name="T66" fmla="*/ 270 w 276"/>
                  <a:gd name="T67" fmla="*/ 1 h 40"/>
                  <a:gd name="T68" fmla="*/ 276 w 276"/>
                  <a:gd name="T69" fmla="*/ 8 h 40"/>
                  <a:gd name="T70" fmla="*/ 274 w 276"/>
                  <a:gd name="T71" fmla="*/ 23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6"/>
                  <a:gd name="T109" fmla="*/ 0 h 40"/>
                  <a:gd name="T110" fmla="*/ 276 w 276"/>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6" h="40">
                    <a:moveTo>
                      <a:pt x="274" y="30"/>
                    </a:moveTo>
                    <a:lnTo>
                      <a:pt x="272" y="34"/>
                    </a:lnTo>
                    <a:lnTo>
                      <a:pt x="268" y="37"/>
                    </a:lnTo>
                    <a:lnTo>
                      <a:pt x="263" y="38"/>
                    </a:lnTo>
                    <a:lnTo>
                      <a:pt x="253" y="40"/>
                    </a:lnTo>
                    <a:lnTo>
                      <a:pt x="234" y="40"/>
                    </a:lnTo>
                    <a:lnTo>
                      <a:pt x="214" y="38"/>
                    </a:lnTo>
                    <a:lnTo>
                      <a:pt x="195" y="38"/>
                    </a:lnTo>
                    <a:lnTo>
                      <a:pt x="176" y="38"/>
                    </a:lnTo>
                    <a:lnTo>
                      <a:pt x="155" y="38"/>
                    </a:lnTo>
                    <a:lnTo>
                      <a:pt x="137" y="38"/>
                    </a:lnTo>
                    <a:lnTo>
                      <a:pt x="116" y="37"/>
                    </a:lnTo>
                    <a:lnTo>
                      <a:pt x="97" y="37"/>
                    </a:lnTo>
                    <a:lnTo>
                      <a:pt x="97" y="36"/>
                    </a:lnTo>
                    <a:lnTo>
                      <a:pt x="97" y="34"/>
                    </a:lnTo>
                    <a:lnTo>
                      <a:pt x="97" y="33"/>
                    </a:lnTo>
                    <a:lnTo>
                      <a:pt x="97" y="31"/>
                    </a:lnTo>
                    <a:lnTo>
                      <a:pt x="87" y="30"/>
                    </a:lnTo>
                    <a:lnTo>
                      <a:pt x="79" y="30"/>
                    </a:lnTo>
                    <a:lnTo>
                      <a:pt x="68" y="30"/>
                    </a:lnTo>
                    <a:lnTo>
                      <a:pt x="58" y="30"/>
                    </a:lnTo>
                    <a:lnTo>
                      <a:pt x="58" y="29"/>
                    </a:lnTo>
                    <a:lnTo>
                      <a:pt x="58" y="27"/>
                    </a:lnTo>
                    <a:lnTo>
                      <a:pt x="58" y="26"/>
                    </a:lnTo>
                    <a:lnTo>
                      <a:pt x="58" y="23"/>
                    </a:lnTo>
                    <a:lnTo>
                      <a:pt x="75" y="23"/>
                    </a:lnTo>
                    <a:lnTo>
                      <a:pt x="91" y="23"/>
                    </a:lnTo>
                    <a:lnTo>
                      <a:pt x="108" y="22"/>
                    </a:lnTo>
                    <a:lnTo>
                      <a:pt x="124" y="22"/>
                    </a:lnTo>
                    <a:lnTo>
                      <a:pt x="141" y="20"/>
                    </a:lnTo>
                    <a:lnTo>
                      <a:pt x="158" y="20"/>
                    </a:lnTo>
                    <a:lnTo>
                      <a:pt x="174" y="19"/>
                    </a:lnTo>
                    <a:lnTo>
                      <a:pt x="191" y="19"/>
                    </a:lnTo>
                    <a:lnTo>
                      <a:pt x="191" y="18"/>
                    </a:lnTo>
                    <a:lnTo>
                      <a:pt x="191" y="16"/>
                    </a:lnTo>
                    <a:lnTo>
                      <a:pt x="191" y="14"/>
                    </a:lnTo>
                    <a:lnTo>
                      <a:pt x="191" y="12"/>
                    </a:lnTo>
                    <a:lnTo>
                      <a:pt x="180" y="12"/>
                    </a:lnTo>
                    <a:lnTo>
                      <a:pt x="172" y="12"/>
                    </a:lnTo>
                    <a:lnTo>
                      <a:pt x="162" y="12"/>
                    </a:lnTo>
                    <a:lnTo>
                      <a:pt x="151" y="12"/>
                    </a:lnTo>
                    <a:lnTo>
                      <a:pt x="143" y="12"/>
                    </a:lnTo>
                    <a:lnTo>
                      <a:pt x="133" y="12"/>
                    </a:lnTo>
                    <a:lnTo>
                      <a:pt x="122" y="12"/>
                    </a:lnTo>
                    <a:lnTo>
                      <a:pt x="112" y="12"/>
                    </a:lnTo>
                    <a:lnTo>
                      <a:pt x="104" y="14"/>
                    </a:lnTo>
                    <a:lnTo>
                      <a:pt x="95" y="15"/>
                    </a:lnTo>
                    <a:lnTo>
                      <a:pt x="87" y="16"/>
                    </a:lnTo>
                    <a:lnTo>
                      <a:pt x="79" y="18"/>
                    </a:lnTo>
                    <a:lnTo>
                      <a:pt x="68" y="18"/>
                    </a:lnTo>
                    <a:lnTo>
                      <a:pt x="60" y="18"/>
                    </a:lnTo>
                    <a:lnTo>
                      <a:pt x="50" y="16"/>
                    </a:lnTo>
                    <a:lnTo>
                      <a:pt x="39" y="16"/>
                    </a:lnTo>
                    <a:lnTo>
                      <a:pt x="31" y="15"/>
                    </a:lnTo>
                    <a:lnTo>
                      <a:pt x="21" y="15"/>
                    </a:lnTo>
                    <a:lnTo>
                      <a:pt x="10" y="14"/>
                    </a:lnTo>
                    <a:lnTo>
                      <a:pt x="0" y="14"/>
                    </a:lnTo>
                    <a:lnTo>
                      <a:pt x="2" y="11"/>
                    </a:lnTo>
                    <a:lnTo>
                      <a:pt x="4" y="8"/>
                    </a:lnTo>
                    <a:lnTo>
                      <a:pt x="6" y="5"/>
                    </a:lnTo>
                    <a:lnTo>
                      <a:pt x="8" y="3"/>
                    </a:lnTo>
                    <a:lnTo>
                      <a:pt x="75" y="3"/>
                    </a:lnTo>
                    <a:lnTo>
                      <a:pt x="128" y="3"/>
                    </a:lnTo>
                    <a:lnTo>
                      <a:pt x="174" y="3"/>
                    </a:lnTo>
                    <a:lnTo>
                      <a:pt x="212" y="1"/>
                    </a:lnTo>
                    <a:lnTo>
                      <a:pt x="239" y="1"/>
                    </a:lnTo>
                    <a:lnTo>
                      <a:pt x="257" y="0"/>
                    </a:lnTo>
                    <a:lnTo>
                      <a:pt x="270" y="1"/>
                    </a:lnTo>
                    <a:lnTo>
                      <a:pt x="276" y="1"/>
                    </a:lnTo>
                    <a:lnTo>
                      <a:pt x="276" y="8"/>
                    </a:lnTo>
                    <a:lnTo>
                      <a:pt x="276" y="15"/>
                    </a:lnTo>
                    <a:lnTo>
                      <a:pt x="274" y="23"/>
                    </a:lnTo>
                    <a:lnTo>
                      <a:pt x="274" y="3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7" name="Freeform 761"/>
              <p:cNvSpPr>
                <a:spLocks/>
              </p:cNvSpPr>
              <p:nvPr/>
            </p:nvSpPr>
            <p:spPr bwMode="auto">
              <a:xfrm>
                <a:off x="588" y="2448"/>
                <a:ext cx="287" cy="26"/>
              </a:xfrm>
              <a:custGeom>
                <a:avLst/>
                <a:gdLst>
                  <a:gd name="T0" fmla="*/ 287 w 287"/>
                  <a:gd name="T1" fmla="*/ 25 h 26"/>
                  <a:gd name="T2" fmla="*/ 262 w 287"/>
                  <a:gd name="T3" fmla="*/ 25 h 26"/>
                  <a:gd name="T4" fmla="*/ 227 w 287"/>
                  <a:gd name="T5" fmla="*/ 26 h 26"/>
                  <a:gd name="T6" fmla="*/ 187 w 287"/>
                  <a:gd name="T7" fmla="*/ 26 h 26"/>
                  <a:gd name="T8" fmla="*/ 146 w 287"/>
                  <a:gd name="T9" fmla="*/ 25 h 26"/>
                  <a:gd name="T10" fmla="*/ 104 w 287"/>
                  <a:gd name="T11" fmla="*/ 25 h 26"/>
                  <a:gd name="T12" fmla="*/ 63 w 287"/>
                  <a:gd name="T13" fmla="*/ 25 h 26"/>
                  <a:gd name="T14" fmla="*/ 27 w 287"/>
                  <a:gd name="T15" fmla="*/ 24 h 26"/>
                  <a:gd name="T16" fmla="*/ 0 w 287"/>
                  <a:gd name="T17" fmla="*/ 22 h 26"/>
                  <a:gd name="T18" fmla="*/ 0 w 287"/>
                  <a:gd name="T19" fmla="*/ 19 h 26"/>
                  <a:gd name="T20" fmla="*/ 3 w 287"/>
                  <a:gd name="T21" fmla="*/ 15 h 26"/>
                  <a:gd name="T22" fmla="*/ 5 w 287"/>
                  <a:gd name="T23" fmla="*/ 12 h 26"/>
                  <a:gd name="T24" fmla="*/ 7 w 287"/>
                  <a:gd name="T25" fmla="*/ 10 h 26"/>
                  <a:gd name="T26" fmla="*/ 32 w 287"/>
                  <a:gd name="T27" fmla="*/ 8 h 26"/>
                  <a:gd name="T28" fmla="*/ 57 w 287"/>
                  <a:gd name="T29" fmla="*/ 7 h 26"/>
                  <a:gd name="T30" fmla="*/ 84 w 287"/>
                  <a:gd name="T31" fmla="*/ 6 h 26"/>
                  <a:gd name="T32" fmla="*/ 108 w 287"/>
                  <a:gd name="T33" fmla="*/ 4 h 26"/>
                  <a:gd name="T34" fmla="*/ 135 w 287"/>
                  <a:gd name="T35" fmla="*/ 3 h 26"/>
                  <a:gd name="T36" fmla="*/ 160 w 287"/>
                  <a:gd name="T37" fmla="*/ 3 h 26"/>
                  <a:gd name="T38" fmla="*/ 187 w 287"/>
                  <a:gd name="T39" fmla="*/ 1 h 26"/>
                  <a:gd name="T40" fmla="*/ 212 w 287"/>
                  <a:gd name="T41" fmla="*/ 0 h 26"/>
                  <a:gd name="T42" fmla="*/ 221 w 287"/>
                  <a:gd name="T43" fmla="*/ 0 h 26"/>
                  <a:gd name="T44" fmla="*/ 229 w 287"/>
                  <a:gd name="T45" fmla="*/ 1 h 26"/>
                  <a:gd name="T46" fmla="*/ 239 w 287"/>
                  <a:gd name="T47" fmla="*/ 1 h 26"/>
                  <a:gd name="T48" fmla="*/ 248 w 287"/>
                  <a:gd name="T49" fmla="*/ 1 h 26"/>
                  <a:gd name="T50" fmla="*/ 256 w 287"/>
                  <a:gd name="T51" fmla="*/ 1 h 26"/>
                  <a:gd name="T52" fmla="*/ 266 w 287"/>
                  <a:gd name="T53" fmla="*/ 1 h 26"/>
                  <a:gd name="T54" fmla="*/ 275 w 287"/>
                  <a:gd name="T55" fmla="*/ 3 h 26"/>
                  <a:gd name="T56" fmla="*/ 283 w 287"/>
                  <a:gd name="T57" fmla="*/ 3 h 26"/>
                  <a:gd name="T58" fmla="*/ 285 w 287"/>
                  <a:gd name="T59" fmla="*/ 8 h 26"/>
                  <a:gd name="T60" fmla="*/ 285 w 287"/>
                  <a:gd name="T61" fmla="*/ 14 h 26"/>
                  <a:gd name="T62" fmla="*/ 285 w 287"/>
                  <a:gd name="T63" fmla="*/ 19 h 26"/>
                  <a:gd name="T64" fmla="*/ 287 w 287"/>
                  <a:gd name="T65" fmla="*/ 25 h 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7"/>
                  <a:gd name="T100" fmla="*/ 0 h 26"/>
                  <a:gd name="T101" fmla="*/ 287 w 287"/>
                  <a:gd name="T102" fmla="*/ 26 h 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7" h="26">
                    <a:moveTo>
                      <a:pt x="287" y="25"/>
                    </a:moveTo>
                    <a:lnTo>
                      <a:pt x="262" y="25"/>
                    </a:lnTo>
                    <a:lnTo>
                      <a:pt x="227" y="26"/>
                    </a:lnTo>
                    <a:lnTo>
                      <a:pt x="187" y="26"/>
                    </a:lnTo>
                    <a:lnTo>
                      <a:pt x="146" y="25"/>
                    </a:lnTo>
                    <a:lnTo>
                      <a:pt x="104" y="25"/>
                    </a:lnTo>
                    <a:lnTo>
                      <a:pt x="63" y="25"/>
                    </a:lnTo>
                    <a:lnTo>
                      <a:pt x="27" y="24"/>
                    </a:lnTo>
                    <a:lnTo>
                      <a:pt x="0" y="22"/>
                    </a:lnTo>
                    <a:lnTo>
                      <a:pt x="0" y="19"/>
                    </a:lnTo>
                    <a:lnTo>
                      <a:pt x="3" y="15"/>
                    </a:lnTo>
                    <a:lnTo>
                      <a:pt x="5" y="12"/>
                    </a:lnTo>
                    <a:lnTo>
                      <a:pt x="7" y="10"/>
                    </a:lnTo>
                    <a:lnTo>
                      <a:pt x="32" y="8"/>
                    </a:lnTo>
                    <a:lnTo>
                      <a:pt x="57" y="7"/>
                    </a:lnTo>
                    <a:lnTo>
                      <a:pt x="84" y="6"/>
                    </a:lnTo>
                    <a:lnTo>
                      <a:pt x="108" y="4"/>
                    </a:lnTo>
                    <a:lnTo>
                      <a:pt x="135" y="3"/>
                    </a:lnTo>
                    <a:lnTo>
                      <a:pt x="160" y="3"/>
                    </a:lnTo>
                    <a:lnTo>
                      <a:pt x="187" y="1"/>
                    </a:lnTo>
                    <a:lnTo>
                      <a:pt x="212" y="0"/>
                    </a:lnTo>
                    <a:lnTo>
                      <a:pt x="221" y="0"/>
                    </a:lnTo>
                    <a:lnTo>
                      <a:pt x="229" y="1"/>
                    </a:lnTo>
                    <a:lnTo>
                      <a:pt x="239" y="1"/>
                    </a:lnTo>
                    <a:lnTo>
                      <a:pt x="248" y="1"/>
                    </a:lnTo>
                    <a:lnTo>
                      <a:pt x="256" y="1"/>
                    </a:lnTo>
                    <a:lnTo>
                      <a:pt x="266" y="1"/>
                    </a:lnTo>
                    <a:lnTo>
                      <a:pt x="275" y="3"/>
                    </a:lnTo>
                    <a:lnTo>
                      <a:pt x="283" y="3"/>
                    </a:lnTo>
                    <a:lnTo>
                      <a:pt x="285" y="8"/>
                    </a:lnTo>
                    <a:lnTo>
                      <a:pt x="285" y="14"/>
                    </a:lnTo>
                    <a:lnTo>
                      <a:pt x="285" y="19"/>
                    </a:lnTo>
                    <a:lnTo>
                      <a:pt x="287" y="25"/>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8" name="Freeform 762"/>
              <p:cNvSpPr>
                <a:spLocks/>
              </p:cNvSpPr>
              <p:nvPr/>
            </p:nvSpPr>
            <p:spPr bwMode="auto">
              <a:xfrm>
                <a:off x="599" y="2404"/>
                <a:ext cx="251" cy="37"/>
              </a:xfrm>
              <a:custGeom>
                <a:avLst/>
                <a:gdLst>
                  <a:gd name="T0" fmla="*/ 249 w 251"/>
                  <a:gd name="T1" fmla="*/ 29 h 37"/>
                  <a:gd name="T2" fmla="*/ 245 w 251"/>
                  <a:gd name="T3" fmla="*/ 30 h 37"/>
                  <a:gd name="T4" fmla="*/ 241 w 251"/>
                  <a:gd name="T5" fmla="*/ 30 h 37"/>
                  <a:gd name="T6" fmla="*/ 237 w 251"/>
                  <a:gd name="T7" fmla="*/ 32 h 37"/>
                  <a:gd name="T8" fmla="*/ 228 w 251"/>
                  <a:gd name="T9" fmla="*/ 32 h 37"/>
                  <a:gd name="T10" fmla="*/ 216 w 251"/>
                  <a:gd name="T11" fmla="*/ 33 h 37"/>
                  <a:gd name="T12" fmla="*/ 197 w 251"/>
                  <a:gd name="T13" fmla="*/ 33 h 37"/>
                  <a:gd name="T14" fmla="*/ 172 w 251"/>
                  <a:gd name="T15" fmla="*/ 34 h 37"/>
                  <a:gd name="T16" fmla="*/ 139 w 251"/>
                  <a:gd name="T17" fmla="*/ 36 h 37"/>
                  <a:gd name="T18" fmla="*/ 122 w 251"/>
                  <a:gd name="T19" fmla="*/ 36 h 37"/>
                  <a:gd name="T20" fmla="*/ 104 w 251"/>
                  <a:gd name="T21" fmla="*/ 36 h 37"/>
                  <a:gd name="T22" fmla="*/ 87 w 251"/>
                  <a:gd name="T23" fmla="*/ 36 h 37"/>
                  <a:gd name="T24" fmla="*/ 70 w 251"/>
                  <a:gd name="T25" fmla="*/ 36 h 37"/>
                  <a:gd name="T26" fmla="*/ 54 w 251"/>
                  <a:gd name="T27" fmla="*/ 37 h 37"/>
                  <a:gd name="T28" fmla="*/ 35 w 251"/>
                  <a:gd name="T29" fmla="*/ 37 h 37"/>
                  <a:gd name="T30" fmla="*/ 19 w 251"/>
                  <a:gd name="T31" fmla="*/ 37 h 37"/>
                  <a:gd name="T32" fmla="*/ 0 w 251"/>
                  <a:gd name="T33" fmla="*/ 37 h 37"/>
                  <a:gd name="T34" fmla="*/ 0 w 251"/>
                  <a:gd name="T35" fmla="*/ 28 h 37"/>
                  <a:gd name="T36" fmla="*/ 0 w 251"/>
                  <a:gd name="T37" fmla="*/ 18 h 37"/>
                  <a:gd name="T38" fmla="*/ 0 w 251"/>
                  <a:gd name="T39" fmla="*/ 10 h 37"/>
                  <a:gd name="T40" fmla="*/ 0 w 251"/>
                  <a:gd name="T41" fmla="*/ 0 h 37"/>
                  <a:gd name="T42" fmla="*/ 31 w 251"/>
                  <a:gd name="T43" fmla="*/ 1 h 37"/>
                  <a:gd name="T44" fmla="*/ 60 w 251"/>
                  <a:gd name="T45" fmla="*/ 1 h 37"/>
                  <a:gd name="T46" fmla="*/ 91 w 251"/>
                  <a:gd name="T47" fmla="*/ 3 h 37"/>
                  <a:gd name="T48" fmla="*/ 120 w 251"/>
                  <a:gd name="T49" fmla="*/ 3 h 37"/>
                  <a:gd name="T50" fmla="*/ 151 w 251"/>
                  <a:gd name="T51" fmla="*/ 3 h 37"/>
                  <a:gd name="T52" fmla="*/ 180 w 251"/>
                  <a:gd name="T53" fmla="*/ 3 h 37"/>
                  <a:gd name="T54" fmla="*/ 212 w 251"/>
                  <a:gd name="T55" fmla="*/ 3 h 37"/>
                  <a:gd name="T56" fmla="*/ 243 w 251"/>
                  <a:gd name="T57" fmla="*/ 3 h 37"/>
                  <a:gd name="T58" fmla="*/ 245 w 251"/>
                  <a:gd name="T59" fmla="*/ 4 h 37"/>
                  <a:gd name="T60" fmla="*/ 247 w 251"/>
                  <a:gd name="T61" fmla="*/ 4 h 37"/>
                  <a:gd name="T62" fmla="*/ 249 w 251"/>
                  <a:gd name="T63" fmla="*/ 6 h 37"/>
                  <a:gd name="T64" fmla="*/ 251 w 251"/>
                  <a:gd name="T65" fmla="*/ 7 h 37"/>
                  <a:gd name="T66" fmla="*/ 251 w 251"/>
                  <a:gd name="T67" fmla="*/ 12 h 37"/>
                  <a:gd name="T68" fmla="*/ 251 w 251"/>
                  <a:gd name="T69" fmla="*/ 18 h 37"/>
                  <a:gd name="T70" fmla="*/ 251 w 251"/>
                  <a:gd name="T71" fmla="*/ 23 h 37"/>
                  <a:gd name="T72" fmla="*/ 249 w 251"/>
                  <a:gd name="T73" fmla="*/ 29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1"/>
                  <a:gd name="T112" fmla="*/ 0 h 37"/>
                  <a:gd name="T113" fmla="*/ 251 w 251"/>
                  <a:gd name="T114" fmla="*/ 37 h 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1" h="37">
                    <a:moveTo>
                      <a:pt x="249" y="29"/>
                    </a:moveTo>
                    <a:lnTo>
                      <a:pt x="245" y="30"/>
                    </a:lnTo>
                    <a:lnTo>
                      <a:pt x="241" y="30"/>
                    </a:lnTo>
                    <a:lnTo>
                      <a:pt x="237" y="32"/>
                    </a:lnTo>
                    <a:lnTo>
                      <a:pt x="228" y="32"/>
                    </a:lnTo>
                    <a:lnTo>
                      <a:pt x="216" y="33"/>
                    </a:lnTo>
                    <a:lnTo>
                      <a:pt x="197" y="33"/>
                    </a:lnTo>
                    <a:lnTo>
                      <a:pt x="172" y="34"/>
                    </a:lnTo>
                    <a:lnTo>
                      <a:pt x="139" y="36"/>
                    </a:lnTo>
                    <a:lnTo>
                      <a:pt x="122" y="36"/>
                    </a:lnTo>
                    <a:lnTo>
                      <a:pt x="104" y="36"/>
                    </a:lnTo>
                    <a:lnTo>
                      <a:pt x="87" y="36"/>
                    </a:lnTo>
                    <a:lnTo>
                      <a:pt x="70" y="36"/>
                    </a:lnTo>
                    <a:lnTo>
                      <a:pt x="54" y="37"/>
                    </a:lnTo>
                    <a:lnTo>
                      <a:pt x="35" y="37"/>
                    </a:lnTo>
                    <a:lnTo>
                      <a:pt x="19" y="37"/>
                    </a:lnTo>
                    <a:lnTo>
                      <a:pt x="0" y="37"/>
                    </a:lnTo>
                    <a:lnTo>
                      <a:pt x="0" y="28"/>
                    </a:lnTo>
                    <a:lnTo>
                      <a:pt x="0" y="18"/>
                    </a:lnTo>
                    <a:lnTo>
                      <a:pt x="0" y="10"/>
                    </a:lnTo>
                    <a:lnTo>
                      <a:pt x="0" y="0"/>
                    </a:lnTo>
                    <a:lnTo>
                      <a:pt x="31" y="1"/>
                    </a:lnTo>
                    <a:lnTo>
                      <a:pt x="60" y="1"/>
                    </a:lnTo>
                    <a:lnTo>
                      <a:pt x="91" y="3"/>
                    </a:lnTo>
                    <a:lnTo>
                      <a:pt x="120" y="3"/>
                    </a:lnTo>
                    <a:lnTo>
                      <a:pt x="151" y="3"/>
                    </a:lnTo>
                    <a:lnTo>
                      <a:pt x="180" y="3"/>
                    </a:lnTo>
                    <a:lnTo>
                      <a:pt x="212" y="3"/>
                    </a:lnTo>
                    <a:lnTo>
                      <a:pt x="243" y="3"/>
                    </a:lnTo>
                    <a:lnTo>
                      <a:pt x="245" y="4"/>
                    </a:lnTo>
                    <a:lnTo>
                      <a:pt x="247" y="4"/>
                    </a:lnTo>
                    <a:lnTo>
                      <a:pt x="249" y="6"/>
                    </a:lnTo>
                    <a:lnTo>
                      <a:pt x="251" y="7"/>
                    </a:lnTo>
                    <a:lnTo>
                      <a:pt x="251" y="12"/>
                    </a:lnTo>
                    <a:lnTo>
                      <a:pt x="251" y="18"/>
                    </a:lnTo>
                    <a:lnTo>
                      <a:pt x="251" y="23"/>
                    </a:lnTo>
                    <a:lnTo>
                      <a:pt x="249" y="29"/>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49" name="Freeform 763"/>
              <p:cNvSpPr>
                <a:spLocks/>
              </p:cNvSpPr>
              <p:nvPr/>
            </p:nvSpPr>
            <p:spPr bwMode="auto">
              <a:xfrm>
                <a:off x="576" y="2303"/>
                <a:ext cx="278" cy="90"/>
              </a:xfrm>
              <a:custGeom>
                <a:avLst/>
                <a:gdLst>
                  <a:gd name="T0" fmla="*/ 278 w 278"/>
                  <a:gd name="T1" fmla="*/ 75 h 90"/>
                  <a:gd name="T2" fmla="*/ 276 w 278"/>
                  <a:gd name="T3" fmla="*/ 79 h 90"/>
                  <a:gd name="T4" fmla="*/ 274 w 278"/>
                  <a:gd name="T5" fmla="*/ 82 h 90"/>
                  <a:gd name="T6" fmla="*/ 272 w 278"/>
                  <a:gd name="T7" fmla="*/ 84 h 90"/>
                  <a:gd name="T8" fmla="*/ 270 w 278"/>
                  <a:gd name="T9" fmla="*/ 89 h 90"/>
                  <a:gd name="T10" fmla="*/ 237 w 278"/>
                  <a:gd name="T11" fmla="*/ 89 h 90"/>
                  <a:gd name="T12" fmla="*/ 212 w 278"/>
                  <a:gd name="T13" fmla="*/ 87 h 90"/>
                  <a:gd name="T14" fmla="*/ 195 w 278"/>
                  <a:gd name="T15" fmla="*/ 87 h 90"/>
                  <a:gd name="T16" fmla="*/ 183 w 278"/>
                  <a:gd name="T17" fmla="*/ 87 h 90"/>
                  <a:gd name="T18" fmla="*/ 174 w 278"/>
                  <a:gd name="T19" fmla="*/ 87 h 90"/>
                  <a:gd name="T20" fmla="*/ 170 w 278"/>
                  <a:gd name="T21" fmla="*/ 87 h 90"/>
                  <a:gd name="T22" fmla="*/ 168 w 278"/>
                  <a:gd name="T23" fmla="*/ 89 h 90"/>
                  <a:gd name="T24" fmla="*/ 166 w 278"/>
                  <a:gd name="T25" fmla="*/ 89 h 90"/>
                  <a:gd name="T26" fmla="*/ 154 w 278"/>
                  <a:gd name="T27" fmla="*/ 90 h 90"/>
                  <a:gd name="T28" fmla="*/ 143 w 278"/>
                  <a:gd name="T29" fmla="*/ 90 h 90"/>
                  <a:gd name="T30" fmla="*/ 131 w 278"/>
                  <a:gd name="T31" fmla="*/ 90 h 90"/>
                  <a:gd name="T32" fmla="*/ 118 w 278"/>
                  <a:gd name="T33" fmla="*/ 90 h 90"/>
                  <a:gd name="T34" fmla="*/ 98 w 278"/>
                  <a:gd name="T35" fmla="*/ 89 h 90"/>
                  <a:gd name="T36" fmla="*/ 75 w 278"/>
                  <a:gd name="T37" fmla="*/ 89 h 90"/>
                  <a:gd name="T38" fmla="*/ 42 w 278"/>
                  <a:gd name="T39" fmla="*/ 87 h 90"/>
                  <a:gd name="T40" fmla="*/ 0 w 278"/>
                  <a:gd name="T41" fmla="*/ 87 h 90"/>
                  <a:gd name="T42" fmla="*/ 6 w 278"/>
                  <a:gd name="T43" fmla="*/ 73 h 90"/>
                  <a:gd name="T44" fmla="*/ 12 w 278"/>
                  <a:gd name="T45" fmla="*/ 60 h 90"/>
                  <a:gd name="T46" fmla="*/ 27 w 278"/>
                  <a:gd name="T47" fmla="*/ 39 h 90"/>
                  <a:gd name="T48" fmla="*/ 54 w 278"/>
                  <a:gd name="T49" fmla="*/ 2 h 90"/>
                  <a:gd name="T50" fmla="*/ 91 w 278"/>
                  <a:gd name="T51" fmla="*/ 2 h 90"/>
                  <a:gd name="T52" fmla="*/ 120 w 278"/>
                  <a:gd name="T53" fmla="*/ 0 h 90"/>
                  <a:gd name="T54" fmla="*/ 143 w 278"/>
                  <a:gd name="T55" fmla="*/ 0 h 90"/>
                  <a:gd name="T56" fmla="*/ 162 w 278"/>
                  <a:gd name="T57" fmla="*/ 0 h 90"/>
                  <a:gd name="T58" fmla="*/ 179 w 278"/>
                  <a:gd name="T59" fmla="*/ 2 h 90"/>
                  <a:gd name="T60" fmla="*/ 195 w 278"/>
                  <a:gd name="T61" fmla="*/ 2 h 90"/>
                  <a:gd name="T62" fmla="*/ 216 w 278"/>
                  <a:gd name="T63" fmla="*/ 2 h 90"/>
                  <a:gd name="T64" fmla="*/ 241 w 278"/>
                  <a:gd name="T65" fmla="*/ 3 h 90"/>
                  <a:gd name="T66" fmla="*/ 260 w 278"/>
                  <a:gd name="T67" fmla="*/ 36 h 90"/>
                  <a:gd name="T68" fmla="*/ 270 w 278"/>
                  <a:gd name="T69" fmla="*/ 54 h 90"/>
                  <a:gd name="T70" fmla="*/ 274 w 278"/>
                  <a:gd name="T71" fmla="*/ 65 h 90"/>
                  <a:gd name="T72" fmla="*/ 278 w 278"/>
                  <a:gd name="T73" fmla="*/ 75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8"/>
                  <a:gd name="T112" fmla="*/ 0 h 90"/>
                  <a:gd name="T113" fmla="*/ 278 w 278"/>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8" h="90">
                    <a:moveTo>
                      <a:pt x="278" y="75"/>
                    </a:moveTo>
                    <a:lnTo>
                      <a:pt x="276" y="79"/>
                    </a:lnTo>
                    <a:lnTo>
                      <a:pt x="274" y="82"/>
                    </a:lnTo>
                    <a:lnTo>
                      <a:pt x="272" y="84"/>
                    </a:lnTo>
                    <a:lnTo>
                      <a:pt x="270" y="89"/>
                    </a:lnTo>
                    <a:lnTo>
                      <a:pt x="237" y="89"/>
                    </a:lnTo>
                    <a:lnTo>
                      <a:pt x="212" y="87"/>
                    </a:lnTo>
                    <a:lnTo>
                      <a:pt x="195" y="87"/>
                    </a:lnTo>
                    <a:lnTo>
                      <a:pt x="183" y="87"/>
                    </a:lnTo>
                    <a:lnTo>
                      <a:pt x="174" y="87"/>
                    </a:lnTo>
                    <a:lnTo>
                      <a:pt x="170" y="87"/>
                    </a:lnTo>
                    <a:lnTo>
                      <a:pt x="168" y="89"/>
                    </a:lnTo>
                    <a:lnTo>
                      <a:pt x="166" y="89"/>
                    </a:lnTo>
                    <a:lnTo>
                      <a:pt x="154" y="90"/>
                    </a:lnTo>
                    <a:lnTo>
                      <a:pt x="143" y="90"/>
                    </a:lnTo>
                    <a:lnTo>
                      <a:pt x="131" y="90"/>
                    </a:lnTo>
                    <a:lnTo>
                      <a:pt x="118" y="90"/>
                    </a:lnTo>
                    <a:lnTo>
                      <a:pt x="98" y="89"/>
                    </a:lnTo>
                    <a:lnTo>
                      <a:pt x="75" y="89"/>
                    </a:lnTo>
                    <a:lnTo>
                      <a:pt x="42" y="87"/>
                    </a:lnTo>
                    <a:lnTo>
                      <a:pt x="0" y="87"/>
                    </a:lnTo>
                    <a:lnTo>
                      <a:pt x="6" y="73"/>
                    </a:lnTo>
                    <a:lnTo>
                      <a:pt x="12" y="60"/>
                    </a:lnTo>
                    <a:lnTo>
                      <a:pt x="27" y="39"/>
                    </a:lnTo>
                    <a:lnTo>
                      <a:pt x="54" y="2"/>
                    </a:lnTo>
                    <a:lnTo>
                      <a:pt x="91" y="2"/>
                    </a:lnTo>
                    <a:lnTo>
                      <a:pt x="120" y="0"/>
                    </a:lnTo>
                    <a:lnTo>
                      <a:pt x="143" y="0"/>
                    </a:lnTo>
                    <a:lnTo>
                      <a:pt x="162" y="0"/>
                    </a:lnTo>
                    <a:lnTo>
                      <a:pt x="179" y="2"/>
                    </a:lnTo>
                    <a:lnTo>
                      <a:pt x="195" y="2"/>
                    </a:lnTo>
                    <a:lnTo>
                      <a:pt x="216" y="2"/>
                    </a:lnTo>
                    <a:lnTo>
                      <a:pt x="241" y="3"/>
                    </a:lnTo>
                    <a:lnTo>
                      <a:pt x="260" y="36"/>
                    </a:lnTo>
                    <a:lnTo>
                      <a:pt x="270" y="54"/>
                    </a:lnTo>
                    <a:lnTo>
                      <a:pt x="274" y="65"/>
                    </a:lnTo>
                    <a:lnTo>
                      <a:pt x="278" y="75"/>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0" name="Freeform 764"/>
              <p:cNvSpPr>
                <a:spLocks/>
              </p:cNvSpPr>
              <p:nvPr/>
            </p:nvSpPr>
            <p:spPr bwMode="auto">
              <a:xfrm>
                <a:off x="595" y="2506"/>
                <a:ext cx="50" cy="10"/>
              </a:xfrm>
              <a:custGeom>
                <a:avLst/>
                <a:gdLst>
                  <a:gd name="T0" fmla="*/ 50 w 50"/>
                  <a:gd name="T1" fmla="*/ 8 h 10"/>
                  <a:gd name="T2" fmla="*/ 37 w 50"/>
                  <a:gd name="T3" fmla="*/ 8 h 10"/>
                  <a:gd name="T4" fmla="*/ 25 w 50"/>
                  <a:gd name="T5" fmla="*/ 8 h 10"/>
                  <a:gd name="T6" fmla="*/ 12 w 50"/>
                  <a:gd name="T7" fmla="*/ 8 h 10"/>
                  <a:gd name="T8" fmla="*/ 0 w 50"/>
                  <a:gd name="T9" fmla="*/ 10 h 10"/>
                  <a:gd name="T10" fmla="*/ 0 w 50"/>
                  <a:gd name="T11" fmla="*/ 7 h 10"/>
                  <a:gd name="T12" fmla="*/ 0 w 50"/>
                  <a:gd name="T13" fmla="*/ 4 h 10"/>
                  <a:gd name="T14" fmla="*/ 0 w 50"/>
                  <a:gd name="T15" fmla="*/ 3 h 10"/>
                  <a:gd name="T16" fmla="*/ 2 w 50"/>
                  <a:gd name="T17" fmla="*/ 0 h 10"/>
                  <a:gd name="T18" fmla="*/ 27 w 50"/>
                  <a:gd name="T19" fmla="*/ 1 h 10"/>
                  <a:gd name="T20" fmla="*/ 39 w 50"/>
                  <a:gd name="T21" fmla="*/ 3 h 10"/>
                  <a:gd name="T22" fmla="*/ 45 w 50"/>
                  <a:gd name="T23" fmla="*/ 5 h 10"/>
                  <a:gd name="T24" fmla="*/ 50 w 50"/>
                  <a:gd name="T25" fmla="*/ 8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10"/>
                  <a:gd name="T41" fmla="*/ 50 w 50"/>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10">
                    <a:moveTo>
                      <a:pt x="50" y="8"/>
                    </a:moveTo>
                    <a:lnTo>
                      <a:pt x="37" y="8"/>
                    </a:lnTo>
                    <a:lnTo>
                      <a:pt x="25" y="8"/>
                    </a:lnTo>
                    <a:lnTo>
                      <a:pt x="12" y="8"/>
                    </a:lnTo>
                    <a:lnTo>
                      <a:pt x="0" y="10"/>
                    </a:lnTo>
                    <a:lnTo>
                      <a:pt x="0" y="7"/>
                    </a:lnTo>
                    <a:lnTo>
                      <a:pt x="0" y="4"/>
                    </a:lnTo>
                    <a:lnTo>
                      <a:pt x="0" y="3"/>
                    </a:lnTo>
                    <a:lnTo>
                      <a:pt x="2" y="0"/>
                    </a:lnTo>
                    <a:lnTo>
                      <a:pt x="27" y="1"/>
                    </a:lnTo>
                    <a:lnTo>
                      <a:pt x="39" y="3"/>
                    </a:lnTo>
                    <a:lnTo>
                      <a:pt x="45" y="5"/>
                    </a:lnTo>
                    <a:lnTo>
                      <a:pt x="50" y="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1" name="Freeform 765"/>
              <p:cNvSpPr>
                <a:spLocks/>
              </p:cNvSpPr>
              <p:nvPr/>
            </p:nvSpPr>
            <p:spPr bwMode="auto">
              <a:xfrm>
                <a:off x="161" y="2692"/>
                <a:ext cx="448" cy="41"/>
              </a:xfrm>
              <a:custGeom>
                <a:avLst/>
                <a:gdLst>
                  <a:gd name="T0" fmla="*/ 448 w 448"/>
                  <a:gd name="T1" fmla="*/ 25 h 41"/>
                  <a:gd name="T2" fmla="*/ 425 w 448"/>
                  <a:gd name="T3" fmla="*/ 26 h 41"/>
                  <a:gd name="T4" fmla="*/ 403 w 448"/>
                  <a:gd name="T5" fmla="*/ 29 h 41"/>
                  <a:gd name="T6" fmla="*/ 380 w 448"/>
                  <a:gd name="T7" fmla="*/ 30 h 41"/>
                  <a:gd name="T8" fmla="*/ 357 w 448"/>
                  <a:gd name="T9" fmla="*/ 32 h 41"/>
                  <a:gd name="T10" fmla="*/ 334 w 448"/>
                  <a:gd name="T11" fmla="*/ 33 h 41"/>
                  <a:gd name="T12" fmla="*/ 309 w 448"/>
                  <a:gd name="T13" fmla="*/ 34 h 41"/>
                  <a:gd name="T14" fmla="*/ 286 w 448"/>
                  <a:gd name="T15" fmla="*/ 37 h 41"/>
                  <a:gd name="T16" fmla="*/ 263 w 448"/>
                  <a:gd name="T17" fmla="*/ 39 h 41"/>
                  <a:gd name="T18" fmla="*/ 230 w 448"/>
                  <a:gd name="T19" fmla="*/ 39 h 41"/>
                  <a:gd name="T20" fmla="*/ 199 w 448"/>
                  <a:gd name="T21" fmla="*/ 39 h 41"/>
                  <a:gd name="T22" fmla="*/ 166 w 448"/>
                  <a:gd name="T23" fmla="*/ 39 h 41"/>
                  <a:gd name="T24" fmla="*/ 133 w 448"/>
                  <a:gd name="T25" fmla="*/ 40 h 41"/>
                  <a:gd name="T26" fmla="*/ 99 w 448"/>
                  <a:gd name="T27" fmla="*/ 40 h 41"/>
                  <a:gd name="T28" fmla="*/ 68 w 448"/>
                  <a:gd name="T29" fmla="*/ 40 h 41"/>
                  <a:gd name="T30" fmla="*/ 35 w 448"/>
                  <a:gd name="T31" fmla="*/ 41 h 41"/>
                  <a:gd name="T32" fmla="*/ 2 w 448"/>
                  <a:gd name="T33" fmla="*/ 41 h 41"/>
                  <a:gd name="T34" fmla="*/ 2 w 448"/>
                  <a:gd name="T35" fmla="*/ 34 h 41"/>
                  <a:gd name="T36" fmla="*/ 2 w 448"/>
                  <a:gd name="T37" fmla="*/ 29 h 41"/>
                  <a:gd name="T38" fmla="*/ 2 w 448"/>
                  <a:gd name="T39" fmla="*/ 22 h 41"/>
                  <a:gd name="T40" fmla="*/ 0 w 448"/>
                  <a:gd name="T41" fmla="*/ 17 h 41"/>
                  <a:gd name="T42" fmla="*/ 20 w 448"/>
                  <a:gd name="T43" fmla="*/ 17 h 41"/>
                  <a:gd name="T44" fmla="*/ 37 w 448"/>
                  <a:gd name="T45" fmla="*/ 15 h 41"/>
                  <a:gd name="T46" fmla="*/ 56 w 448"/>
                  <a:gd name="T47" fmla="*/ 14 h 41"/>
                  <a:gd name="T48" fmla="*/ 76 w 448"/>
                  <a:gd name="T49" fmla="*/ 12 h 41"/>
                  <a:gd name="T50" fmla="*/ 101 w 448"/>
                  <a:gd name="T51" fmla="*/ 11 h 41"/>
                  <a:gd name="T52" fmla="*/ 135 w 448"/>
                  <a:gd name="T53" fmla="*/ 10 h 41"/>
                  <a:gd name="T54" fmla="*/ 178 w 448"/>
                  <a:gd name="T55" fmla="*/ 7 h 41"/>
                  <a:gd name="T56" fmla="*/ 234 w 448"/>
                  <a:gd name="T57" fmla="*/ 4 h 41"/>
                  <a:gd name="T58" fmla="*/ 257 w 448"/>
                  <a:gd name="T59" fmla="*/ 4 h 41"/>
                  <a:gd name="T60" fmla="*/ 280 w 448"/>
                  <a:gd name="T61" fmla="*/ 4 h 41"/>
                  <a:gd name="T62" fmla="*/ 301 w 448"/>
                  <a:gd name="T63" fmla="*/ 3 h 41"/>
                  <a:gd name="T64" fmla="*/ 324 w 448"/>
                  <a:gd name="T65" fmla="*/ 3 h 41"/>
                  <a:gd name="T66" fmla="*/ 346 w 448"/>
                  <a:gd name="T67" fmla="*/ 1 h 41"/>
                  <a:gd name="T68" fmla="*/ 369 w 448"/>
                  <a:gd name="T69" fmla="*/ 1 h 41"/>
                  <a:gd name="T70" fmla="*/ 392 w 448"/>
                  <a:gd name="T71" fmla="*/ 0 h 41"/>
                  <a:gd name="T72" fmla="*/ 415 w 448"/>
                  <a:gd name="T73" fmla="*/ 0 h 41"/>
                  <a:gd name="T74" fmla="*/ 423 w 448"/>
                  <a:gd name="T75" fmla="*/ 1 h 41"/>
                  <a:gd name="T76" fmla="*/ 432 w 448"/>
                  <a:gd name="T77" fmla="*/ 3 h 41"/>
                  <a:gd name="T78" fmla="*/ 440 w 448"/>
                  <a:gd name="T79" fmla="*/ 4 h 41"/>
                  <a:gd name="T80" fmla="*/ 448 w 448"/>
                  <a:gd name="T81" fmla="*/ 6 h 41"/>
                  <a:gd name="T82" fmla="*/ 448 w 448"/>
                  <a:gd name="T83" fmla="*/ 11 h 41"/>
                  <a:gd name="T84" fmla="*/ 448 w 448"/>
                  <a:gd name="T85" fmla="*/ 15 h 41"/>
                  <a:gd name="T86" fmla="*/ 448 w 448"/>
                  <a:gd name="T87" fmla="*/ 19 h 41"/>
                  <a:gd name="T88" fmla="*/ 448 w 448"/>
                  <a:gd name="T89" fmla="*/ 25 h 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48"/>
                  <a:gd name="T136" fmla="*/ 0 h 41"/>
                  <a:gd name="T137" fmla="*/ 448 w 448"/>
                  <a:gd name="T138" fmla="*/ 41 h 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48" h="41">
                    <a:moveTo>
                      <a:pt x="448" y="25"/>
                    </a:moveTo>
                    <a:lnTo>
                      <a:pt x="425" y="26"/>
                    </a:lnTo>
                    <a:lnTo>
                      <a:pt x="403" y="29"/>
                    </a:lnTo>
                    <a:lnTo>
                      <a:pt x="380" y="30"/>
                    </a:lnTo>
                    <a:lnTo>
                      <a:pt x="357" y="32"/>
                    </a:lnTo>
                    <a:lnTo>
                      <a:pt x="334" y="33"/>
                    </a:lnTo>
                    <a:lnTo>
                      <a:pt x="309" y="34"/>
                    </a:lnTo>
                    <a:lnTo>
                      <a:pt x="286" y="37"/>
                    </a:lnTo>
                    <a:lnTo>
                      <a:pt x="263" y="39"/>
                    </a:lnTo>
                    <a:lnTo>
                      <a:pt x="230" y="39"/>
                    </a:lnTo>
                    <a:lnTo>
                      <a:pt x="199" y="39"/>
                    </a:lnTo>
                    <a:lnTo>
                      <a:pt x="166" y="39"/>
                    </a:lnTo>
                    <a:lnTo>
                      <a:pt x="133" y="40"/>
                    </a:lnTo>
                    <a:lnTo>
                      <a:pt x="99" y="40"/>
                    </a:lnTo>
                    <a:lnTo>
                      <a:pt x="68" y="40"/>
                    </a:lnTo>
                    <a:lnTo>
                      <a:pt x="35" y="41"/>
                    </a:lnTo>
                    <a:lnTo>
                      <a:pt x="2" y="41"/>
                    </a:lnTo>
                    <a:lnTo>
                      <a:pt x="2" y="34"/>
                    </a:lnTo>
                    <a:lnTo>
                      <a:pt x="2" y="29"/>
                    </a:lnTo>
                    <a:lnTo>
                      <a:pt x="2" y="22"/>
                    </a:lnTo>
                    <a:lnTo>
                      <a:pt x="0" y="17"/>
                    </a:lnTo>
                    <a:lnTo>
                      <a:pt x="20" y="17"/>
                    </a:lnTo>
                    <a:lnTo>
                      <a:pt x="37" y="15"/>
                    </a:lnTo>
                    <a:lnTo>
                      <a:pt x="56" y="14"/>
                    </a:lnTo>
                    <a:lnTo>
                      <a:pt x="76" y="12"/>
                    </a:lnTo>
                    <a:lnTo>
                      <a:pt x="101" y="11"/>
                    </a:lnTo>
                    <a:lnTo>
                      <a:pt x="135" y="10"/>
                    </a:lnTo>
                    <a:lnTo>
                      <a:pt x="178" y="7"/>
                    </a:lnTo>
                    <a:lnTo>
                      <a:pt x="234" y="4"/>
                    </a:lnTo>
                    <a:lnTo>
                      <a:pt x="257" y="4"/>
                    </a:lnTo>
                    <a:lnTo>
                      <a:pt x="280" y="4"/>
                    </a:lnTo>
                    <a:lnTo>
                      <a:pt x="301" y="3"/>
                    </a:lnTo>
                    <a:lnTo>
                      <a:pt x="324" y="3"/>
                    </a:lnTo>
                    <a:lnTo>
                      <a:pt x="346" y="1"/>
                    </a:lnTo>
                    <a:lnTo>
                      <a:pt x="369" y="1"/>
                    </a:lnTo>
                    <a:lnTo>
                      <a:pt x="392" y="0"/>
                    </a:lnTo>
                    <a:lnTo>
                      <a:pt x="415" y="0"/>
                    </a:lnTo>
                    <a:lnTo>
                      <a:pt x="423" y="1"/>
                    </a:lnTo>
                    <a:lnTo>
                      <a:pt x="432" y="3"/>
                    </a:lnTo>
                    <a:lnTo>
                      <a:pt x="440" y="4"/>
                    </a:lnTo>
                    <a:lnTo>
                      <a:pt x="448" y="6"/>
                    </a:lnTo>
                    <a:lnTo>
                      <a:pt x="448" y="11"/>
                    </a:lnTo>
                    <a:lnTo>
                      <a:pt x="448" y="15"/>
                    </a:lnTo>
                    <a:lnTo>
                      <a:pt x="448" y="19"/>
                    </a:lnTo>
                    <a:lnTo>
                      <a:pt x="448" y="25"/>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2" name="Freeform 766"/>
              <p:cNvSpPr>
                <a:spLocks/>
              </p:cNvSpPr>
              <p:nvPr/>
            </p:nvSpPr>
            <p:spPr bwMode="auto">
              <a:xfrm>
                <a:off x="206" y="2640"/>
                <a:ext cx="395" cy="55"/>
              </a:xfrm>
              <a:custGeom>
                <a:avLst/>
                <a:gdLst>
                  <a:gd name="T0" fmla="*/ 395 w 395"/>
                  <a:gd name="T1" fmla="*/ 42 h 55"/>
                  <a:gd name="T2" fmla="*/ 333 w 395"/>
                  <a:gd name="T3" fmla="*/ 45 h 55"/>
                  <a:gd name="T4" fmla="*/ 277 w 395"/>
                  <a:gd name="T5" fmla="*/ 47 h 55"/>
                  <a:gd name="T6" fmla="*/ 229 w 395"/>
                  <a:gd name="T7" fmla="*/ 49 h 55"/>
                  <a:gd name="T8" fmla="*/ 187 w 395"/>
                  <a:gd name="T9" fmla="*/ 51 h 55"/>
                  <a:gd name="T10" fmla="*/ 152 w 395"/>
                  <a:gd name="T11" fmla="*/ 52 h 55"/>
                  <a:gd name="T12" fmla="*/ 123 w 395"/>
                  <a:gd name="T13" fmla="*/ 52 h 55"/>
                  <a:gd name="T14" fmla="*/ 98 w 395"/>
                  <a:gd name="T15" fmla="*/ 53 h 55"/>
                  <a:gd name="T16" fmla="*/ 79 w 395"/>
                  <a:gd name="T17" fmla="*/ 53 h 55"/>
                  <a:gd name="T18" fmla="*/ 63 w 395"/>
                  <a:gd name="T19" fmla="*/ 55 h 55"/>
                  <a:gd name="T20" fmla="*/ 48 w 395"/>
                  <a:gd name="T21" fmla="*/ 55 h 55"/>
                  <a:gd name="T22" fmla="*/ 38 w 395"/>
                  <a:gd name="T23" fmla="*/ 55 h 55"/>
                  <a:gd name="T24" fmla="*/ 29 w 395"/>
                  <a:gd name="T25" fmla="*/ 55 h 55"/>
                  <a:gd name="T26" fmla="*/ 23 w 395"/>
                  <a:gd name="T27" fmla="*/ 53 h 55"/>
                  <a:gd name="T28" fmla="*/ 17 w 395"/>
                  <a:gd name="T29" fmla="*/ 53 h 55"/>
                  <a:gd name="T30" fmla="*/ 13 w 395"/>
                  <a:gd name="T31" fmla="*/ 53 h 55"/>
                  <a:gd name="T32" fmla="*/ 7 w 395"/>
                  <a:gd name="T33" fmla="*/ 52 h 55"/>
                  <a:gd name="T34" fmla="*/ 2 w 395"/>
                  <a:gd name="T35" fmla="*/ 41 h 55"/>
                  <a:gd name="T36" fmla="*/ 2 w 395"/>
                  <a:gd name="T37" fmla="*/ 33 h 55"/>
                  <a:gd name="T38" fmla="*/ 0 w 395"/>
                  <a:gd name="T39" fmla="*/ 27 h 55"/>
                  <a:gd name="T40" fmla="*/ 2 w 395"/>
                  <a:gd name="T41" fmla="*/ 18 h 55"/>
                  <a:gd name="T42" fmla="*/ 7 w 395"/>
                  <a:gd name="T43" fmla="*/ 15 h 55"/>
                  <a:gd name="T44" fmla="*/ 11 w 395"/>
                  <a:gd name="T45" fmla="*/ 12 h 55"/>
                  <a:gd name="T46" fmla="*/ 17 w 395"/>
                  <a:gd name="T47" fmla="*/ 12 h 55"/>
                  <a:gd name="T48" fmla="*/ 29 w 395"/>
                  <a:gd name="T49" fmla="*/ 12 h 55"/>
                  <a:gd name="T50" fmla="*/ 29 w 395"/>
                  <a:gd name="T51" fmla="*/ 9 h 55"/>
                  <a:gd name="T52" fmla="*/ 31 w 395"/>
                  <a:gd name="T53" fmla="*/ 8 h 55"/>
                  <a:gd name="T54" fmla="*/ 31 w 395"/>
                  <a:gd name="T55" fmla="*/ 5 h 55"/>
                  <a:gd name="T56" fmla="*/ 31 w 395"/>
                  <a:gd name="T57" fmla="*/ 2 h 55"/>
                  <a:gd name="T58" fmla="*/ 102 w 395"/>
                  <a:gd name="T59" fmla="*/ 1 h 55"/>
                  <a:gd name="T60" fmla="*/ 156 w 395"/>
                  <a:gd name="T61" fmla="*/ 0 h 55"/>
                  <a:gd name="T62" fmla="*/ 198 w 395"/>
                  <a:gd name="T63" fmla="*/ 0 h 55"/>
                  <a:gd name="T64" fmla="*/ 229 w 395"/>
                  <a:gd name="T65" fmla="*/ 0 h 55"/>
                  <a:gd name="T66" fmla="*/ 258 w 395"/>
                  <a:gd name="T67" fmla="*/ 0 h 55"/>
                  <a:gd name="T68" fmla="*/ 283 w 395"/>
                  <a:gd name="T69" fmla="*/ 0 h 55"/>
                  <a:gd name="T70" fmla="*/ 312 w 395"/>
                  <a:gd name="T71" fmla="*/ 0 h 55"/>
                  <a:gd name="T72" fmla="*/ 345 w 395"/>
                  <a:gd name="T73" fmla="*/ 1 h 55"/>
                  <a:gd name="T74" fmla="*/ 353 w 395"/>
                  <a:gd name="T75" fmla="*/ 2 h 55"/>
                  <a:gd name="T76" fmla="*/ 366 w 395"/>
                  <a:gd name="T77" fmla="*/ 2 h 55"/>
                  <a:gd name="T78" fmla="*/ 378 w 395"/>
                  <a:gd name="T79" fmla="*/ 2 h 55"/>
                  <a:gd name="T80" fmla="*/ 393 w 395"/>
                  <a:gd name="T81" fmla="*/ 2 h 55"/>
                  <a:gd name="T82" fmla="*/ 395 w 395"/>
                  <a:gd name="T83" fmla="*/ 12 h 55"/>
                  <a:gd name="T84" fmla="*/ 395 w 395"/>
                  <a:gd name="T85" fmla="*/ 19 h 55"/>
                  <a:gd name="T86" fmla="*/ 395 w 395"/>
                  <a:gd name="T87" fmla="*/ 27 h 55"/>
                  <a:gd name="T88" fmla="*/ 395 w 395"/>
                  <a:gd name="T89" fmla="*/ 4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95"/>
                  <a:gd name="T136" fmla="*/ 0 h 55"/>
                  <a:gd name="T137" fmla="*/ 395 w 39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95" h="55">
                    <a:moveTo>
                      <a:pt x="395" y="42"/>
                    </a:moveTo>
                    <a:lnTo>
                      <a:pt x="333" y="45"/>
                    </a:lnTo>
                    <a:lnTo>
                      <a:pt x="277" y="47"/>
                    </a:lnTo>
                    <a:lnTo>
                      <a:pt x="229" y="49"/>
                    </a:lnTo>
                    <a:lnTo>
                      <a:pt x="187" y="51"/>
                    </a:lnTo>
                    <a:lnTo>
                      <a:pt x="152" y="52"/>
                    </a:lnTo>
                    <a:lnTo>
                      <a:pt x="123" y="52"/>
                    </a:lnTo>
                    <a:lnTo>
                      <a:pt x="98" y="53"/>
                    </a:lnTo>
                    <a:lnTo>
                      <a:pt x="79" y="53"/>
                    </a:lnTo>
                    <a:lnTo>
                      <a:pt x="63" y="55"/>
                    </a:lnTo>
                    <a:lnTo>
                      <a:pt x="48" y="55"/>
                    </a:lnTo>
                    <a:lnTo>
                      <a:pt x="38" y="55"/>
                    </a:lnTo>
                    <a:lnTo>
                      <a:pt x="29" y="55"/>
                    </a:lnTo>
                    <a:lnTo>
                      <a:pt x="23" y="53"/>
                    </a:lnTo>
                    <a:lnTo>
                      <a:pt x="17" y="53"/>
                    </a:lnTo>
                    <a:lnTo>
                      <a:pt x="13" y="53"/>
                    </a:lnTo>
                    <a:lnTo>
                      <a:pt x="7" y="52"/>
                    </a:lnTo>
                    <a:lnTo>
                      <a:pt x="2" y="41"/>
                    </a:lnTo>
                    <a:lnTo>
                      <a:pt x="2" y="33"/>
                    </a:lnTo>
                    <a:lnTo>
                      <a:pt x="0" y="27"/>
                    </a:lnTo>
                    <a:lnTo>
                      <a:pt x="2" y="18"/>
                    </a:lnTo>
                    <a:lnTo>
                      <a:pt x="7" y="15"/>
                    </a:lnTo>
                    <a:lnTo>
                      <a:pt x="11" y="12"/>
                    </a:lnTo>
                    <a:lnTo>
                      <a:pt x="17" y="12"/>
                    </a:lnTo>
                    <a:lnTo>
                      <a:pt x="29" y="12"/>
                    </a:lnTo>
                    <a:lnTo>
                      <a:pt x="29" y="9"/>
                    </a:lnTo>
                    <a:lnTo>
                      <a:pt x="31" y="8"/>
                    </a:lnTo>
                    <a:lnTo>
                      <a:pt x="31" y="5"/>
                    </a:lnTo>
                    <a:lnTo>
                      <a:pt x="31" y="2"/>
                    </a:lnTo>
                    <a:lnTo>
                      <a:pt x="102" y="1"/>
                    </a:lnTo>
                    <a:lnTo>
                      <a:pt x="156" y="0"/>
                    </a:lnTo>
                    <a:lnTo>
                      <a:pt x="198" y="0"/>
                    </a:lnTo>
                    <a:lnTo>
                      <a:pt x="229" y="0"/>
                    </a:lnTo>
                    <a:lnTo>
                      <a:pt x="258" y="0"/>
                    </a:lnTo>
                    <a:lnTo>
                      <a:pt x="283" y="0"/>
                    </a:lnTo>
                    <a:lnTo>
                      <a:pt x="312" y="0"/>
                    </a:lnTo>
                    <a:lnTo>
                      <a:pt x="345" y="1"/>
                    </a:lnTo>
                    <a:lnTo>
                      <a:pt x="353" y="2"/>
                    </a:lnTo>
                    <a:lnTo>
                      <a:pt x="366" y="2"/>
                    </a:lnTo>
                    <a:lnTo>
                      <a:pt x="378" y="2"/>
                    </a:lnTo>
                    <a:lnTo>
                      <a:pt x="393" y="2"/>
                    </a:lnTo>
                    <a:lnTo>
                      <a:pt x="395" y="12"/>
                    </a:lnTo>
                    <a:lnTo>
                      <a:pt x="395" y="19"/>
                    </a:lnTo>
                    <a:lnTo>
                      <a:pt x="395" y="27"/>
                    </a:lnTo>
                    <a:lnTo>
                      <a:pt x="395" y="4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3" name="Freeform 767"/>
              <p:cNvSpPr>
                <a:spLocks/>
              </p:cNvSpPr>
              <p:nvPr/>
            </p:nvSpPr>
            <p:spPr bwMode="auto">
              <a:xfrm>
                <a:off x="487" y="2729"/>
                <a:ext cx="106" cy="10"/>
              </a:xfrm>
              <a:custGeom>
                <a:avLst/>
                <a:gdLst>
                  <a:gd name="T0" fmla="*/ 106 w 106"/>
                  <a:gd name="T1" fmla="*/ 10 h 10"/>
                  <a:gd name="T2" fmla="*/ 93 w 106"/>
                  <a:gd name="T3" fmla="*/ 10 h 10"/>
                  <a:gd name="T4" fmla="*/ 79 w 106"/>
                  <a:gd name="T5" fmla="*/ 10 h 10"/>
                  <a:gd name="T6" fmla="*/ 66 w 106"/>
                  <a:gd name="T7" fmla="*/ 10 h 10"/>
                  <a:gd name="T8" fmla="*/ 54 w 106"/>
                  <a:gd name="T9" fmla="*/ 10 h 10"/>
                  <a:gd name="T10" fmla="*/ 39 w 106"/>
                  <a:gd name="T11" fmla="*/ 10 h 10"/>
                  <a:gd name="T12" fmla="*/ 27 w 106"/>
                  <a:gd name="T13" fmla="*/ 10 h 10"/>
                  <a:gd name="T14" fmla="*/ 12 w 106"/>
                  <a:gd name="T15" fmla="*/ 10 h 10"/>
                  <a:gd name="T16" fmla="*/ 0 w 106"/>
                  <a:gd name="T17" fmla="*/ 10 h 10"/>
                  <a:gd name="T18" fmla="*/ 0 w 106"/>
                  <a:gd name="T19" fmla="*/ 9 h 10"/>
                  <a:gd name="T20" fmla="*/ 0 w 106"/>
                  <a:gd name="T21" fmla="*/ 7 h 10"/>
                  <a:gd name="T22" fmla="*/ 0 w 106"/>
                  <a:gd name="T23" fmla="*/ 6 h 10"/>
                  <a:gd name="T24" fmla="*/ 0 w 106"/>
                  <a:gd name="T25" fmla="*/ 4 h 10"/>
                  <a:gd name="T26" fmla="*/ 8 w 106"/>
                  <a:gd name="T27" fmla="*/ 3 h 10"/>
                  <a:gd name="T28" fmla="*/ 16 w 106"/>
                  <a:gd name="T29" fmla="*/ 2 h 10"/>
                  <a:gd name="T30" fmla="*/ 25 w 106"/>
                  <a:gd name="T31" fmla="*/ 2 h 10"/>
                  <a:gd name="T32" fmla="*/ 33 w 106"/>
                  <a:gd name="T33" fmla="*/ 0 h 10"/>
                  <a:gd name="T34" fmla="*/ 41 w 106"/>
                  <a:gd name="T35" fmla="*/ 0 h 10"/>
                  <a:gd name="T36" fmla="*/ 50 w 106"/>
                  <a:gd name="T37" fmla="*/ 2 h 10"/>
                  <a:gd name="T38" fmla="*/ 58 w 106"/>
                  <a:gd name="T39" fmla="*/ 2 h 10"/>
                  <a:gd name="T40" fmla="*/ 66 w 106"/>
                  <a:gd name="T41" fmla="*/ 2 h 10"/>
                  <a:gd name="T42" fmla="*/ 74 w 106"/>
                  <a:gd name="T43" fmla="*/ 3 h 10"/>
                  <a:gd name="T44" fmla="*/ 83 w 106"/>
                  <a:gd name="T45" fmla="*/ 3 h 10"/>
                  <a:gd name="T46" fmla="*/ 93 w 106"/>
                  <a:gd name="T47" fmla="*/ 3 h 10"/>
                  <a:gd name="T48" fmla="*/ 101 w 106"/>
                  <a:gd name="T49" fmla="*/ 3 h 10"/>
                  <a:gd name="T50" fmla="*/ 101 w 106"/>
                  <a:gd name="T51" fmla="*/ 4 h 10"/>
                  <a:gd name="T52" fmla="*/ 101 w 106"/>
                  <a:gd name="T53" fmla="*/ 6 h 10"/>
                  <a:gd name="T54" fmla="*/ 104 w 106"/>
                  <a:gd name="T55" fmla="*/ 9 h 10"/>
                  <a:gd name="T56" fmla="*/ 106 w 106"/>
                  <a:gd name="T57" fmla="*/ 10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6"/>
                  <a:gd name="T88" fmla="*/ 0 h 10"/>
                  <a:gd name="T89" fmla="*/ 106 w 106"/>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6" h="10">
                    <a:moveTo>
                      <a:pt x="106" y="10"/>
                    </a:moveTo>
                    <a:lnTo>
                      <a:pt x="93" y="10"/>
                    </a:lnTo>
                    <a:lnTo>
                      <a:pt x="79" y="10"/>
                    </a:lnTo>
                    <a:lnTo>
                      <a:pt x="66" y="10"/>
                    </a:lnTo>
                    <a:lnTo>
                      <a:pt x="54" y="10"/>
                    </a:lnTo>
                    <a:lnTo>
                      <a:pt x="39" y="10"/>
                    </a:lnTo>
                    <a:lnTo>
                      <a:pt x="27" y="10"/>
                    </a:lnTo>
                    <a:lnTo>
                      <a:pt x="12" y="10"/>
                    </a:lnTo>
                    <a:lnTo>
                      <a:pt x="0" y="10"/>
                    </a:lnTo>
                    <a:lnTo>
                      <a:pt x="0" y="9"/>
                    </a:lnTo>
                    <a:lnTo>
                      <a:pt x="0" y="7"/>
                    </a:lnTo>
                    <a:lnTo>
                      <a:pt x="0" y="6"/>
                    </a:lnTo>
                    <a:lnTo>
                      <a:pt x="0" y="4"/>
                    </a:lnTo>
                    <a:lnTo>
                      <a:pt x="8" y="3"/>
                    </a:lnTo>
                    <a:lnTo>
                      <a:pt x="16" y="2"/>
                    </a:lnTo>
                    <a:lnTo>
                      <a:pt x="25" y="2"/>
                    </a:lnTo>
                    <a:lnTo>
                      <a:pt x="33" y="0"/>
                    </a:lnTo>
                    <a:lnTo>
                      <a:pt x="41" y="0"/>
                    </a:lnTo>
                    <a:lnTo>
                      <a:pt x="50" y="2"/>
                    </a:lnTo>
                    <a:lnTo>
                      <a:pt x="58" y="2"/>
                    </a:lnTo>
                    <a:lnTo>
                      <a:pt x="66" y="2"/>
                    </a:lnTo>
                    <a:lnTo>
                      <a:pt x="74" y="3"/>
                    </a:lnTo>
                    <a:lnTo>
                      <a:pt x="83" y="3"/>
                    </a:lnTo>
                    <a:lnTo>
                      <a:pt x="93" y="3"/>
                    </a:lnTo>
                    <a:lnTo>
                      <a:pt x="101" y="3"/>
                    </a:lnTo>
                    <a:lnTo>
                      <a:pt x="101" y="4"/>
                    </a:lnTo>
                    <a:lnTo>
                      <a:pt x="101" y="6"/>
                    </a:lnTo>
                    <a:lnTo>
                      <a:pt x="104" y="9"/>
                    </a:lnTo>
                    <a:lnTo>
                      <a:pt x="106" y="1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4" name="Freeform 768"/>
              <p:cNvSpPr>
                <a:spLocks/>
              </p:cNvSpPr>
              <p:nvPr/>
            </p:nvSpPr>
            <p:spPr bwMode="auto">
              <a:xfrm>
                <a:off x="200" y="2582"/>
                <a:ext cx="395" cy="54"/>
              </a:xfrm>
              <a:custGeom>
                <a:avLst/>
                <a:gdLst>
                  <a:gd name="T0" fmla="*/ 395 w 395"/>
                  <a:gd name="T1" fmla="*/ 45 h 54"/>
                  <a:gd name="T2" fmla="*/ 384 w 395"/>
                  <a:gd name="T3" fmla="*/ 47 h 54"/>
                  <a:gd name="T4" fmla="*/ 368 w 395"/>
                  <a:gd name="T5" fmla="*/ 47 h 54"/>
                  <a:gd name="T6" fmla="*/ 347 w 395"/>
                  <a:gd name="T7" fmla="*/ 48 h 54"/>
                  <a:gd name="T8" fmla="*/ 324 w 395"/>
                  <a:gd name="T9" fmla="*/ 48 h 54"/>
                  <a:gd name="T10" fmla="*/ 299 w 395"/>
                  <a:gd name="T11" fmla="*/ 49 h 54"/>
                  <a:gd name="T12" fmla="*/ 270 w 395"/>
                  <a:gd name="T13" fmla="*/ 49 h 54"/>
                  <a:gd name="T14" fmla="*/ 241 w 395"/>
                  <a:gd name="T15" fmla="*/ 51 h 54"/>
                  <a:gd name="T16" fmla="*/ 212 w 395"/>
                  <a:gd name="T17" fmla="*/ 51 h 54"/>
                  <a:gd name="T18" fmla="*/ 181 w 395"/>
                  <a:gd name="T19" fmla="*/ 52 h 54"/>
                  <a:gd name="T20" fmla="*/ 150 w 395"/>
                  <a:gd name="T21" fmla="*/ 52 h 54"/>
                  <a:gd name="T22" fmla="*/ 121 w 395"/>
                  <a:gd name="T23" fmla="*/ 52 h 54"/>
                  <a:gd name="T24" fmla="*/ 94 w 395"/>
                  <a:gd name="T25" fmla="*/ 52 h 54"/>
                  <a:gd name="T26" fmla="*/ 67 w 395"/>
                  <a:gd name="T27" fmla="*/ 54 h 54"/>
                  <a:gd name="T28" fmla="*/ 44 w 395"/>
                  <a:gd name="T29" fmla="*/ 54 h 54"/>
                  <a:gd name="T30" fmla="*/ 23 w 395"/>
                  <a:gd name="T31" fmla="*/ 54 h 54"/>
                  <a:gd name="T32" fmla="*/ 6 w 395"/>
                  <a:gd name="T33" fmla="*/ 54 h 54"/>
                  <a:gd name="T34" fmla="*/ 2 w 395"/>
                  <a:gd name="T35" fmla="*/ 30 h 54"/>
                  <a:gd name="T36" fmla="*/ 2 w 395"/>
                  <a:gd name="T37" fmla="*/ 16 h 54"/>
                  <a:gd name="T38" fmla="*/ 0 w 395"/>
                  <a:gd name="T39" fmla="*/ 9 h 54"/>
                  <a:gd name="T40" fmla="*/ 2 w 395"/>
                  <a:gd name="T41" fmla="*/ 4 h 54"/>
                  <a:gd name="T42" fmla="*/ 33 w 395"/>
                  <a:gd name="T43" fmla="*/ 4 h 54"/>
                  <a:gd name="T44" fmla="*/ 62 w 395"/>
                  <a:gd name="T45" fmla="*/ 3 h 54"/>
                  <a:gd name="T46" fmla="*/ 91 w 395"/>
                  <a:gd name="T47" fmla="*/ 3 h 54"/>
                  <a:gd name="T48" fmla="*/ 121 w 395"/>
                  <a:gd name="T49" fmla="*/ 1 h 54"/>
                  <a:gd name="T50" fmla="*/ 152 w 395"/>
                  <a:gd name="T51" fmla="*/ 1 h 54"/>
                  <a:gd name="T52" fmla="*/ 181 w 395"/>
                  <a:gd name="T53" fmla="*/ 1 h 54"/>
                  <a:gd name="T54" fmla="*/ 210 w 395"/>
                  <a:gd name="T55" fmla="*/ 0 h 54"/>
                  <a:gd name="T56" fmla="*/ 239 w 395"/>
                  <a:gd name="T57" fmla="*/ 0 h 54"/>
                  <a:gd name="T58" fmla="*/ 256 w 395"/>
                  <a:gd name="T59" fmla="*/ 0 h 54"/>
                  <a:gd name="T60" fmla="*/ 274 w 395"/>
                  <a:gd name="T61" fmla="*/ 1 h 54"/>
                  <a:gd name="T62" fmla="*/ 291 w 395"/>
                  <a:gd name="T63" fmla="*/ 1 h 54"/>
                  <a:gd name="T64" fmla="*/ 310 w 395"/>
                  <a:gd name="T65" fmla="*/ 1 h 54"/>
                  <a:gd name="T66" fmla="*/ 326 w 395"/>
                  <a:gd name="T67" fmla="*/ 3 h 54"/>
                  <a:gd name="T68" fmla="*/ 345 w 395"/>
                  <a:gd name="T69" fmla="*/ 3 h 54"/>
                  <a:gd name="T70" fmla="*/ 361 w 395"/>
                  <a:gd name="T71" fmla="*/ 4 h 54"/>
                  <a:gd name="T72" fmla="*/ 380 w 395"/>
                  <a:gd name="T73" fmla="*/ 4 h 54"/>
                  <a:gd name="T74" fmla="*/ 384 w 395"/>
                  <a:gd name="T75" fmla="*/ 15 h 54"/>
                  <a:gd name="T76" fmla="*/ 386 w 395"/>
                  <a:gd name="T77" fmla="*/ 25 h 54"/>
                  <a:gd name="T78" fmla="*/ 391 w 395"/>
                  <a:gd name="T79" fmla="*/ 36 h 54"/>
                  <a:gd name="T80" fmla="*/ 395 w 395"/>
                  <a:gd name="T81" fmla="*/ 45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5"/>
                  <a:gd name="T124" fmla="*/ 0 h 54"/>
                  <a:gd name="T125" fmla="*/ 395 w 395"/>
                  <a:gd name="T126" fmla="*/ 54 h 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5" h="54">
                    <a:moveTo>
                      <a:pt x="395" y="45"/>
                    </a:moveTo>
                    <a:lnTo>
                      <a:pt x="384" y="47"/>
                    </a:lnTo>
                    <a:lnTo>
                      <a:pt x="368" y="47"/>
                    </a:lnTo>
                    <a:lnTo>
                      <a:pt x="347" y="48"/>
                    </a:lnTo>
                    <a:lnTo>
                      <a:pt x="324" y="48"/>
                    </a:lnTo>
                    <a:lnTo>
                      <a:pt x="299" y="49"/>
                    </a:lnTo>
                    <a:lnTo>
                      <a:pt x="270" y="49"/>
                    </a:lnTo>
                    <a:lnTo>
                      <a:pt x="241" y="51"/>
                    </a:lnTo>
                    <a:lnTo>
                      <a:pt x="212" y="51"/>
                    </a:lnTo>
                    <a:lnTo>
                      <a:pt x="181" y="52"/>
                    </a:lnTo>
                    <a:lnTo>
                      <a:pt x="150" y="52"/>
                    </a:lnTo>
                    <a:lnTo>
                      <a:pt x="121" y="52"/>
                    </a:lnTo>
                    <a:lnTo>
                      <a:pt x="94" y="52"/>
                    </a:lnTo>
                    <a:lnTo>
                      <a:pt x="67" y="54"/>
                    </a:lnTo>
                    <a:lnTo>
                      <a:pt x="44" y="54"/>
                    </a:lnTo>
                    <a:lnTo>
                      <a:pt x="23" y="54"/>
                    </a:lnTo>
                    <a:lnTo>
                      <a:pt x="6" y="54"/>
                    </a:lnTo>
                    <a:lnTo>
                      <a:pt x="2" y="30"/>
                    </a:lnTo>
                    <a:lnTo>
                      <a:pt x="2" y="16"/>
                    </a:lnTo>
                    <a:lnTo>
                      <a:pt x="0" y="9"/>
                    </a:lnTo>
                    <a:lnTo>
                      <a:pt x="2" y="4"/>
                    </a:lnTo>
                    <a:lnTo>
                      <a:pt x="33" y="4"/>
                    </a:lnTo>
                    <a:lnTo>
                      <a:pt x="62" y="3"/>
                    </a:lnTo>
                    <a:lnTo>
                      <a:pt x="91" y="3"/>
                    </a:lnTo>
                    <a:lnTo>
                      <a:pt x="121" y="1"/>
                    </a:lnTo>
                    <a:lnTo>
                      <a:pt x="152" y="1"/>
                    </a:lnTo>
                    <a:lnTo>
                      <a:pt x="181" y="1"/>
                    </a:lnTo>
                    <a:lnTo>
                      <a:pt x="210" y="0"/>
                    </a:lnTo>
                    <a:lnTo>
                      <a:pt x="239" y="0"/>
                    </a:lnTo>
                    <a:lnTo>
                      <a:pt x="256" y="0"/>
                    </a:lnTo>
                    <a:lnTo>
                      <a:pt x="274" y="1"/>
                    </a:lnTo>
                    <a:lnTo>
                      <a:pt x="291" y="1"/>
                    </a:lnTo>
                    <a:lnTo>
                      <a:pt x="310" y="1"/>
                    </a:lnTo>
                    <a:lnTo>
                      <a:pt x="326" y="3"/>
                    </a:lnTo>
                    <a:lnTo>
                      <a:pt x="345" y="3"/>
                    </a:lnTo>
                    <a:lnTo>
                      <a:pt x="361" y="4"/>
                    </a:lnTo>
                    <a:lnTo>
                      <a:pt x="380" y="4"/>
                    </a:lnTo>
                    <a:lnTo>
                      <a:pt x="384" y="15"/>
                    </a:lnTo>
                    <a:lnTo>
                      <a:pt x="386" y="25"/>
                    </a:lnTo>
                    <a:lnTo>
                      <a:pt x="391" y="36"/>
                    </a:lnTo>
                    <a:lnTo>
                      <a:pt x="395" y="4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5" name="Freeform 769"/>
              <p:cNvSpPr>
                <a:spLocks/>
              </p:cNvSpPr>
              <p:nvPr/>
            </p:nvSpPr>
            <p:spPr bwMode="auto">
              <a:xfrm>
                <a:off x="213" y="2524"/>
                <a:ext cx="357" cy="44"/>
              </a:xfrm>
              <a:custGeom>
                <a:avLst/>
                <a:gdLst>
                  <a:gd name="T0" fmla="*/ 357 w 357"/>
                  <a:gd name="T1" fmla="*/ 36 h 44"/>
                  <a:gd name="T2" fmla="*/ 340 w 357"/>
                  <a:gd name="T3" fmla="*/ 36 h 44"/>
                  <a:gd name="T4" fmla="*/ 326 w 357"/>
                  <a:gd name="T5" fmla="*/ 37 h 44"/>
                  <a:gd name="T6" fmla="*/ 309 w 357"/>
                  <a:gd name="T7" fmla="*/ 37 h 44"/>
                  <a:gd name="T8" fmla="*/ 294 w 357"/>
                  <a:gd name="T9" fmla="*/ 38 h 44"/>
                  <a:gd name="T10" fmla="*/ 278 w 357"/>
                  <a:gd name="T11" fmla="*/ 40 h 44"/>
                  <a:gd name="T12" fmla="*/ 263 w 357"/>
                  <a:gd name="T13" fmla="*/ 41 h 44"/>
                  <a:gd name="T14" fmla="*/ 247 w 357"/>
                  <a:gd name="T15" fmla="*/ 41 h 44"/>
                  <a:gd name="T16" fmla="*/ 232 w 357"/>
                  <a:gd name="T17" fmla="*/ 43 h 44"/>
                  <a:gd name="T18" fmla="*/ 203 w 357"/>
                  <a:gd name="T19" fmla="*/ 43 h 44"/>
                  <a:gd name="T20" fmla="*/ 174 w 357"/>
                  <a:gd name="T21" fmla="*/ 43 h 44"/>
                  <a:gd name="T22" fmla="*/ 145 w 357"/>
                  <a:gd name="T23" fmla="*/ 43 h 44"/>
                  <a:gd name="T24" fmla="*/ 116 w 357"/>
                  <a:gd name="T25" fmla="*/ 43 h 44"/>
                  <a:gd name="T26" fmla="*/ 87 w 357"/>
                  <a:gd name="T27" fmla="*/ 43 h 44"/>
                  <a:gd name="T28" fmla="*/ 58 w 357"/>
                  <a:gd name="T29" fmla="*/ 43 h 44"/>
                  <a:gd name="T30" fmla="*/ 31 w 357"/>
                  <a:gd name="T31" fmla="*/ 44 h 44"/>
                  <a:gd name="T32" fmla="*/ 2 w 357"/>
                  <a:gd name="T33" fmla="*/ 44 h 44"/>
                  <a:gd name="T34" fmla="*/ 0 w 357"/>
                  <a:gd name="T35" fmla="*/ 38 h 44"/>
                  <a:gd name="T36" fmla="*/ 0 w 357"/>
                  <a:gd name="T37" fmla="*/ 33 h 44"/>
                  <a:gd name="T38" fmla="*/ 0 w 357"/>
                  <a:gd name="T39" fmla="*/ 27 h 44"/>
                  <a:gd name="T40" fmla="*/ 0 w 357"/>
                  <a:gd name="T41" fmla="*/ 23 h 44"/>
                  <a:gd name="T42" fmla="*/ 10 w 357"/>
                  <a:gd name="T43" fmla="*/ 19 h 44"/>
                  <a:gd name="T44" fmla="*/ 24 w 357"/>
                  <a:gd name="T45" fmla="*/ 16 h 44"/>
                  <a:gd name="T46" fmla="*/ 37 w 357"/>
                  <a:gd name="T47" fmla="*/ 15 h 44"/>
                  <a:gd name="T48" fmla="*/ 47 w 357"/>
                  <a:gd name="T49" fmla="*/ 11 h 44"/>
                  <a:gd name="T50" fmla="*/ 64 w 357"/>
                  <a:gd name="T51" fmla="*/ 10 h 44"/>
                  <a:gd name="T52" fmla="*/ 81 w 357"/>
                  <a:gd name="T53" fmla="*/ 8 h 44"/>
                  <a:gd name="T54" fmla="*/ 97 w 357"/>
                  <a:gd name="T55" fmla="*/ 7 h 44"/>
                  <a:gd name="T56" fmla="*/ 114 w 357"/>
                  <a:gd name="T57" fmla="*/ 5 h 44"/>
                  <a:gd name="T58" fmla="*/ 130 w 357"/>
                  <a:gd name="T59" fmla="*/ 5 h 44"/>
                  <a:gd name="T60" fmla="*/ 147 w 357"/>
                  <a:gd name="T61" fmla="*/ 4 h 44"/>
                  <a:gd name="T62" fmla="*/ 164 w 357"/>
                  <a:gd name="T63" fmla="*/ 3 h 44"/>
                  <a:gd name="T64" fmla="*/ 180 w 357"/>
                  <a:gd name="T65" fmla="*/ 1 h 44"/>
                  <a:gd name="T66" fmla="*/ 199 w 357"/>
                  <a:gd name="T67" fmla="*/ 1 h 44"/>
                  <a:gd name="T68" fmla="*/ 218 w 357"/>
                  <a:gd name="T69" fmla="*/ 1 h 44"/>
                  <a:gd name="T70" fmla="*/ 236 w 357"/>
                  <a:gd name="T71" fmla="*/ 1 h 44"/>
                  <a:gd name="T72" fmla="*/ 257 w 357"/>
                  <a:gd name="T73" fmla="*/ 1 h 44"/>
                  <a:gd name="T74" fmla="*/ 276 w 357"/>
                  <a:gd name="T75" fmla="*/ 1 h 44"/>
                  <a:gd name="T76" fmla="*/ 294 w 357"/>
                  <a:gd name="T77" fmla="*/ 1 h 44"/>
                  <a:gd name="T78" fmla="*/ 313 w 357"/>
                  <a:gd name="T79" fmla="*/ 0 h 44"/>
                  <a:gd name="T80" fmla="*/ 332 w 357"/>
                  <a:gd name="T81" fmla="*/ 0 h 44"/>
                  <a:gd name="T82" fmla="*/ 336 w 357"/>
                  <a:gd name="T83" fmla="*/ 3 h 44"/>
                  <a:gd name="T84" fmla="*/ 340 w 357"/>
                  <a:gd name="T85" fmla="*/ 5 h 44"/>
                  <a:gd name="T86" fmla="*/ 344 w 357"/>
                  <a:gd name="T87" fmla="*/ 10 h 44"/>
                  <a:gd name="T88" fmla="*/ 348 w 357"/>
                  <a:gd name="T89" fmla="*/ 12 h 44"/>
                  <a:gd name="T90" fmla="*/ 351 w 357"/>
                  <a:gd name="T91" fmla="*/ 18 h 44"/>
                  <a:gd name="T92" fmla="*/ 353 w 357"/>
                  <a:gd name="T93" fmla="*/ 23 h 44"/>
                  <a:gd name="T94" fmla="*/ 355 w 357"/>
                  <a:gd name="T95" fmla="*/ 30 h 44"/>
                  <a:gd name="T96" fmla="*/ 357 w 357"/>
                  <a:gd name="T97" fmla="*/ 36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7"/>
                  <a:gd name="T148" fmla="*/ 0 h 44"/>
                  <a:gd name="T149" fmla="*/ 357 w 357"/>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7" h="44">
                    <a:moveTo>
                      <a:pt x="357" y="36"/>
                    </a:moveTo>
                    <a:lnTo>
                      <a:pt x="340" y="36"/>
                    </a:lnTo>
                    <a:lnTo>
                      <a:pt x="326" y="37"/>
                    </a:lnTo>
                    <a:lnTo>
                      <a:pt x="309" y="37"/>
                    </a:lnTo>
                    <a:lnTo>
                      <a:pt x="294" y="38"/>
                    </a:lnTo>
                    <a:lnTo>
                      <a:pt x="278" y="40"/>
                    </a:lnTo>
                    <a:lnTo>
                      <a:pt x="263" y="41"/>
                    </a:lnTo>
                    <a:lnTo>
                      <a:pt x="247" y="41"/>
                    </a:lnTo>
                    <a:lnTo>
                      <a:pt x="232" y="43"/>
                    </a:lnTo>
                    <a:lnTo>
                      <a:pt x="203" y="43"/>
                    </a:lnTo>
                    <a:lnTo>
                      <a:pt x="174" y="43"/>
                    </a:lnTo>
                    <a:lnTo>
                      <a:pt x="145" y="43"/>
                    </a:lnTo>
                    <a:lnTo>
                      <a:pt x="116" y="43"/>
                    </a:lnTo>
                    <a:lnTo>
                      <a:pt x="87" y="43"/>
                    </a:lnTo>
                    <a:lnTo>
                      <a:pt x="58" y="43"/>
                    </a:lnTo>
                    <a:lnTo>
                      <a:pt x="31" y="44"/>
                    </a:lnTo>
                    <a:lnTo>
                      <a:pt x="2" y="44"/>
                    </a:lnTo>
                    <a:lnTo>
                      <a:pt x="0" y="38"/>
                    </a:lnTo>
                    <a:lnTo>
                      <a:pt x="0" y="33"/>
                    </a:lnTo>
                    <a:lnTo>
                      <a:pt x="0" y="27"/>
                    </a:lnTo>
                    <a:lnTo>
                      <a:pt x="0" y="23"/>
                    </a:lnTo>
                    <a:lnTo>
                      <a:pt x="10" y="19"/>
                    </a:lnTo>
                    <a:lnTo>
                      <a:pt x="24" y="16"/>
                    </a:lnTo>
                    <a:lnTo>
                      <a:pt x="37" y="15"/>
                    </a:lnTo>
                    <a:lnTo>
                      <a:pt x="47" y="11"/>
                    </a:lnTo>
                    <a:lnTo>
                      <a:pt x="64" y="10"/>
                    </a:lnTo>
                    <a:lnTo>
                      <a:pt x="81" y="8"/>
                    </a:lnTo>
                    <a:lnTo>
                      <a:pt x="97" y="7"/>
                    </a:lnTo>
                    <a:lnTo>
                      <a:pt x="114" y="5"/>
                    </a:lnTo>
                    <a:lnTo>
                      <a:pt x="130" y="5"/>
                    </a:lnTo>
                    <a:lnTo>
                      <a:pt x="147" y="4"/>
                    </a:lnTo>
                    <a:lnTo>
                      <a:pt x="164" y="3"/>
                    </a:lnTo>
                    <a:lnTo>
                      <a:pt x="180" y="1"/>
                    </a:lnTo>
                    <a:lnTo>
                      <a:pt x="199" y="1"/>
                    </a:lnTo>
                    <a:lnTo>
                      <a:pt x="218" y="1"/>
                    </a:lnTo>
                    <a:lnTo>
                      <a:pt x="236" y="1"/>
                    </a:lnTo>
                    <a:lnTo>
                      <a:pt x="257" y="1"/>
                    </a:lnTo>
                    <a:lnTo>
                      <a:pt x="276" y="1"/>
                    </a:lnTo>
                    <a:lnTo>
                      <a:pt x="294" y="1"/>
                    </a:lnTo>
                    <a:lnTo>
                      <a:pt x="313" y="0"/>
                    </a:lnTo>
                    <a:lnTo>
                      <a:pt x="332" y="0"/>
                    </a:lnTo>
                    <a:lnTo>
                      <a:pt x="336" y="3"/>
                    </a:lnTo>
                    <a:lnTo>
                      <a:pt x="340" y="5"/>
                    </a:lnTo>
                    <a:lnTo>
                      <a:pt x="344" y="10"/>
                    </a:lnTo>
                    <a:lnTo>
                      <a:pt x="348" y="12"/>
                    </a:lnTo>
                    <a:lnTo>
                      <a:pt x="351" y="18"/>
                    </a:lnTo>
                    <a:lnTo>
                      <a:pt x="353" y="23"/>
                    </a:lnTo>
                    <a:lnTo>
                      <a:pt x="355" y="30"/>
                    </a:lnTo>
                    <a:lnTo>
                      <a:pt x="357" y="36"/>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6" name="Freeform 770"/>
              <p:cNvSpPr>
                <a:spLocks/>
              </p:cNvSpPr>
              <p:nvPr/>
            </p:nvSpPr>
            <p:spPr bwMode="auto">
              <a:xfrm>
                <a:off x="362" y="2401"/>
                <a:ext cx="214" cy="32"/>
              </a:xfrm>
              <a:custGeom>
                <a:avLst/>
                <a:gdLst>
                  <a:gd name="T0" fmla="*/ 214 w 214"/>
                  <a:gd name="T1" fmla="*/ 24 h 32"/>
                  <a:gd name="T2" fmla="*/ 206 w 214"/>
                  <a:gd name="T3" fmla="*/ 25 h 32"/>
                  <a:gd name="T4" fmla="*/ 197 w 214"/>
                  <a:gd name="T5" fmla="*/ 26 h 32"/>
                  <a:gd name="T6" fmla="*/ 189 w 214"/>
                  <a:gd name="T7" fmla="*/ 26 h 32"/>
                  <a:gd name="T8" fmla="*/ 179 w 214"/>
                  <a:gd name="T9" fmla="*/ 28 h 32"/>
                  <a:gd name="T10" fmla="*/ 164 w 214"/>
                  <a:gd name="T11" fmla="*/ 29 h 32"/>
                  <a:gd name="T12" fmla="*/ 145 w 214"/>
                  <a:gd name="T13" fmla="*/ 29 h 32"/>
                  <a:gd name="T14" fmla="*/ 121 w 214"/>
                  <a:gd name="T15" fmla="*/ 31 h 32"/>
                  <a:gd name="T16" fmla="*/ 85 w 214"/>
                  <a:gd name="T17" fmla="*/ 32 h 32"/>
                  <a:gd name="T18" fmla="*/ 75 w 214"/>
                  <a:gd name="T19" fmla="*/ 32 h 32"/>
                  <a:gd name="T20" fmla="*/ 64 w 214"/>
                  <a:gd name="T21" fmla="*/ 31 h 32"/>
                  <a:gd name="T22" fmla="*/ 54 w 214"/>
                  <a:gd name="T23" fmla="*/ 31 h 32"/>
                  <a:gd name="T24" fmla="*/ 44 w 214"/>
                  <a:gd name="T25" fmla="*/ 31 h 32"/>
                  <a:gd name="T26" fmla="*/ 31 w 214"/>
                  <a:gd name="T27" fmla="*/ 31 h 32"/>
                  <a:gd name="T28" fmla="*/ 21 w 214"/>
                  <a:gd name="T29" fmla="*/ 31 h 32"/>
                  <a:gd name="T30" fmla="*/ 10 w 214"/>
                  <a:gd name="T31" fmla="*/ 31 h 32"/>
                  <a:gd name="T32" fmla="*/ 0 w 214"/>
                  <a:gd name="T33" fmla="*/ 31 h 32"/>
                  <a:gd name="T34" fmla="*/ 0 w 214"/>
                  <a:gd name="T35" fmla="*/ 29 h 32"/>
                  <a:gd name="T36" fmla="*/ 2 w 214"/>
                  <a:gd name="T37" fmla="*/ 26 h 32"/>
                  <a:gd name="T38" fmla="*/ 4 w 214"/>
                  <a:gd name="T39" fmla="*/ 25 h 32"/>
                  <a:gd name="T40" fmla="*/ 6 w 214"/>
                  <a:gd name="T41" fmla="*/ 24 h 32"/>
                  <a:gd name="T42" fmla="*/ 17 w 214"/>
                  <a:gd name="T43" fmla="*/ 21 h 32"/>
                  <a:gd name="T44" fmla="*/ 27 w 214"/>
                  <a:gd name="T45" fmla="*/ 18 h 32"/>
                  <a:gd name="T46" fmla="*/ 37 w 214"/>
                  <a:gd name="T47" fmla="*/ 15 h 32"/>
                  <a:gd name="T48" fmla="*/ 48 w 214"/>
                  <a:gd name="T49" fmla="*/ 13 h 32"/>
                  <a:gd name="T50" fmla="*/ 58 w 214"/>
                  <a:gd name="T51" fmla="*/ 10 h 32"/>
                  <a:gd name="T52" fmla="*/ 69 w 214"/>
                  <a:gd name="T53" fmla="*/ 7 h 32"/>
                  <a:gd name="T54" fmla="*/ 79 w 214"/>
                  <a:gd name="T55" fmla="*/ 4 h 32"/>
                  <a:gd name="T56" fmla="*/ 89 w 214"/>
                  <a:gd name="T57" fmla="*/ 2 h 32"/>
                  <a:gd name="T58" fmla="*/ 102 w 214"/>
                  <a:gd name="T59" fmla="*/ 2 h 32"/>
                  <a:gd name="T60" fmla="*/ 112 w 214"/>
                  <a:gd name="T61" fmla="*/ 2 h 32"/>
                  <a:gd name="T62" fmla="*/ 125 w 214"/>
                  <a:gd name="T63" fmla="*/ 2 h 32"/>
                  <a:gd name="T64" fmla="*/ 135 w 214"/>
                  <a:gd name="T65" fmla="*/ 2 h 32"/>
                  <a:gd name="T66" fmla="*/ 148 w 214"/>
                  <a:gd name="T67" fmla="*/ 2 h 32"/>
                  <a:gd name="T68" fmla="*/ 158 w 214"/>
                  <a:gd name="T69" fmla="*/ 2 h 32"/>
                  <a:gd name="T70" fmla="*/ 170 w 214"/>
                  <a:gd name="T71" fmla="*/ 0 h 32"/>
                  <a:gd name="T72" fmla="*/ 183 w 214"/>
                  <a:gd name="T73" fmla="*/ 0 h 32"/>
                  <a:gd name="T74" fmla="*/ 191 w 214"/>
                  <a:gd name="T75" fmla="*/ 4 h 32"/>
                  <a:gd name="T76" fmla="*/ 197 w 214"/>
                  <a:gd name="T77" fmla="*/ 7 h 32"/>
                  <a:gd name="T78" fmla="*/ 206 w 214"/>
                  <a:gd name="T79" fmla="*/ 9 h 32"/>
                  <a:gd name="T80" fmla="*/ 214 w 214"/>
                  <a:gd name="T81" fmla="*/ 11 h 32"/>
                  <a:gd name="T82" fmla="*/ 214 w 214"/>
                  <a:gd name="T83" fmla="*/ 15 h 32"/>
                  <a:gd name="T84" fmla="*/ 214 w 214"/>
                  <a:gd name="T85" fmla="*/ 18 h 32"/>
                  <a:gd name="T86" fmla="*/ 214 w 214"/>
                  <a:gd name="T87" fmla="*/ 21 h 32"/>
                  <a:gd name="T88" fmla="*/ 214 w 214"/>
                  <a:gd name="T89" fmla="*/ 24 h 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32"/>
                  <a:gd name="T137" fmla="*/ 214 w 214"/>
                  <a:gd name="T138" fmla="*/ 32 h 3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32">
                    <a:moveTo>
                      <a:pt x="214" y="24"/>
                    </a:moveTo>
                    <a:lnTo>
                      <a:pt x="206" y="25"/>
                    </a:lnTo>
                    <a:lnTo>
                      <a:pt x="197" y="26"/>
                    </a:lnTo>
                    <a:lnTo>
                      <a:pt x="189" y="26"/>
                    </a:lnTo>
                    <a:lnTo>
                      <a:pt x="179" y="28"/>
                    </a:lnTo>
                    <a:lnTo>
                      <a:pt x="164" y="29"/>
                    </a:lnTo>
                    <a:lnTo>
                      <a:pt x="145" y="29"/>
                    </a:lnTo>
                    <a:lnTo>
                      <a:pt x="121" y="31"/>
                    </a:lnTo>
                    <a:lnTo>
                      <a:pt x="85" y="32"/>
                    </a:lnTo>
                    <a:lnTo>
                      <a:pt x="75" y="32"/>
                    </a:lnTo>
                    <a:lnTo>
                      <a:pt x="64" y="31"/>
                    </a:lnTo>
                    <a:lnTo>
                      <a:pt x="54" y="31"/>
                    </a:lnTo>
                    <a:lnTo>
                      <a:pt x="44" y="31"/>
                    </a:lnTo>
                    <a:lnTo>
                      <a:pt x="31" y="31"/>
                    </a:lnTo>
                    <a:lnTo>
                      <a:pt x="21" y="31"/>
                    </a:lnTo>
                    <a:lnTo>
                      <a:pt x="10" y="31"/>
                    </a:lnTo>
                    <a:lnTo>
                      <a:pt x="0" y="31"/>
                    </a:lnTo>
                    <a:lnTo>
                      <a:pt x="0" y="29"/>
                    </a:lnTo>
                    <a:lnTo>
                      <a:pt x="2" y="26"/>
                    </a:lnTo>
                    <a:lnTo>
                      <a:pt x="4" y="25"/>
                    </a:lnTo>
                    <a:lnTo>
                      <a:pt x="6" y="24"/>
                    </a:lnTo>
                    <a:lnTo>
                      <a:pt x="17" y="21"/>
                    </a:lnTo>
                    <a:lnTo>
                      <a:pt x="27" y="18"/>
                    </a:lnTo>
                    <a:lnTo>
                      <a:pt x="37" y="15"/>
                    </a:lnTo>
                    <a:lnTo>
                      <a:pt x="48" y="13"/>
                    </a:lnTo>
                    <a:lnTo>
                      <a:pt x="58" y="10"/>
                    </a:lnTo>
                    <a:lnTo>
                      <a:pt x="69" y="7"/>
                    </a:lnTo>
                    <a:lnTo>
                      <a:pt x="79" y="4"/>
                    </a:lnTo>
                    <a:lnTo>
                      <a:pt x="89" y="2"/>
                    </a:lnTo>
                    <a:lnTo>
                      <a:pt x="102" y="2"/>
                    </a:lnTo>
                    <a:lnTo>
                      <a:pt x="112" y="2"/>
                    </a:lnTo>
                    <a:lnTo>
                      <a:pt x="125" y="2"/>
                    </a:lnTo>
                    <a:lnTo>
                      <a:pt x="135" y="2"/>
                    </a:lnTo>
                    <a:lnTo>
                      <a:pt x="148" y="2"/>
                    </a:lnTo>
                    <a:lnTo>
                      <a:pt x="158" y="2"/>
                    </a:lnTo>
                    <a:lnTo>
                      <a:pt x="170" y="0"/>
                    </a:lnTo>
                    <a:lnTo>
                      <a:pt x="183" y="0"/>
                    </a:lnTo>
                    <a:lnTo>
                      <a:pt x="191" y="4"/>
                    </a:lnTo>
                    <a:lnTo>
                      <a:pt x="197" y="7"/>
                    </a:lnTo>
                    <a:lnTo>
                      <a:pt x="206" y="9"/>
                    </a:lnTo>
                    <a:lnTo>
                      <a:pt x="214" y="11"/>
                    </a:lnTo>
                    <a:lnTo>
                      <a:pt x="214" y="15"/>
                    </a:lnTo>
                    <a:lnTo>
                      <a:pt x="214" y="18"/>
                    </a:lnTo>
                    <a:lnTo>
                      <a:pt x="214" y="21"/>
                    </a:lnTo>
                    <a:lnTo>
                      <a:pt x="214" y="24"/>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7" name="Freeform 771"/>
              <p:cNvSpPr>
                <a:spLocks/>
              </p:cNvSpPr>
              <p:nvPr/>
            </p:nvSpPr>
            <p:spPr bwMode="auto">
              <a:xfrm>
                <a:off x="252" y="2492"/>
                <a:ext cx="312" cy="35"/>
              </a:xfrm>
              <a:custGeom>
                <a:avLst/>
                <a:gdLst>
                  <a:gd name="T0" fmla="*/ 312 w 312"/>
                  <a:gd name="T1" fmla="*/ 25 h 35"/>
                  <a:gd name="T2" fmla="*/ 241 w 312"/>
                  <a:gd name="T3" fmla="*/ 26 h 35"/>
                  <a:gd name="T4" fmla="*/ 185 w 312"/>
                  <a:gd name="T5" fmla="*/ 28 h 35"/>
                  <a:gd name="T6" fmla="*/ 143 w 312"/>
                  <a:gd name="T7" fmla="*/ 29 h 35"/>
                  <a:gd name="T8" fmla="*/ 110 w 312"/>
                  <a:gd name="T9" fmla="*/ 31 h 35"/>
                  <a:gd name="T10" fmla="*/ 83 w 312"/>
                  <a:gd name="T11" fmla="*/ 32 h 35"/>
                  <a:gd name="T12" fmla="*/ 58 w 312"/>
                  <a:gd name="T13" fmla="*/ 32 h 35"/>
                  <a:gd name="T14" fmla="*/ 31 w 312"/>
                  <a:gd name="T15" fmla="*/ 33 h 35"/>
                  <a:gd name="T16" fmla="*/ 0 w 312"/>
                  <a:gd name="T17" fmla="*/ 35 h 35"/>
                  <a:gd name="T18" fmla="*/ 0 w 312"/>
                  <a:gd name="T19" fmla="*/ 33 h 35"/>
                  <a:gd name="T20" fmla="*/ 0 w 312"/>
                  <a:gd name="T21" fmla="*/ 31 h 35"/>
                  <a:gd name="T22" fmla="*/ 0 w 312"/>
                  <a:gd name="T23" fmla="*/ 29 h 35"/>
                  <a:gd name="T24" fmla="*/ 0 w 312"/>
                  <a:gd name="T25" fmla="*/ 26 h 35"/>
                  <a:gd name="T26" fmla="*/ 19 w 312"/>
                  <a:gd name="T27" fmla="*/ 19 h 35"/>
                  <a:gd name="T28" fmla="*/ 31 w 312"/>
                  <a:gd name="T29" fmla="*/ 15 h 35"/>
                  <a:gd name="T30" fmla="*/ 39 w 312"/>
                  <a:gd name="T31" fmla="*/ 13 h 35"/>
                  <a:gd name="T32" fmla="*/ 48 w 312"/>
                  <a:gd name="T33" fmla="*/ 11 h 35"/>
                  <a:gd name="T34" fmla="*/ 48 w 312"/>
                  <a:gd name="T35" fmla="*/ 10 h 35"/>
                  <a:gd name="T36" fmla="*/ 48 w 312"/>
                  <a:gd name="T37" fmla="*/ 8 h 35"/>
                  <a:gd name="T38" fmla="*/ 48 w 312"/>
                  <a:gd name="T39" fmla="*/ 6 h 35"/>
                  <a:gd name="T40" fmla="*/ 48 w 312"/>
                  <a:gd name="T41" fmla="*/ 3 h 35"/>
                  <a:gd name="T42" fmla="*/ 129 w 312"/>
                  <a:gd name="T43" fmla="*/ 2 h 35"/>
                  <a:gd name="T44" fmla="*/ 189 w 312"/>
                  <a:gd name="T45" fmla="*/ 0 h 35"/>
                  <a:gd name="T46" fmla="*/ 233 w 312"/>
                  <a:gd name="T47" fmla="*/ 0 h 35"/>
                  <a:gd name="T48" fmla="*/ 264 w 312"/>
                  <a:gd name="T49" fmla="*/ 0 h 35"/>
                  <a:gd name="T50" fmla="*/ 282 w 312"/>
                  <a:gd name="T51" fmla="*/ 0 h 35"/>
                  <a:gd name="T52" fmla="*/ 295 w 312"/>
                  <a:gd name="T53" fmla="*/ 0 h 35"/>
                  <a:gd name="T54" fmla="*/ 303 w 312"/>
                  <a:gd name="T55" fmla="*/ 0 h 35"/>
                  <a:gd name="T56" fmla="*/ 309 w 312"/>
                  <a:gd name="T57" fmla="*/ 2 h 35"/>
                  <a:gd name="T58" fmla="*/ 309 w 312"/>
                  <a:gd name="T59" fmla="*/ 7 h 35"/>
                  <a:gd name="T60" fmla="*/ 312 w 312"/>
                  <a:gd name="T61" fmla="*/ 13 h 35"/>
                  <a:gd name="T62" fmla="*/ 312 w 312"/>
                  <a:gd name="T63" fmla="*/ 19 h 35"/>
                  <a:gd name="T64" fmla="*/ 312 w 312"/>
                  <a:gd name="T65" fmla="*/ 25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5"/>
                  <a:gd name="T101" fmla="*/ 312 w 312"/>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5">
                    <a:moveTo>
                      <a:pt x="312" y="25"/>
                    </a:moveTo>
                    <a:lnTo>
                      <a:pt x="241" y="26"/>
                    </a:lnTo>
                    <a:lnTo>
                      <a:pt x="185" y="28"/>
                    </a:lnTo>
                    <a:lnTo>
                      <a:pt x="143" y="29"/>
                    </a:lnTo>
                    <a:lnTo>
                      <a:pt x="110" y="31"/>
                    </a:lnTo>
                    <a:lnTo>
                      <a:pt x="83" y="32"/>
                    </a:lnTo>
                    <a:lnTo>
                      <a:pt x="58" y="32"/>
                    </a:lnTo>
                    <a:lnTo>
                      <a:pt x="31" y="33"/>
                    </a:lnTo>
                    <a:lnTo>
                      <a:pt x="0" y="35"/>
                    </a:lnTo>
                    <a:lnTo>
                      <a:pt x="0" y="33"/>
                    </a:lnTo>
                    <a:lnTo>
                      <a:pt x="0" y="31"/>
                    </a:lnTo>
                    <a:lnTo>
                      <a:pt x="0" y="29"/>
                    </a:lnTo>
                    <a:lnTo>
                      <a:pt x="0" y="26"/>
                    </a:lnTo>
                    <a:lnTo>
                      <a:pt x="19" y="19"/>
                    </a:lnTo>
                    <a:lnTo>
                      <a:pt x="31" y="15"/>
                    </a:lnTo>
                    <a:lnTo>
                      <a:pt x="39" y="13"/>
                    </a:lnTo>
                    <a:lnTo>
                      <a:pt x="48" y="11"/>
                    </a:lnTo>
                    <a:lnTo>
                      <a:pt x="48" y="10"/>
                    </a:lnTo>
                    <a:lnTo>
                      <a:pt x="48" y="8"/>
                    </a:lnTo>
                    <a:lnTo>
                      <a:pt x="48" y="6"/>
                    </a:lnTo>
                    <a:lnTo>
                      <a:pt x="48" y="3"/>
                    </a:lnTo>
                    <a:lnTo>
                      <a:pt x="129" y="2"/>
                    </a:lnTo>
                    <a:lnTo>
                      <a:pt x="189" y="0"/>
                    </a:lnTo>
                    <a:lnTo>
                      <a:pt x="233" y="0"/>
                    </a:lnTo>
                    <a:lnTo>
                      <a:pt x="264" y="0"/>
                    </a:lnTo>
                    <a:lnTo>
                      <a:pt x="282" y="0"/>
                    </a:lnTo>
                    <a:lnTo>
                      <a:pt x="295" y="0"/>
                    </a:lnTo>
                    <a:lnTo>
                      <a:pt x="303" y="0"/>
                    </a:lnTo>
                    <a:lnTo>
                      <a:pt x="309" y="2"/>
                    </a:lnTo>
                    <a:lnTo>
                      <a:pt x="309" y="7"/>
                    </a:lnTo>
                    <a:lnTo>
                      <a:pt x="312" y="13"/>
                    </a:lnTo>
                    <a:lnTo>
                      <a:pt x="312" y="19"/>
                    </a:lnTo>
                    <a:lnTo>
                      <a:pt x="312" y="25"/>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8" name="Freeform 772"/>
              <p:cNvSpPr>
                <a:spLocks/>
              </p:cNvSpPr>
              <p:nvPr/>
            </p:nvSpPr>
            <p:spPr bwMode="auto">
              <a:xfrm>
                <a:off x="302" y="2437"/>
                <a:ext cx="266" cy="50"/>
              </a:xfrm>
              <a:custGeom>
                <a:avLst/>
                <a:gdLst>
                  <a:gd name="T0" fmla="*/ 262 w 266"/>
                  <a:gd name="T1" fmla="*/ 12 h 50"/>
                  <a:gd name="T2" fmla="*/ 259 w 266"/>
                  <a:gd name="T3" fmla="*/ 19 h 50"/>
                  <a:gd name="T4" fmla="*/ 259 w 266"/>
                  <a:gd name="T5" fmla="*/ 28 h 50"/>
                  <a:gd name="T6" fmla="*/ 257 w 266"/>
                  <a:gd name="T7" fmla="*/ 36 h 50"/>
                  <a:gd name="T8" fmla="*/ 255 w 266"/>
                  <a:gd name="T9" fmla="*/ 46 h 50"/>
                  <a:gd name="T10" fmla="*/ 249 w 266"/>
                  <a:gd name="T11" fmla="*/ 47 h 50"/>
                  <a:gd name="T12" fmla="*/ 241 w 266"/>
                  <a:gd name="T13" fmla="*/ 47 h 50"/>
                  <a:gd name="T14" fmla="*/ 228 w 266"/>
                  <a:gd name="T15" fmla="*/ 48 h 50"/>
                  <a:gd name="T16" fmla="*/ 210 w 266"/>
                  <a:gd name="T17" fmla="*/ 48 h 50"/>
                  <a:gd name="T18" fmla="*/ 181 w 266"/>
                  <a:gd name="T19" fmla="*/ 48 h 50"/>
                  <a:gd name="T20" fmla="*/ 139 w 266"/>
                  <a:gd name="T21" fmla="*/ 48 h 50"/>
                  <a:gd name="T22" fmla="*/ 81 w 266"/>
                  <a:gd name="T23" fmla="*/ 50 h 50"/>
                  <a:gd name="T24" fmla="*/ 4 w 266"/>
                  <a:gd name="T25" fmla="*/ 50 h 50"/>
                  <a:gd name="T26" fmla="*/ 0 w 266"/>
                  <a:gd name="T27" fmla="*/ 39 h 50"/>
                  <a:gd name="T28" fmla="*/ 0 w 266"/>
                  <a:gd name="T29" fmla="*/ 30 h 50"/>
                  <a:gd name="T30" fmla="*/ 0 w 266"/>
                  <a:gd name="T31" fmla="*/ 22 h 50"/>
                  <a:gd name="T32" fmla="*/ 4 w 266"/>
                  <a:gd name="T33" fmla="*/ 7 h 50"/>
                  <a:gd name="T34" fmla="*/ 6 w 266"/>
                  <a:gd name="T35" fmla="*/ 6 h 50"/>
                  <a:gd name="T36" fmla="*/ 8 w 266"/>
                  <a:gd name="T37" fmla="*/ 4 h 50"/>
                  <a:gd name="T38" fmla="*/ 10 w 266"/>
                  <a:gd name="T39" fmla="*/ 4 h 50"/>
                  <a:gd name="T40" fmla="*/ 12 w 266"/>
                  <a:gd name="T41" fmla="*/ 3 h 50"/>
                  <a:gd name="T42" fmla="*/ 73 w 266"/>
                  <a:gd name="T43" fmla="*/ 1 h 50"/>
                  <a:gd name="T44" fmla="*/ 118 w 266"/>
                  <a:gd name="T45" fmla="*/ 0 h 50"/>
                  <a:gd name="T46" fmla="*/ 154 w 266"/>
                  <a:gd name="T47" fmla="*/ 0 h 50"/>
                  <a:gd name="T48" fmla="*/ 181 w 266"/>
                  <a:gd name="T49" fmla="*/ 0 h 50"/>
                  <a:gd name="T50" fmla="*/ 203 w 266"/>
                  <a:gd name="T51" fmla="*/ 0 h 50"/>
                  <a:gd name="T52" fmla="*/ 222 w 266"/>
                  <a:gd name="T53" fmla="*/ 0 h 50"/>
                  <a:gd name="T54" fmla="*/ 243 w 266"/>
                  <a:gd name="T55" fmla="*/ 1 h 50"/>
                  <a:gd name="T56" fmla="*/ 266 w 266"/>
                  <a:gd name="T57" fmla="*/ 3 h 50"/>
                  <a:gd name="T58" fmla="*/ 266 w 266"/>
                  <a:gd name="T59" fmla="*/ 6 h 50"/>
                  <a:gd name="T60" fmla="*/ 264 w 266"/>
                  <a:gd name="T61" fmla="*/ 7 h 50"/>
                  <a:gd name="T62" fmla="*/ 262 w 266"/>
                  <a:gd name="T63" fmla="*/ 10 h 50"/>
                  <a:gd name="T64" fmla="*/ 262 w 266"/>
                  <a:gd name="T65" fmla="*/ 1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6"/>
                  <a:gd name="T100" fmla="*/ 0 h 50"/>
                  <a:gd name="T101" fmla="*/ 266 w 266"/>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6" h="50">
                    <a:moveTo>
                      <a:pt x="262" y="12"/>
                    </a:moveTo>
                    <a:lnTo>
                      <a:pt x="259" y="19"/>
                    </a:lnTo>
                    <a:lnTo>
                      <a:pt x="259" y="28"/>
                    </a:lnTo>
                    <a:lnTo>
                      <a:pt x="257" y="36"/>
                    </a:lnTo>
                    <a:lnTo>
                      <a:pt x="255" y="46"/>
                    </a:lnTo>
                    <a:lnTo>
                      <a:pt x="249" y="47"/>
                    </a:lnTo>
                    <a:lnTo>
                      <a:pt x="241" y="47"/>
                    </a:lnTo>
                    <a:lnTo>
                      <a:pt x="228" y="48"/>
                    </a:lnTo>
                    <a:lnTo>
                      <a:pt x="210" y="48"/>
                    </a:lnTo>
                    <a:lnTo>
                      <a:pt x="181" y="48"/>
                    </a:lnTo>
                    <a:lnTo>
                      <a:pt x="139" y="48"/>
                    </a:lnTo>
                    <a:lnTo>
                      <a:pt x="81" y="50"/>
                    </a:lnTo>
                    <a:lnTo>
                      <a:pt x="4" y="50"/>
                    </a:lnTo>
                    <a:lnTo>
                      <a:pt x="0" y="39"/>
                    </a:lnTo>
                    <a:lnTo>
                      <a:pt x="0" y="30"/>
                    </a:lnTo>
                    <a:lnTo>
                      <a:pt x="0" y="22"/>
                    </a:lnTo>
                    <a:lnTo>
                      <a:pt x="4" y="7"/>
                    </a:lnTo>
                    <a:lnTo>
                      <a:pt x="6" y="6"/>
                    </a:lnTo>
                    <a:lnTo>
                      <a:pt x="8" y="4"/>
                    </a:lnTo>
                    <a:lnTo>
                      <a:pt x="10" y="4"/>
                    </a:lnTo>
                    <a:lnTo>
                      <a:pt x="12" y="3"/>
                    </a:lnTo>
                    <a:lnTo>
                      <a:pt x="73" y="1"/>
                    </a:lnTo>
                    <a:lnTo>
                      <a:pt x="118" y="0"/>
                    </a:lnTo>
                    <a:lnTo>
                      <a:pt x="154" y="0"/>
                    </a:lnTo>
                    <a:lnTo>
                      <a:pt x="181" y="0"/>
                    </a:lnTo>
                    <a:lnTo>
                      <a:pt x="203" y="0"/>
                    </a:lnTo>
                    <a:lnTo>
                      <a:pt x="222" y="0"/>
                    </a:lnTo>
                    <a:lnTo>
                      <a:pt x="243" y="1"/>
                    </a:lnTo>
                    <a:lnTo>
                      <a:pt x="266" y="3"/>
                    </a:lnTo>
                    <a:lnTo>
                      <a:pt x="266" y="6"/>
                    </a:lnTo>
                    <a:lnTo>
                      <a:pt x="264" y="7"/>
                    </a:lnTo>
                    <a:lnTo>
                      <a:pt x="262" y="10"/>
                    </a:lnTo>
                    <a:lnTo>
                      <a:pt x="262" y="12"/>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59" name="Freeform 773"/>
              <p:cNvSpPr>
                <a:spLocks/>
              </p:cNvSpPr>
              <p:nvPr/>
            </p:nvSpPr>
            <p:spPr bwMode="auto">
              <a:xfrm>
                <a:off x="2312" y="2204"/>
                <a:ext cx="1240" cy="542"/>
              </a:xfrm>
              <a:custGeom>
                <a:avLst/>
                <a:gdLst>
                  <a:gd name="T0" fmla="*/ 1238 w 1240"/>
                  <a:gd name="T1" fmla="*/ 532 h 542"/>
                  <a:gd name="T2" fmla="*/ 1159 w 1240"/>
                  <a:gd name="T3" fmla="*/ 540 h 542"/>
                  <a:gd name="T4" fmla="*/ 926 w 1240"/>
                  <a:gd name="T5" fmla="*/ 539 h 542"/>
                  <a:gd name="T6" fmla="*/ 696 w 1240"/>
                  <a:gd name="T7" fmla="*/ 536 h 542"/>
                  <a:gd name="T8" fmla="*/ 465 w 1240"/>
                  <a:gd name="T9" fmla="*/ 535 h 542"/>
                  <a:gd name="T10" fmla="*/ 233 w 1240"/>
                  <a:gd name="T11" fmla="*/ 534 h 542"/>
                  <a:gd name="T12" fmla="*/ 0 w 1240"/>
                  <a:gd name="T13" fmla="*/ 531 h 542"/>
                  <a:gd name="T14" fmla="*/ 2 w 1240"/>
                  <a:gd name="T15" fmla="*/ 496 h 542"/>
                  <a:gd name="T16" fmla="*/ 40 w 1240"/>
                  <a:gd name="T17" fmla="*/ 478 h 542"/>
                  <a:gd name="T18" fmla="*/ 52 w 1240"/>
                  <a:gd name="T19" fmla="*/ 460 h 542"/>
                  <a:gd name="T20" fmla="*/ 42 w 1240"/>
                  <a:gd name="T21" fmla="*/ 420 h 542"/>
                  <a:gd name="T22" fmla="*/ 58 w 1240"/>
                  <a:gd name="T23" fmla="*/ 420 h 542"/>
                  <a:gd name="T24" fmla="*/ 58 w 1240"/>
                  <a:gd name="T25" fmla="*/ 412 h 542"/>
                  <a:gd name="T26" fmla="*/ 48 w 1240"/>
                  <a:gd name="T27" fmla="*/ 372 h 542"/>
                  <a:gd name="T28" fmla="*/ 48 w 1240"/>
                  <a:gd name="T29" fmla="*/ 339 h 542"/>
                  <a:gd name="T30" fmla="*/ 65 w 1240"/>
                  <a:gd name="T31" fmla="*/ 330 h 542"/>
                  <a:gd name="T32" fmla="*/ 60 w 1240"/>
                  <a:gd name="T33" fmla="*/ 319 h 542"/>
                  <a:gd name="T34" fmla="*/ 65 w 1240"/>
                  <a:gd name="T35" fmla="*/ 290 h 542"/>
                  <a:gd name="T36" fmla="*/ 81 w 1240"/>
                  <a:gd name="T37" fmla="*/ 281 h 542"/>
                  <a:gd name="T38" fmla="*/ 94 w 1240"/>
                  <a:gd name="T39" fmla="*/ 270 h 542"/>
                  <a:gd name="T40" fmla="*/ 123 w 1240"/>
                  <a:gd name="T41" fmla="*/ 252 h 542"/>
                  <a:gd name="T42" fmla="*/ 152 w 1240"/>
                  <a:gd name="T43" fmla="*/ 229 h 542"/>
                  <a:gd name="T44" fmla="*/ 166 w 1240"/>
                  <a:gd name="T45" fmla="*/ 167 h 542"/>
                  <a:gd name="T46" fmla="*/ 173 w 1240"/>
                  <a:gd name="T47" fmla="*/ 160 h 542"/>
                  <a:gd name="T48" fmla="*/ 214 w 1240"/>
                  <a:gd name="T49" fmla="*/ 149 h 542"/>
                  <a:gd name="T50" fmla="*/ 274 w 1240"/>
                  <a:gd name="T51" fmla="*/ 134 h 542"/>
                  <a:gd name="T52" fmla="*/ 335 w 1240"/>
                  <a:gd name="T53" fmla="*/ 117 h 542"/>
                  <a:gd name="T54" fmla="*/ 422 w 1240"/>
                  <a:gd name="T55" fmla="*/ 112 h 542"/>
                  <a:gd name="T56" fmla="*/ 455 w 1240"/>
                  <a:gd name="T57" fmla="*/ 108 h 542"/>
                  <a:gd name="T58" fmla="*/ 497 w 1240"/>
                  <a:gd name="T59" fmla="*/ 61 h 542"/>
                  <a:gd name="T60" fmla="*/ 524 w 1240"/>
                  <a:gd name="T61" fmla="*/ 11 h 542"/>
                  <a:gd name="T62" fmla="*/ 515 w 1240"/>
                  <a:gd name="T63" fmla="*/ 11 h 542"/>
                  <a:gd name="T64" fmla="*/ 513 w 1240"/>
                  <a:gd name="T65" fmla="*/ 7 h 542"/>
                  <a:gd name="T66" fmla="*/ 536 w 1240"/>
                  <a:gd name="T67" fmla="*/ 2 h 542"/>
                  <a:gd name="T68" fmla="*/ 594 w 1240"/>
                  <a:gd name="T69" fmla="*/ 0 h 542"/>
                  <a:gd name="T70" fmla="*/ 702 w 1240"/>
                  <a:gd name="T71" fmla="*/ 2 h 542"/>
                  <a:gd name="T72" fmla="*/ 800 w 1240"/>
                  <a:gd name="T73" fmla="*/ 80 h 542"/>
                  <a:gd name="T74" fmla="*/ 831 w 1240"/>
                  <a:gd name="T75" fmla="*/ 97 h 542"/>
                  <a:gd name="T76" fmla="*/ 889 w 1240"/>
                  <a:gd name="T77" fmla="*/ 98 h 542"/>
                  <a:gd name="T78" fmla="*/ 947 w 1240"/>
                  <a:gd name="T79" fmla="*/ 99 h 542"/>
                  <a:gd name="T80" fmla="*/ 1032 w 1240"/>
                  <a:gd name="T81" fmla="*/ 119 h 542"/>
                  <a:gd name="T82" fmla="*/ 1080 w 1240"/>
                  <a:gd name="T83" fmla="*/ 132 h 542"/>
                  <a:gd name="T84" fmla="*/ 1097 w 1240"/>
                  <a:gd name="T85" fmla="*/ 139 h 542"/>
                  <a:gd name="T86" fmla="*/ 1113 w 1240"/>
                  <a:gd name="T87" fmla="*/ 152 h 542"/>
                  <a:gd name="T88" fmla="*/ 1138 w 1240"/>
                  <a:gd name="T89" fmla="*/ 175 h 542"/>
                  <a:gd name="T90" fmla="*/ 1144 w 1240"/>
                  <a:gd name="T91" fmla="*/ 201 h 542"/>
                  <a:gd name="T92" fmla="*/ 1138 w 1240"/>
                  <a:gd name="T93" fmla="*/ 237 h 542"/>
                  <a:gd name="T94" fmla="*/ 1149 w 1240"/>
                  <a:gd name="T95" fmla="*/ 281 h 542"/>
                  <a:gd name="T96" fmla="*/ 1171 w 1240"/>
                  <a:gd name="T97" fmla="*/ 336 h 542"/>
                  <a:gd name="T98" fmla="*/ 1186 w 1240"/>
                  <a:gd name="T99" fmla="*/ 365 h 542"/>
                  <a:gd name="T100" fmla="*/ 1196 w 1240"/>
                  <a:gd name="T101" fmla="*/ 372 h 542"/>
                  <a:gd name="T102" fmla="*/ 1194 w 1240"/>
                  <a:gd name="T103" fmla="*/ 419 h 542"/>
                  <a:gd name="T104" fmla="*/ 1219 w 1240"/>
                  <a:gd name="T105" fmla="*/ 470 h 542"/>
                  <a:gd name="T106" fmla="*/ 1240 w 1240"/>
                  <a:gd name="T107" fmla="*/ 509 h 542"/>
                  <a:gd name="T108" fmla="*/ 1238 w 1240"/>
                  <a:gd name="T109" fmla="*/ 522 h 5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40"/>
                  <a:gd name="T166" fmla="*/ 0 h 542"/>
                  <a:gd name="T167" fmla="*/ 1240 w 1240"/>
                  <a:gd name="T168" fmla="*/ 542 h 5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40" h="542">
                    <a:moveTo>
                      <a:pt x="1238" y="522"/>
                    </a:moveTo>
                    <a:lnTo>
                      <a:pt x="1238" y="528"/>
                    </a:lnTo>
                    <a:lnTo>
                      <a:pt x="1238" y="532"/>
                    </a:lnTo>
                    <a:lnTo>
                      <a:pt x="1236" y="538"/>
                    </a:lnTo>
                    <a:lnTo>
                      <a:pt x="1236" y="542"/>
                    </a:lnTo>
                    <a:lnTo>
                      <a:pt x="1159" y="540"/>
                    </a:lnTo>
                    <a:lnTo>
                      <a:pt x="1082" y="540"/>
                    </a:lnTo>
                    <a:lnTo>
                      <a:pt x="1005" y="539"/>
                    </a:lnTo>
                    <a:lnTo>
                      <a:pt x="926" y="539"/>
                    </a:lnTo>
                    <a:lnTo>
                      <a:pt x="850" y="538"/>
                    </a:lnTo>
                    <a:lnTo>
                      <a:pt x="773" y="538"/>
                    </a:lnTo>
                    <a:lnTo>
                      <a:pt x="696" y="536"/>
                    </a:lnTo>
                    <a:lnTo>
                      <a:pt x="619" y="536"/>
                    </a:lnTo>
                    <a:lnTo>
                      <a:pt x="542" y="536"/>
                    </a:lnTo>
                    <a:lnTo>
                      <a:pt x="465" y="535"/>
                    </a:lnTo>
                    <a:lnTo>
                      <a:pt x="386" y="535"/>
                    </a:lnTo>
                    <a:lnTo>
                      <a:pt x="310" y="534"/>
                    </a:lnTo>
                    <a:lnTo>
                      <a:pt x="233" y="534"/>
                    </a:lnTo>
                    <a:lnTo>
                      <a:pt x="156" y="532"/>
                    </a:lnTo>
                    <a:lnTo>
                      <a:pt x="77" y="532"/>
                    </a:lnTo>
                    <a:lnTo>
                      <a:pt x="0" y="531"/>
                    </a:lnTo>
                    <a:lnTo>
                      <a:pt x="2" y="518"/>
                    </a:lnTo>
                    <a:lnTo>
                      <a:pt x="2" y="507"/>
                    </a:lnTo>
                    <a:lnTo>
                      <a:pt x="2" y="496"/>
                    </a:lnTo>
                    <a:lnTo>
                      <a:pt x="4" y="484"/>
                    </a:lnTo>
                    <a:lnTo>
                      <a:pt x="27" y="481"/>
                    </a:lnTo>
                    <a:lnTo>
                      <a:pt x="40" y="478"/>
                    </a:lnTo>
                    <a:lnTo>
                      <a:pt x="48" y="476"/>
                    </a:lnTo>
                    <a:lnTo>
                      <a:pt x="56" y="473"/>
                    </a:lnTo>
                    <a:lnTo>
                      <a:pt x="52" y="460"/>
                    </a:lnTo>
                    <a:lnTo>
                      <a:pt x="50" y="447"/>
                    </a:lnTo>
                    <a:lnTo>
                      <a:pt x="46" y="434"/>
                    </a:lnTo>
                    <a:lnTo>
                      <a:pt x="42" y="420"/>
                    </a:lnTo>
                    <a:lnTo>
                      <a:pt x="48" y="420"/>
                    </a:lnTo>
                    <a:lnTo>
                      <a:pt x="52" y="420"/>
                    </a:lnTo>
                    <a:lnTo>
                      <a:pt x="58" y="420"/>
                    </a:lnTo>
                    <a:lnTo>
                      <a:pt x="62" y="420"/>
                    </a:lnTo>
                    <a:lnTo>
                      <a:pt x="60" y="416"/>
                    </a:lnTo>
                    <a:lnTo>
                      <a:pt x="58" y="412"/>
                    </a:lnTo>
                    <a:lnTo>
                      <a:pt x="54" y="409"/>
                    </a:lnTo>
                    <a:lnTo>
                      <a:pt x="52" y="405"/>
                    </a:lnTo>
                    <a:lnTo>
                      <a:pt x="48" y="372"/>
                    </a:lnTo>
                    <a:lnTo>
                      <a:pt x="46" y="354"/>
                    </a:lnTo>
                    <a:lnTo>
                      <a:pt x="46" y="346"/>
                    </a:lnTo>
                    <a:lnTo>
                      <a:pt x="48" y="339"/>
                    </a:lnTo>
                    <a:lnTo>
                      <a:pt x="56" y="335"/>
                    </a:lnTo>
                    <a:lnTo>
                      <a:pt x="60" y="332"/>
                    </a:lnTo>
                    <a:lnTo>
                      <a:pt x="65" y="330"/>
                    </a:lnTo>
                    <a:lnTo>
                      <a:pt x="67" y="324"/>
                    </a:lnTo>
                    <a:lnTo>
                      <a:pt x="62" y="323"/>
                    </a:lnTo>
                    <a:lnTo>
                      <a:pt x="60" y="319"/>
                    </a:lnTo>
                    <a:lnTo>
                      <a:pt x="58" y="310"/>
                    </a:lnTo>
                    <a:lnTo>
                      <a:pt x="56" y="294"/>
                    </a:lnTo>
                    <a:lnTo>
                      <a:pt x="65" y="290"/>
                    </a:lnTo>
                    <a:lnTo>
                      <a:pt x="71" y="285"/>
                    </a:lnTo>
                    <a:lnTo>
                      <a:pt x="75" y="283"/>
                    </a:lnTo>
                    <a:lnTo>
                      <a:pt x="81" y="281"/>
                    </a:lnTo>
                    <a:lnTo>
                      <a:pt x="85" y="279"/>
                    </a:lnTo>
                    <a:lnTo>
                      <a:pt x="89" y="274"/>
                    </a:lnTo>
                    <a:lnTo>
                      <a:pt x="94" y="270"/>
                    </a:lnTo>
                    <a:lnTo>
                      <a:pt x="100" y="265"/>
                    </a:lnTo>
                    <a:lnTo>
                      <a:pt x="110" y="259"/>
                    </a:lnTo>
                    <a:lnTo>
                      <a:pt x="123" y="252"/>
                    </a:lnTo>
                    <a:lnTo>
                      <a:pt x="135" y="247"/>
                    </a:lnTo>
                    <a:lnTo>
                      <a:pt x="148" y="241"/>
                    </a:lnTo>
                    <a:lnTo>
                      <a:pt x="152" y="229"/>
                    </a:lnTo>
                    <a:lnTo>
                      <a:pt x="154" y="211"/>
                    </a:lnTo>
                    <a:lnTo>
                      <a:pt x="158" y="190"/>
                    </a:lnTo>
                    <a:lnTo>
                      <a:pt x="166" y="167"/>
                    </a:lnTo>
                    <a:lnTo>
                      <a:pt x="168" y="164"/>
                    </a:lnTo>
                    <a:lnTo>
                      <a:pt x="170" y="163"/>
                    </a:lnTo>
                    <a:lnTo>
                      <a:pt x="173" y="160"/>
                    </a:lnTo>
                    <a:lnTo>
                      <a:pt x="175" y="159"/>
                    </a:lnTo>
                    <a:lnTo>
                      <a:pt x="195" y="155"/>
                    </a:lnTo>
                    <a:lnTo>
                      <a:pt x="214" y="149"/>
                    </a:lnTo>
                    <a:lnTo>
                      <a:pt x="235" y="143"/>
                    </a:lnTo>
                    <a:lnTo>
                      <a:pt x="256" y="139"/>
                    </a:lnTo>
                    <a:lnTo>
                      <a:pt x="274" y="134"/>
                    </a:lnTo>
                    <a:lnTo>
                      <a:pt x="295" y="128"/>
                    </a:lnTo>
                    <a:lnTo>
                      <a:pt x="314" y="123"/>
                    </a:lnTo>
                    <a:lnTo>
                      <a:pt x="335" y="117"/>
                    </a:lnTo>
                    <a:lnTo>
                      <a:pt x="372" y="115"/>
                    </a:lnTo>
                    <a:lnTo>
                      <a:pt x="401" y="113"/>
                    </a:lnTo>
                    <a:lnTo>
                      <a:pt x="422" y="112"/>
                    </a:lnTo>
                    <a:lnTo>
                      <a:pt x="436" y="109"/>
                    </a:lnTo>
                    <a:lnTo>
                      <a:pt x="447" y="109"/>
                    </a:lnTo>
                    <a:lnTo>
                      <a:pt x="455" y="108"/>
                    </a:lnTo>
                    <a:lnTo>
                      <a:pt x="461" y="106"/>
                    </a:lnTo>
                    <a:lnTo>
                      <a:pt x="467" y="106"/>
                    </a:lnTo>
                    <a:lnTo>
                      <a:pt x="497" y="61"/>
                    </a:lnTo>
                    <a:lnTo>
                      <a:pt x="513" y="35"/>
                    </a:lnTo>
                    <a:lnTo>
                      <a:pt x="521" y="21"/>
                    </a:lnTo>
                    <a:lnTo>
                      <a:pt x="524" y="11"/>
                    </a:lnTo>
                    <a:lnTo>
                      <a:pt x="521" y="11"/>
                    </a:lnTo>
                    <a:lnTo>
                      <a:pt x="519" y="11"/>
                    </a:lnTo>
                    <a:lnTo>
                      <a:pt x="515" y="11"/>
                    </a:lnTo>
                    <a:lnTo>
                      <a:pt x="513" y="11"/>
                    </a:lnTo>
                    <a:lnTo>
                      <a:pt x="513" y="10"/>
                    </a:lnTo>
                    <a:lnTo>
                      <a:pt x="513" y="7"/>
                    </a:lnTo>
                    <a:lnTo>
                      <a:pt x="513" y="6"/>
                    </a:lnTo>
                    <a:lnTo>
                      <a:pt x="513" y="3"/>
                    </a:lnTo>
                    <a:lnTo>
                      <a:pt x="536" y="2"/>
                    </a:lnTo>
                    <a:lnTo>
                      <a:pt x="555" y="2"/>
                    </a:lnTo>
                    <a:lnTo>
                      <a:pt x="573" y="2"/>
                    </a:lnTo>
                    <a:lnTo>
                      <a:pt x="594" y="0"/>
                    </a:lnTo>
                    <a:lnTo>
                      <a:pt x="621" y="0"/>
                    </a:lnTo>
                    <a:lnTo>
                      <a:pt x="656" y="0"/>
                    </a:lnTo>
                    <a:lnTo>
                      <a:pt x="702" y="2"/>
                    </a:lnTo>
                    <a:lnTo>
                      <a:pt x="762" y="2"/>
                    </a:lnTo>
                    <a:lnTo>
                      <a:pt x="787" y="53"/>
                    </a:lnTo>
                    <a:lnTo>
                      <a:pt x="800" y="80"/>
                    </a:lnTo>
                    <a:lnTo>
                      <a:pt x="806" y="91"/>
                    </a:lnTo>
                    <a:lnTo>
                      <a:pt x="812" y="97"/>
                    </a:lnTo>
                    <a:lnTo>
                      <a:pt x="831" y="97"/>
                    </a:lnTo>
                    <a:lnTo>
                      <a:pt x="852" y="98"/>
                    </a:lnTo>
                    <a:lnTo>
                      <a:pt x="870" y="98"/>
                    </a:lnTo>
                    <a:lnTo>
                      <a:pt x="889" y="98"/>
                    </a:lnTo>
                    <a:lnTo>
                      <a:pt x="908" y="99"/>
                    </a:lnTo>
                    <a:lnTo>
                      <a:pt x="926" y="99"/>
                    </a:lnTo>
                    <a:lnTo>
                      <a:pt x="947" y="99"/>
                    </a:lnTo>
                    <a:lnTo>
                      <a:pt x="966" y="99"/>
                    </a:lnTo>
                    <a:lnTo>
                      <a:pt x="1003" y="110"/>
                    </a:lnTo>
                    <a:lnTo>
                      <a:pt x="1032" y="119"/>
                    </a:lnTo>
                    <a:lnTo>
                      <a:pt x="1055" y="124"/>
                    </a:lnTo>
                    <a:lnTo>
                      <a:pt x="1070" y="130"/>
                    </a:lnTo>
                    <a:lnTo>
                      <a:pt x="1080" y="132"/>
                    </a:lnTo>
                    <a:lnTo>
                      <a:pt x="1086" y="135"/>
                    </a:lnTo>
                    <a:lnTo>
                      <a:pt x="1093" y="137"/>
                    </a:lnTo>
                    <a:lnTo>
                      <a:pt x="1097" y="139"/>
                    </a:lnTo>
                    <a:lnTo>
                      <a:pt x="1101" y="145"/>
                    </a:lnTo>
                    <a:lnTo>
                      <a:pt x="1105" y="148"/>
                    </a:lnTo>
                    <a:lnTo>
                      <a:pt x="1113" y="152"/>
                    </a:lnTo>
                    <a:lnTo>
                      <a:pt x="1128" y="159"/>
                    </a:lnTo>
                    <a:lnTo>
                      <a:pt x="1132" y="167"/>
                    </a:lnTo>
                    <a:lnTo>
                      <a:pt x="1138" y="175"/>
                    </a:lnTo>
                    <a:lnTo>
                      <a:pt x="1142" y="183"/>
                    </a:lnTo>
                    <a:lnTo>
                      <a:pt x="1147" y="190"/>
                    </a:lnTo>
                    <a:lnTo>
                      <a:pt x="1144" y="201"/>
                    </a:lnTo>
                    <a:lnTo>
                      <a:pt x="1142" y="214"/>
                    </a:lnTo>
                    <a:lnTo>
                      <a:pt x="1140" y="225"/>
                    </a:lnTo>
                    <a:lnTo>
                      <a:pt x="1138" y="237"/>
                    </a:lnTo>
                    <a:lnTo>
                      <a:pt x="1142" y="252"/>
                    </a:lnTo>
                    <a:lnTo>
                      <a:pt x="1147" y="265"/>
                    </a:lnTo>
                    <a:lnTo>
                      <a:pt x="1149" y="281"/>
                    </a:lnTo>
                    <a:lnTo>
                      <a:pt x="1153" y="307"/>
                    </a:lnTo>
                    <a:lnTo>
                      <a:pt x="1165" y="325"/>
                    </a:lnTo>
                    <a:lnTo>
                      <a:pt x="1171" y="336"/>
                    </a:lnTo>
                    <a:lnTo>
                      <a:pt x="1178" y="347"/>
                    </a:lnTo>
                    <a:lnTo>
                      <a:pt x="1182" y="363"/>
                    </a:lnTo>
                    <a:lnTo>
                      <a:pt x="1186" y="365"/>
                    </a:lnTo>
                    <a:lnTo>
                      <a:pt x="1188" y="367"/>
                    </a:lnTo>
                    <a:lnTo>
                      <a:pt x="1192" y="370"/>
                    </a:lnTo>
                    <a:lnTo>
                      <a:pt x="1196" y="372"/>
                    </a:lnTo>
                    <a:lnTo>
                      <a:pt x="1196" y="389"/>
                    </a:lnTo>
                    <a:lnTo>
                      <a:pt x="1196" y="404"/>
                    </a:lnTo>
                    <a:lnTo>
                      <a:pt x="1194" y="419"/>
                    </a:lnTo>
                    <a:lnTo>
                      <a:pt x="1194" y="434"/>
                    </a:lnTo>
                    <a:lnTo>
                      <a:pt x="1205" y="451"/>
                    </a:lnTo>
                    <a:lnTo>
                      <a:pt x="1219" y="470"/>
                    </a:lnTo>
                    <a:lnTo>
                      <a:pt x="1232" y="488"/>
                    </a:lnTo>
                    <a:lnTo>
                      <a:pt x="1240" y="503"/>
                    </a:lnTo>
                    <a:lnTo>
                      <a:pt x="1240" y="509"/>
                    </a:lnTo>
                    <a:lnTo>
                      <a:pt x="1240" y="513"/>
                    </a:lnTo>
                    <a:lnTo>
                      <a:pt x="1240" y="518"/>
                    </a:lnTo>
                    <a:lnTo>
                      <a:pt x="1238" y="5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0" name="Freeform 774"/>
              <p:cNvSpPr>
                <a:spLocks/>
              </p:cNvSpPr>
              <p:nvPr/>
            </p:nvSpPr>
            <p:spPr bwMode="auto">
              <a:xfrm>
                <a:off x="3189" y="2626"/>
                <a:ext cx="342" cy="81"/>
              </a:xfrm>
              <a:custGeom>
                <a:avLst/>
                <a:gdLst>
                  <a:gd name="T0" fmla="*/ 342 w 342"/>
                  <a:gd name="T1" fmla="*/ 73 h 81"/>
                  <a:gd name="T2" fmla="*/ 330 w 342"/>
                  <a:gd name="T3" fmla="*/ 73 h 81"/>
                  <a:gd name="T4" fmla="*/ 317 w 342"/>
                  <a:gd name="T5" fmla="*/ 74 h 81"/>
                  <a:gd name="T6" fmla="*/ 305 w 342"/>
                  <a:gd name="T7" fmla="*/ 76 h 81"/>
                  <a:gd name="T8" fmla="*/ 292 w 342"/>
                  <a:gd name="T9" fmla="*/ 76 h 81"/>
                  <a:gd name="T10" fmla="*/ 280 w 342"/>
                  <a:gd name="T11" fmla="*/ 77 h 81"/>
                  <a:gd name="T12" fmla="*/ 267 w 342"/>
                  <a:gd name="T13" fmla="*/ 78 h 81"/>
                  <a:gd name="T14" fmla="*/ 257 w 342"/>
                  <a:gd name="T15" fmla="*/ 80 h 81"/>
                  <a:gd name="T16" fmla="*/ 245 w 342"/>
                  <a:gd name="T17" fmla="*/ 80 h 81"/>
                  <a:gd name="T18" fmla="*/ 189 w 342"/>
                  <a:gd name="T19" fmla="*/ 80 h 81"/>
                  <a:gd name="T20" fmla="*/ 147 w 342"/>
                  <a:gd name="T21" fmla="*/ 78 h 81"/>
                  <a:gd name="T22" fmla="*/ 114 w 342"/>
                  <a:gd name="T23" fmla="*/ 78 h 81"/>
                  <a:gd name="T24" fmla="*/ 89 w 342"/>
                  <a:gd name="T25" fmla="*/ 78 h 81"/>
                  <a:gd name="T26" fmla="*/ 70 w 342"/>
                  <a:gd name="T27" fmla="*/ 80 h 81"/>
                  <a:gd name="T28" fmla="*/ 54 w 342"/>
                  <a:gd name="T29" fmla="*/ 80 h 81"/>
                  <a:gd name="T30" fmla="*/ 35 w 342"/>
                  <a:gd name="T31" fmla="*/ 80 h 81"/>
                  <a:gd name="T32" fmla="*/ 14 w 342"/>
                  <a:gd name="T33" fmla="*/ 81 h 81"/>
                  <a:gd name="T34" fmla="*/ 14 w 342"/>
                  <a:gd name="T35" fmla="*/ 70 h 81"/>
                  <a:gd name="T36" fmla="*/ 14 w 342"/>
                  <a:gd name="T37" fmla="*/ 58 h 81"/>
                  <a:gd name="T38" fmla="*/ 14 w 342"/>
                  <a:gd name="T39" fmla="*/ 47 h 81"/>
                  <a:gd name="T40" fmla="*/ 14 w 342"/>
                  <a:gd name="T41" fmla="*/ 34 h 81"/>
                  <a:gd name="T42" fmla="*/ 6 w 342"/>
                  <a:gd name="T43" fmla="*/ 27 h 81"/>
                  <a:gd name="T44" fmla="*/ 2 w 342"/>
                  <a:gd name="T45" fmla="*/ 22 h 81"/>
                  <a:gd name="T46" fmla="*/ 0 w 342"/>
                  <a:gd name="T47" fmla="*/ 15 h 81"/>
                  <a:gd name="T48" fmla="*/ 0 w 342"/>
                  <a:gd name="T49" fmla="*/ 7 h 81"/>
                  <a:gd name="T50" fmla="*/ 27 w 342"/>
                  <a:gd name="T51" fmla="*/ 7 h 81"/>
                  <a:gd name="T52" fmla="*/ 54 w 342"/>
                  <a:gd name="T53" fmla="*/ 5 h 81"/>
                  <a:gd name="T54" fmla="*/ 81 w 342"/>
                  <a:gd name="T55" fmla="*/ 4 h 81"/>
                  <a:gd name="T56" fmla="*/ 110 w 342"/>
                  <a:gd name="T57" fmla="*/ 3 h 81"/>
                  <a:gd name="T58" fmla="*/ 137 w 342"/>
                  <a:gd name="T59" fmla="*/ 3 h 81"/>
                  <a:gd name="T60" fmla="*/ 164 w 342"/>
                  <a:gd name="T61" fmla="*/ 1 h 81"/>
                  <a:gd name="T62" fmla="*/ 191 w 342"/>
                  <a:gd name="T63" fmla="*/ 0 h 81"/>
                  <a:gd name="T64" fmla="*/ 218 w 342"/>
                  <a:gd name="T65" fmla="*/ 0 h 81"/>
                  <a:gd name="T66" fmla="*/ 228 w 342"/>
                  <a:gd name="T67" fmla="*/ 0 h 81"/>
                  <a:gd name="T68" fmla="*/ 238 w 342"/>
                  <a:gd name="T69" fmla="*/ 1 h 81"/>
                  <a:gd name="T70" fmla="*/ 247 w 342"/>
                  <a:gd name="T71" fmla="*/ 1 h 81"/>
                  <a:gd name="T72" fmla="*/ 257 w 342"/>
                  <a:gd name="T73" fmla="*/ 3 h 81"/>
                  <a:gd name="T74" fmla="*/ 267 w 342"/>
                  <a:gd name="T75" fmla="*/ 3 h 81"/>
                  <a:gd name="T76" fmla="*/ 276 w 342"/>
                  <a:gd name="T77" fmla="*/ 4 h 81"/>
                  <a:gd name="T78" fmla="*/ 286 w 342"/>
                  <a:gd name="T79" fmla="*/ 4 h 81"/>
                  <a:gd name="T80" fmla="*/ 297 w 342"/>
                  <a:gd name="T81" fmla="*/ 4 h 81"/>
                  <a:gd name="T82" fmla="*/ 309 w 342"/>
                  <a:gd name="T83" fmla="*/ 26 h 81"/>
                  <a:gd name="T84" fmla="*/ 324 w 342"/>
                  <a:gd name="T85" fmla="*/ 44 h 81"/>
                  <a:gd name="T86" fmla="*/ 334 w 342"/>
                  <a:gd name="T87" fmla="*/ 59 h 81"/>
                  <a:gd name="T88" fmla="*/ 342 w 342"/>
                  <a:gd name="T89" fmla="*/ 73 h 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2"/>
                  <a:gd name="T136" fmla="*/ 0 h 81"/>
                  <a:gd name="T137" fmla="*/ 342 w 342"/>
                  <a:gd name="T138" fmla="*/ 81 h 8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2" h="81">
                    <a:moveTo>
                      <a:pt x="342" y="73"/>
                    </a:moveTo>
                    <a:lnTo>
                      <a:pt x="330" y="73"/>
                    </a:lnTo>
                    <a:lnTo>
                      <a:pt x="317" y="74"/>
                    </a:lnTo>
                    <a:lnTo>
                      <a:pt x="305" y="76"/>
                    </a:lnTo>
                    <a:lnTo>
                      <a:pt x="292" y="76"/>
                    </a:lnTo>
                    <a:lnTo>
                      <a:pt x="280" y="77"/>
                    </a:lnTo>
                    <a:lnTo>
                      <a:pt x="267" y="78"/>
                    </a:lnTo>
                    <a:lnTo>
                      <a:pt x="257" y="80"/>
                    </a:lnTo>
                    <a:lnTo>
                      <a:pt x="245" y="80"/>
                    </a:lnTo>
                    <a:lnTo>
                      <a:pt x="189" y="80"/>
                    </a:lnTo>
                    <a:lnTo>
                      <a:pt x="147" y="78"/>
                    </a:lnTo>
                    <a:lnTo>
                      <a:pt x="114" y="78"/>
                    </a:lnTo>
                    <a:lnTo>
                      <a:pt x="89" y="78"/>
                    </a:lnTo>
                    <a:lnTo>
                      <a:pt x="70" y="80"/>
                    </a:lnTo>
                    <a:lnTo>
                      <a:pt x="54" y="80"/>
                    </a:lnTo>
                    <a:lnTo>
                      <a:pt x="35" y="80"/>
                    </a:lnTo>
                    <a:lnTo>
                      <a:pt x="14" y="81"/>
                    </a:lnTo>
                    <a:lnTo>
                      <a:pt x="14" y="70"/>
                    </a:lnTo>
                    <a:lnTo>
                      <a:pt x="14" y="58"/>
                    </a:lnTo>
                    <a:lnTo>
                      <a:pt x="14" y="47"/>
                    </a:lnTo>
                    <a:lnTo>
                      <a:pt x="14" y="34"/>
                    </a:lnTo>
                    <a:lnTo>
                      <a:pt x="6" y="27"/>
                    </a:lnTo>
                    <a:lnTo>
                      <a:pt x="2" y="22"/>
                    </a:lnTo>
                    <a:lnTo>
                      <a:pt x="0" y="15"/>
                    </a:lnTo>
                    <a:lnTo>
                      <a:pt x="0" y="7"/>
                    </a:lnTo>
                    <a:lnTo>
                      <a:pt x="27" y="7"/>
                    </a:lnTo>
                    <a:lnTo>
                      <a:pt x="54" y="5"/>
                    </a:lnTo>
                    <a:lnTo>
                      <a:pt x="81" y="4"/>
                    </a:lnTo>
                    <a:lnTo>
                      <a:pt x="110" y="3"/>
                    </a:lnTo>
                    <a:lnTo>
                      <a:pt x="137" y="3"/>
                    </a:lnTo>
                    <a:lnTo>
                      <a:pt x="164" y="1"/>
                    </a:lnTo>
                    <a:lnTo>
                      <a:pt x="191" y="0"/>
                    </a:lnTo>
                    <a:lnTo>
                      <a:pt x="218" y="0"/>
                    </a:lnTo>
                    <a:lnTo>
                      <a:pt x="228" y="0"/>
                    </a:lnTo>
                    <a:lnTo>
                      <a:pt x="238" y="1"/>
                    </a:lnTo>
                    <a:lnTo>
                      <a:pt x="247" y="1"/>
                    </a:lnTo>
                    <a:lnTo>
                      <a:pt x="257" y="3"/>
                    </a:lnTo>
                    <a:lnTo>
                      <a:pt x="267" y="3"/>
                    </a:lnTo>
                    <a:lnTo>
                      <a:pt x="276" y="4"/>
                    </a:lnTo>
                    <a:lnTo>
                      <a:pt x="286" y="4"/>
                    </a:lnTo>
                    <a:lnTo>
                      <a:pt x="297" y="4"/>
                    </a:lnTo>
                    <a:lnTo>
                      <a:pt x="309" y="26"/>
                    </a:lnTo>
                    <a:lnTo>
                      <a:pt x="324" y="44"/>
                    </a:lnTo>
                    <a:lnTo>
                      <a:pt x="334" y="59"/>
                    </a:lnTo>
                    <a:lnTo>
                      <a:pt x="342" y="7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1" name="Freeform 775"/>
              <p:cNvSpPr>
                <a:spLocks/>
              </p:cNvSpPr>
              <p:nvPr/>
            </p:nvSpPr>
            <p:spPr bwMode="auto">
              <a:xfrm>
                <a:off x="3463" y="2710"/>
                <a:ext cx="50" cy="11"/>
              </a:xfrm>
              <a:custGeom>
                <a:avLst/>
                <a:gdLst>
                  <a:gd name="T0" fmla="*/ 50 w 50"/>
                  <a:gd name="T1" fmla="*/ 11 h 11"/>
                  <a:gd name="T2" fmla="*/ 37 w 50"/>
                  <a:gd name="T3" fmla="*/ 10 h 11"/>
                  <a:gd name="T4" fmla="*/ 25 w 50"/>
                  <a:gd name="T5" fmla="*/ 8 h 11"/>
                  <a:gd name="T6" fmla="*/ 12 w 50"/>
                  <a:gd name="T7" fmla="*/ 8 h 11"/>
                  <a:gd name="T8" fmla="*/ 0 w 50"/>
                  <a:gd name="T9" fmla="*/ 8 h 11"/>
                  <a:gd name="T10" fmla="*/ 0 w 50"/>
                  <a:gd name="T11" fmla="*/ 7 h 11"/>
                  <a:gd name="T12" fmla="*/ 0 w 50"/>
                  <a:gd name="T13" fmla="*/ 4 h 11"/>
                  <a:gd name="T14" fmla="*/ 0 w 50"/>
                  <a:gd name="T15" fmla="*/ 3 h 11"/>
                  <a:gd name="T16" fmla="*/ 0 w 50"/>
                  <a:gd name="T17" fmla="*/ 0 h 11"/>
                  <a:gd name="T18" fmla="*/ 10 w 50"/>
                  <a:gd name="T19" fmla="*/ 1 h 11"/>
                  <a:gd name="T20" fmla="*/ 23 w 50"/>
                  <a:gd name="T21" fmla="*/ 1 h 11"/>
                  <a:gd name="T22" fmla="*/ 35 w 50"/>
                  <a:gd name="T23" fmla="*/ 1 h 11"/>
                  <a:gd name="T24" fmla="*/ 45 w 50"/>
                  <a:gd name="T25" fmla="*/ 0 h 11"/>
                  <a:gd name="T26" fmla="*/ 47 w 50"/>
                  <a:gd name="T27" fmla="*/ 3 h 11"/>
                  <a:gd name="T28" fmla="*/ 47 w 50"/>
                  <a:gd name="T29" fmla="*/ 5 h 11"/>
                  <a:gd name="T30" fmla="*/ 50 w 50"/>
                  <a:gd name="T31" fmla="*/ 8 h 11"/>
                  <a:gd name="T32" fmla="*/ 50 w 5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11"/>
                  <a:gd name="T53" fmla="*/ 50 w 50"/>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11">
                    <a:moveTo>
                      <a:pt x="50" y="11"/>
                    </a:moveTo>
                    <a:lnTo>
                      <a:pt x="37" y="10"/>
                    </a:lnTo>
                    <a:lnTo>
                      <a:pt x="25" y="8"/>
                    </a:lnTo>
                    <a:lnTo>
                      <a:pt x="12" y="8"/>
                    </a:lnTo>
                    <a:lnTo>
                      <a:pt x="0" y="8"/>
                    </a:lnTo>
                    <a:lnTo>
                      <a:pt x="0" y="7"/>
                    </a:lnTo>
                    <a:lnTo>
                      <a:pt x="0" y="4"/>
                    </a:lnTo>
                    <a:lnTo>
                      <a:pt x="0" y="3"/>
                    </a:lnTo>
                    <a:lnTo>
                      <a:pt x="0" y="0"/>
                    </a:lnTo>
                    <a:lnTo>
                      <a:pt x="10" y="1"/>
                    </a:lnTo>
                    <a:lnTo>
                      <a:pt x="23" y="1"/>
                    </a:lnTo>
                    <a:lnTo>
                      <a:pt x="35" y="1"/>
                    </a:lnTo>
                    <a:lnTo>
                      <a:pt x="45" y="0"/>
                    </a:lnTo>
                    <a:lnTo>
                      <a:pt x="47" y="3"/>
                    </a:lnTo>
                    <a:lnTo>
                      <a:pt x="47" y="5"/>
                    </a:lnTo>
                    <a:lnTo>
                      <a:pt x="50" y="8"/>
                    </a:lnTo>
                    <a:lnTo>
                      <a:pt x="50" y="1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2" name="Freeform 776"/>
              <p:cNvSpPr>
                <a:spLocks/>
              </p:cNvSpPr>
              <p:nvPr/>
            </p:nvSpPr>
            <p:spPr bwMode="auto">
              <a:xfrm>
                <a:off x="3172" y="2551"/>
                <a:ext cx="314" cy="65"/>
              </a:xfrm>
              <a:custGeom>
                <a:avLst/>
                <a:gdLst>
                  <a:gd name="T0" fmla="*/ 301 w 314"/>
                  <a:gd name="T1" fmla="*/ 64 h 65"/>
                  <a:gd name="T2" fmla="*/ 274 w 314"/>
                  <a:gd name="T3" fmla="*/ 65 h 65"/>
                  <a:gd name="T4" fmla="*/ 226 w 314"/>
                  <a:gd name="T5" fmla="*/ 65 h 65"/>
                  <a:gd name="T6" fmla="*/ 135 w 314"/>
                  <a:gd name="T7" fmla="*/ 65 h 65"/>
                  <a:gd name="T8" fmla="*/ 68 w 314"/>
                  <a:gd name="T9" fmla="*/ 64 h 65"/>
                  <a:gd name="T10" fmla="*/ 68 w 314"/>
                  <a:gd name="T11" fmla="*/ 60 h 65"/>
                  <a:gd name="T12" fmla="*/ 79 w 314"/>
                  <a:gd name="T13" fmla="*/ 57 h 65"/>
                  <a:gd name="T14" fmla="*/ 98 w 314"/>
                  <a:gd name="T15" fmla="*/ 57 h 65"/>
                  <a:gd name="T16" fmla="*/ 110 w 314"/>
                  <a:gd name="T17" fmla="*/ 54 h 65"/>
                  <a:gd name="T18" fmla="*/ 110 w 314"/>
                  <a:gd name="T19" fmla="*/ 50 h 65"/>
                  <a:gd name="T20" fmla="*/ 83 w 314"/>
                  <a:gd name="T21" fmla="*/ 51 h 65"/>
                  <a:gd name="T22" fmla="*/ 48 w 314"/>
                  <a:gd name="T23" fmla="*/ 54 h 65"/>
                  <a:gd name="T24" fmla="*/ 29 w 314"/>
                  <a:gd name="T25" fmla="*/ 54 h 65"/>
                  <a:gd name="T26" fmla="*/ 21 w 314"/>
                  <a:gd name="T27" fmla="*/ 54 h 65"/>
                  <a:gd name="T28" fmla="*/ 17 w 314"/>
                  <a:gd name="T29" fmla="*/ 53 h 65"/>
                  <a:gd name="T30" fmla="*/ 19 w 314"/>
                  <a:gd name="T31" fmla="*/ 49 h 65"/>
                  <a:gd name="T32" fmla="*/ 29 w 314"/>
                  <a:gd name="T33" fmla="*/ 46 h 65"/>
                  <a:gd name="T34" fmla="*/ 52 w 314"/>
                  <a:gd name="T35" fmla="*/ 42 h 65"/>
                  <a:gd name="T36" fmla="*/ 73 w 314"/>
                  <a:gd name="T37" fmla="*/ 38 h 65"/>
                  <a:gd name="T38" fmla="*/ 93 w 314"/>
                  <a:gd name="T39" fmla="*/ 34 h 65"/>
                  <a:gd name="T40" fmla="*/ 118 w 314"/>
                  <a:gd name="T41" fmla="*/ 32 h 65"/>
                  <a:gd name="T42" fmla="*/ 145 w 314"/>
                  <a:gd name="T43" fmla="*/ 32 h 65"/>
                  <a:gd name="T44" fmla="*/ 174 w 314"/>
                  <a:gd name="T45" fmla="*/ 34 h 65"/>
                  <a:gd name="T46" fmla="*/ 201 w 314"/>
                  <a:gd name="T47" fmla="*/ 34 h 65"/>
                  <a:gd name="T48" fmla="*/ 216 w 314"/>
                  <a:gd name="T49" fmla="*/ 32 h 65"/>
                  <a:gd name="T50" fmla="*/ 216 w 314"/>
                  <a:gd name="T51" fmla="*/ 28 h 65"/>
                  <a:gd name="T52" fmla="*/ 195 w 314"/>
                  <a:gd name="T53" fmla="*/ 25 h 65"/>
                  <a:gd name="T54" fmla="*/ 162 w 314"/>
                  <a:gd name="T55" fmla="*/ 25 h 65"/>
                  <a:gd name="T56" fmla="*/ 122 w 314"/>
                  <a:gd name="T57" fmla="*/ 25 h 65"/>
                  <a:gd name="T58" fmla="*/ 54 w 314"/>
                  <a:gd name="T59" fmla="*/ 25 h 65"/>
                  <a:gd name="T60" fmla="*/ 2 w 314"/>
                  <a:gd name="T61" fmla="*/ 23 h 65"/>
                  <a:gd name="T62" fmla="*/ 2 w 314"/>
                  <a:gd name="T63" fmla="*/ 13 h 65"/>
                  <a:gd name="T64" fmla="*/ 8 w 314"/>
                  <a:gd name="T65" fmla="*/ 7 h 65"/>
                  <a:gd name="T66" fmla="*/ 21 w 314"/>
                  <a:gd name="T67" fmla="*/ 9 h 65"/>
                  <a:gd name="T68" fmla="*/ 44 w 314"/>
                  <a:gd name="T69" fmla="*/ 7 h 65"/>
                  <a:gd name="T70" fmla="*/ 73 w 314"/>
                  <a:gd name="T71" fmla="*/ 3 h 65"/>
                  <a:gd name="T72" fmla="*/ 112 w 314"/>
                  <a:gd name="T73" fmla="*/ 0 h 65"/>
                  <a:gd name="T74" fmla="*/ 160 w 314"/>
                  <a:gd name="T75" fmla="*/ 0 h 65"/>
                  <a:gd name="T76" fmla="*/ 206 w 314"/>
                  <a:gd name="T77" fmla="*/ 0 h 65"/>
                  <a:gd name="T78" fmla="*/ 253 w 314"/>
                  <a:gd name="T79" fmla="*/ 2 h 65"/>
                  <a:gd name="T80" fmla="*/ 287 w 314"/>
                  <a:gd name="T81" fmla="*/ 7 h 65"/>
                  <a:gd name="T82" fmla="*/ 305 w 314"/>
                  <a:gd name="T83" fmla="*/ 18 h 65"/>
                  <a:gd name="T84" fmla="*/ 314 w 314"/>
                  <a:gd name="T85" fmla="*/ 32 h 65"/>
                  <a:gd name="T86" fmla="*/ 314 w 314"/>
                  <a:gd name="T87" fmla="*/ 53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4"/>
                  <a:gd name="T133" fmla="*/ 0 h 65"/>
                  <a:gd name="T134" fmla="*/ 314 w 314"/>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4" h="65">
                    <a:moveTo>
                      <a:pt x="314" y="62"/>
                    </a:moveTo>
                    <a:lnTo>
                      <a:pt x="301" y="64"/>
                    </a:lnTo>
                    <a:lnTo>
                      <a:pt x="289" y="64"/>
                    </a:lnTo>
                    <a:lnTo>
                      <a:pt x="274" y="65"/>
                    </a:lnTo>
                    <a:lnTo>
                      <a:pt x="255" y="65"/>
                    </a:lnTo>
                    <a:lnTo>
                      <a:pt x="226" y="65"/>
                    </a:lnTo>
                    <a:lnTo>
                      <a:pt x="189" y="65"/>
                    </a:lnTo>
                    <a:lnTo>
                      <a:pt x="135" y="65"/>
                    </a:lnTo>
                    <a:lnTo>
                      <a:pt x="66" y="65"/>
                    </a:lnTo>
                    <a:lnTo>
                      <a:pt x="68" y="64"/>
                    </a:lnTo>
                    <a:lnTo>
                      <a:pt x="68" y="61"/>
                    </a:lnTo>
                    <a:lnTo>
                      <a:pt x="68" y="60"/>
                    </a:lnTo>
                    <a:lnTo>
                      <a:pt x="68" y="58"/>
                    </a:lnTo>
                    <a:lnTo>
                      <a:pt x="79" y="57"/>
                    </a:lnTo>
                    <a:lnTo>
                      <a:pt x="87" y="57"/>
                    </a:lnTo>
                    <a:lnTo>
                      <a:pt x="98" y="57"/>
                    </a:lnTo>
                    <a:lnTo>
                      <a:pt x="110" y="56"/>
                    </a:lnTo>
                    <a:lnTo>
                      <a:pt x="110" y="54"/>
                    </a:lnTo>
                    <a:lnTo>
                      <a:pt x="110" y="53"/>
                    </a:lnTo>
                    <a:lnTo>
                      <a:pt x="110" y="50"/>
                    </a:lnTo>
                    <a:lnTo>
                      <a:pt x="110" y="49"/>
                    </a:lnTo>
                    <a:lnTo>
                      <a:pt x="83" y="51"/>
                    </a:lnTo>
                    <a:lnTo>
                      <a:pt x="62" y="53"/>
                    </a:lnTo>
                    <a:lnTo>
                      <a:pt x="48" y="54"/>
                    </a:lnTo>
                    <a:lnTo>
                      <a:pt x="35" y="54"/>
                    </a:lnTo>
                    <a:lnTo>
                      <a:pt x="29" y="54"/>
                    </a:lnTo>
                    <a:lnTo>
                      <a:pt x="25" y="54"/>
                    </a:lnTo>
                    <a:lnTo>
                      <a:pt x="21" y="54"/>
                    </a:lnTo>
                    <a:lnTo>
                      <a:pt x="17" y="54"/>
                    </a:lnTo>
                    <a:lnTo>
                      <a:pt x="17" y="53"/>
                    </a:lnTo>
                    <a:lnTo>
                      <a:pt x="19" y="50"/>
                    </a:lnTo>
                    <a:lnTo>
                      <a:pt x="19" y="49"/>
                    </a:lnTo>
                    <a:lnTo>
                      <a:pt x="19" y="47"/>
                    </a:lnTo>
                    <a:lnTo>
                      <a:pt x="29" y="46"/>
                    </a:lnTo>
                    <a:lnTo>
                      <a:pt x="39" y="43"/>
                    </a:lnTo>
                    <a:lnTo>
                      <a:pt x="52" y="42"/>
                    </a:lnTo>
                    <a:lnTo>
                      <a:pt x="62" y="39"/>
                    </a:lnTo>
                    <a:lnTo>
                      <a:pt x="73" y="38"/>
                    </a:lnTo>
                    <a:lnTo>
                      <a:pt x="83" y="36"/>
                    </a:lnTo>
                    <a:lnTo>
                      <a:pt x="93" y="34"/>
                    </a:lnTo>
                    <a:lnTo>
                      <a:pt x="104" y="32"/>
                    </a:lnTo>
                    <a:lnTo>
                      <a:pt x="118" y="32"/>
                    </a:lnTo>
                    <a:lnTo>
                      <a:pt x="133" y="32"/>
                    </a:lnTo>
                    <a:lnTo>
                      <a:pt x="145" y="32"/>
                    </a:lnTo>
                    <a:lnTo>
                      <a:pt x="160" y="32"/>
                    </a:lnTo>
                    <a:lnTo>
                      <a:pt x="174" y="34"/>
                    </a:lnTo>
                    <a:lnTo>
                      <a:pt x="189" y="34"/>
                    </a:lnTo>
                    <a:lnTo>
                      <a:pt x="201" y="34"/>
                    </a:lnTo>
                    <a:lnTo>
                      <a:pt x="216" y="34"/>
                    </a:lnTo>
                    <a:lnTo>
                      <a:pt x="216" y="32"/>
                    </a:lnTo>
                    <a:lnTo>
                      <a:pt x="216" y="31"/>
                    </a:lnTo>
                    <a:lnTo>
                      <a:pt x="216" y="28"/>
                    </a:lnTo>
                    <a:lnTo>
                      <a:pt x="216" y="27"/>
                    </a:lnTo>
                    <a:lnTo>
                      <a:pt x="195" y="25"/>
                    </a:lnTo>
                    <a:lnTo>
                      <a:pt x="179" y="25"/>
                    </a:lnTo>
                    <a:lnTo>
                      <a:pt x="162" y="25"/>
                    </a:lnTo>
                    <a:lnTo>
                      <a:pt x="145" y="24"/>
                    </a:lnTo>
                    <a:lnTo>
                      <a:pt x="122" y="25"/>
                    </a:lnTo>
                    <a:lnTo>
                      <a:pt x="93" y="25"/>
                    </a:lnTo>
                    <a:lnTo>
                      <a:pt x="54" y="25"/>
                    </a:lnTo>
                    <a:lnTo>
                      <a:pt x="4" y="27"/>
                    </a:lnTo>
                    <a:lnTo>
                      <a:pt x="2" y="23"/>
                    </a:lnTo>
                    <a:lnTo>
                      <a:pt x="2" y="17"/>
                    </a:lnTo>
                    <a:lnTo>
                      <a:pt x="2" y="13"/>
                    </a:lnTo>
                    <a:lnTo>
                      <a:pt x="0" y="7"/>
                    </a:lnTo>
                    <a:lnTo>
                      <a:pt x="8" y="7"/>
                    </a:lnTo>
                    <a:lnTo>
                      <a:pt x="14" y="7"/>
                    </a:lnTo>
                    <a:lnTo>
                      <a:pt x="21" y="9"/>
                    </a:lnTo>
                    <a:lnTo>
                      <a:pt x="29" y="9"/>
                    </a:lnTo>
                    <a:lnTo>
                      <a:pt x="44" y="7"/>
                    </a:lnTo>
                    <a:lnTo>
                      <a:pt x="58" y="6"/>
                    </a:lnTo>
                    <a:lnTo>
                      <a:pt x="73" y="3"/>
                    </a:lnTo>
                    <a:lnTo>
                      <a:pt x="87" y="0"/>
                    </a:lnTo>
                    <a:lnTo>
                      <a:pt x="112" y="0"/>
                    </a:lnTo>
                    <a:lnTo>
                      <a:pt x="135" y="0"/>
                    </a:lnTo>
                    <a:lnTo>
                      <a:pt x="160" y="0"/>
                    </a:lnTo>
                    <a:lnTo>
                      <a:pt x="183" y="0"/>
                    </a:lnTo>
                    <a:lnTo>
                      <a:pt x="206" y="0"/>
                    </a:lnTo>
                    <a:lnTo>
                      <a:pt x="230" y="0"/>
                    </a:lnTo>
                    <a:lnTo>
                      <a:pt x="253" y="2"/>
                    </a:lnTo>
                    <a:lnTo>
                      <a:pt x="278" y="2"/>
                    </a:lnTo>
                    <a:lnTo>
                      <a:pt x="287" y="7"/>
                    </a:lnTo>
                    <a:lnTo>
                      <a:pt x="297" y="13"/>
                    </a:lnTo>
                    <a:lnTo>
                      <a:pt x="305" y="18"/>
                    </a:lnTo>
                    <a:lnTo>
                      <a:pt x="314" y="24"/>
                    </a:lnTo>
                    <a:lnTo>
                      <a:pt x="314" y="32"/>
                    </a:lnTo>
                    <a:lnTo>
                      <a:pt x="314" y="42"/>
                    </a:lnTo>
                    <a:lnTo>
                      <a:pt x="314" y="53"/>
                    </a:lnTo>
                    <a:lnTo>
                      <a:pt x="314" y="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3" name="Freeform 777"/>
              <p:cNvSpPr>
                <a:spLocks/>
              </p:cNvSpPr>
              <p:nvPr/>
            </p:nvSpPr>
            <p:spPr bwMode="auto">
              <a:xfrm>
                <a:off x="3162" y="2484"/>
                <a:ext cx="307" cy="59"/>
              </a:xfrm>
              <a:custGeom>
                <a:avLst/>
                <a:gdLst>
                  <a:gd name="T0" fmla="*/ 307 w 307"/>
                  <a:gd name="T1" fmla="*/ 56 h 59"/>
                  <a:gd name="T2" fmla="*/ 267 w 307"/>
                  <a:gd name="T3" fmla="*/ 56 h 59"/>
                  <a:gd name="T4" fmla="*/ 230 w 307"/>
                  <a:gd name="T5" fmla="*/ 58 h 59"/>
                  <a:gd name="T6" fmla="*/ 191 w 307"/>
                  <a:gd name="T7" fmla="*/ 58 h 59"/>
                  <a:gd name="T8" fmla="*/ 153 w 307"/>
                  <a:gd name="T9" fmla="*/ 58 h 59"/>
                  <a:gd name="T10" fmla="*/ 114 w 307"/>
                  <a:gd name="T11" fmla="*/ 58 h 59"/>
                  <a:gd name="T12" fmla="*/ 76 w 307"/>
                  <a:gd name="T13" fmla="*/ 58 h 59"/>
                  <a:gd name="T14" fmla="*/ 37 w 307"/>
                  <a:gd name="T15" fmla="*/ 59 h 59"/>
                  <a:gd name="T16" fmla="*/ 0 w 307"/>
                  <a:gd name="T17" fmla="*/ 59 h 59"/>
                  <a:gd name="T18" fmla="*/ 0 w 307"/>
                  <a:gd name="T19" fmla="*/ 45 h 59"/>
                  <a:gd name="T20" fmla="*/ 0 w 307"/>
                  <a:gd name="T21" fmla="*/ 30 h 59"/>
                  <a:gd name="T22" fmla="*/ 0 w 307"/>
                  <a:gd name="T23" fmla="*/ 16 h 59"/>
                  <a:gd name="T24" fmla="*/ 0 w 307"/>
                  <a:gd name="T25" fmla="*/ 1 h 59"/>
                  <a:gd name="T26" fmla="*/ 29 w 307"/>
                  <a:gd name="T27" fmla="*/ 1 h 59"/>
                  <a:gd name="T28" fmla="*/ 54 w 307"/>
                  <a:gd name="T29" fmla="*/ 0 h 59"/>
                  <a:gd name="T30" fmla="*/ 76 w 307"/>
                  <a:gd name="T31" fmla="*/ 0 h 59"/>
                  <a:gd name="T32" fmla="*/ 101 w 307"/>
                  <a:gd name="T33" fmla="*/ 0 h 59"/>
                  <a:gd name="T34" fmla="*/ 132 w 307"/>
                  <a:gd name="T35" fmla="*/ 0 h 59"/>
                  <a:gd name="T36" fmla="*/ 170 w 307"/>
                  <a:gd name="T37" fmla="*/ 0 h 59"/>
                  <a:gd name="T38" fmla="*/ 220 w 307"/>
                  <a:gd name="T39" fmla="*/ 1 h 59"/>
                  <a:gd name="T40" fmla="*/ 284 w 307"/>
                  <a:gd name="T41" fmla="*/ 1 h 59"/>
                  <a:gd name="T42" fmla="*/ 288 w 307"/>
                  <a:gd name="T43" fmla="*/ 5 h 59"/>
                  <a:gd name="T44" fmla="*/ 292 w 307"/>
                  <a:gd name="T45" fmla="*/ 12 h 59"/>
                  <a:gd name="T46" fmla="*/ 297 w 307"/>
                  <a:gd name="T47" fmla="*/ 27 h 59"/>
                  <a:gd name="T48" fmla="*/ 307 w 307"/>
                  <a:gd name="T49" fmla="*/ 56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7"/>
                  <a:gd name="T76" fmla="*/ 0 h 59"/>
                  <a:gd name="T77" fmla="*/ 307 w 307"/>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7" h="59">
                    <a:moveTo>
                      <a:pt x="307" y="56"/>
                    </a:moveTo>
                    <a:lnTo>
                      <a:pt x="267" y="56"/>
                    </a:lnTo>
                    <a:lnTo>
                      <a:pt x="230" y="58"/>
                    </a:lnTo>
                    <a:lnTo>
                      <a:pt x="191" y="58"/>
                    </a:lnTo>
                    <a:lnTo>
                      <a:pt x="153" y="58"/>
                    </a:lnTo>
                    <a:lnTo>
                      <a:pt x="114" y="58"/>
                    </a:lnTo>
                    <a:lnTo>
                      <a:pt x="76" y="58"/>
                    </a:lnTo>
                    <a:lnTo>
                      <a:pt x="37" y="59"/>
                    </a:lnTo>
                    <a:lnTo>
                      <a:pt x="0" y="59"/>
                    </a:lnTo>
                    <a:lnTo>
                      <a:pt x="0" y="45"/>
                    </a:lnTo>
                    <a:lnTo>
                      <a:pt x="0" y="30"/>
                    </a:lnTo>
                    <a:lnTo>
                      <a:pt x="0" y="16"/>
                    </a:lnTo>
                    <a:lnTo>
                      <a:pt x="0" y="1"/>
                    </a:lnTo>
                    <a:lnTo>
                      <a:pt x="29" y="1"/>
                    </a:lnTo>
                    <a:lnTo>
                      <a:pt x="54" y="0"/>
                    </a:lnTo>
                    <a:lnTo>
                      <a:pt x="76" y="0"/>
                    </a:lnTo>
                    <a:lnTo>
                      <a:pt x="101" y="0"/>
                    </a:lnTo>
                    <a:lnTo>
                      <a:pt x="132" y="0"/>
                    </a:lnTo>
                    <a:lnTo>
                      <a:pt x="170" y="0"/>
                    </a:lnTo>
                    <a:lnTo>
                      <a:pt x="220" y="1"/>
                    </a:lnTo>
                    <a:lnTo>
                      <a:pt x="284" y="1"/>
                    </a:lnTo>
                    <a:lnTo>
                      <a:pt x="288" y="5"/>
                    </a:lnTo>
                    <a:lnTo>
                      <a:pt x="292" y="12"/>
                    </a:lnTo>
                    <a:lnTo>
                      <a:pt x="297" y="27"/>
                    </a:lnTo>
                    <a:lnTo>
                      <a:pt x="307" y="5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4" name="Freeform 778"/>
              <p:cNvSpPr>
                <a:spLocks/>
              </p:cNvSpPr>
              <p:nvPr/>
            </p:nvSpPr>
            <p:spPr bwMode="auto">
              <a:xfrm>
                <a:off x="3157" y="2427"/>
                <a:ext cx="289" cy="47"/>
              </a:xfrm>
              <a:custGeom>
                <a:avLst/>
                <a:gdLst>
                  <a:gd name="T0" fmla="*/ 289 w 289"/>
                  <a:gd name="T1" fmla="*/ 46 h 47"/>
                  <a:gd name="T2" fmla="*/ 256 w 289"/>
                  <a:gd name="T3" fmla="*/ 47 h 47"/>
                  <a:gd name="T4" fmla="*/ 227 w 289"/>
                  <a:gd name="T5" fmla="*/ 47 h 47"/>
                  <a:gd name="T6" fmla="*/ 202 w 289"/>
                  <a:gd name="T7" fmla="*/ 47 h 47"/>
                  <a:gd name="T8" fmla="*/ 177 w 289"/>
                  <a:gd name="T9" fmla="*/ 47 h 47"/>
                  <a:gd name="T10" fmla="*/ 148 w 289"/>
                  <a:gd name="T11" fmla="*/ 47 h 47"/>
                  <a:gd name="T12" fmla="*/ 110 w 289"/>
                  <a:gd name="T13" fmla="*/ 47 h 47"/>
                  <a:gd name="T14" fmla="*/ 63 w 289"/>
                  <a:gd name="T15" fmla="*/ 47 h 47"/>
                  <a:gd name="T16" fmla="*/ 0 w 289"/>
                  <a:gd name="T17" fmla="*/ 46 h 47"/>
                  <a:gd name="T18" fmla="*/ 0 w 289"/>
                  <a:gd name="T19" fmla="*/ 38 h 47"/>
                  <a:gd name="T20" fmla="*/ 0 w 289"/>
                  <a:gd name="T21" fmla="*/ 31 h 47"/>
                  <a:gd name="T22" fmla="*/ 0 w 289"/>
                  <a:gd name="T23" fmla="*/ 22 h 47"/>
                  <a:gd name="T24" fmla="*/ 2 w 289"/>
                  <a:gd name="T25" fmla="*/ 16 h 47"/>
                  <a:gd name="T26" fmla="*/ 13 w 289"/>
                  <a:gd name="T27" fmla="*/ 16 h 47"/>
                  <a:gd name="T28" fmla="*/ 21 w 289"/>
                  <a:gd name="T29" fmla="*/ 14 h 47"/>
                  <a:gd name="T30" fmla="*/ 32 w 289"/>
                  <a:gd name="T31" fmla="*/ 14 h 47"/>
                  <a:gd name="T32" fmla="*/ 42 w 289"/>
                  <a:gd name="T33" fmla="*/ 14 h 47"/>
                  <a:gd name="T34" fmla="*/ 42 w 289"/>
                  <a:gd name="T35" fmla="*/ 13 h 47"/>
                  <a:gd name="T36" fmla="*/ 42 w 289"/>
                  <a:gd name="T37" fmla="*/ 10 h 47"/>
                  <a:gd name="T38" fmla="*/ 42 w 289"/>
                  <a:gd name="T39" fmla="*/ 9 h 47"/>
                  <a:gd name="T40" fmla="*/ 42 w 289"/>
                  <a:gd name="T41" fmla="*/ 7 h 47"/>
                  <a:gd name="T42" fmla="*/ 108 w 289"/>
                  <a:gd name="T43" fmla="*/ 5 h 47"/>
                  <a:gd name="T44" fmla="*/ 160 w 289"/>
                  <a:gd name="T45" fmla="*/ 3 h 47"/>
                  <a:gd name="T46" fmla="*/ 198 w 289"/>
                  <a:gd name="T47" fmla="*/ 2 h 47"/>
                  <a:gd name="T48" fmla="*/ 225 w 289"/>
                  <a:gd name="T49" fmla="*/ 2 h 47"/>
                  <a:gd name="T50" fmla="*/ 241 w 289"/>
                  <a:gd name="T51" fmla="*/ 2 h 47"/>
                  <a:gd name="T52" fmla="*/ 254 w 289"/>
                  <a:gd name="T53" fmla="*/ 0 h 47"/>
                  <a:gd name="T54" fmla="*/ 264 w 289"/>
                  <a:gd name="T55" fmla="*/ 2 h 47"/>
                  <a:gd name="T56" fmla="*/ 275 w 289"/>
                  <a:gd name="T57" fmla="*/ 2 h 47"/>
                  <a:gd name="T58" fmla="*/ 279 w 289"/>
                  <a:gd name="T59" fmla="*/ 13 h 47"/>
                  <a:gd name="T60" fmla="*/ 283 w 289"/>
                  <a:gd name="T61" fmla="*/ 21 h 47"/>
                  <a:gd name="T62" fmla="*/ 285 w 289"/>
                  <a:gd name="T63" fmla="*/ 31 h 47"/>
                  <a:gd name="T64" fmla="*/ 289 w 289"/>
                  <a:gd name="T65" fmla="*/ 46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9"/>
                  <a:gd name="T100" fmla="*/ 0 h 47"/>
                  <a:gd name="T101" fmla="*/ 289 w 28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9" h="47">
                    <a:moveTo>
                      <a:pt x="289" y="46"/>
                    </a:moveTo>
                    <a:lnTo>
                      <a:pt x="256" y="47"/>
                    </a:lnTo>
                    <a:lnTo>
                      <a:pt x="227" y="47"/>
                    </a:lnTo>
                    <a:lnTo>
                      <a:pt x="202" y="47"/>
                    </a:lnTo>
                    <a:lnTo>
                      <a:pt x="177" y="47"/>
                    </a:lnTo>
                    <a:lnTo>
                      <a:pt x="148" y="47"/>
                    </a:lnTo>
                    <a:lnTo>
                      <a:pt x="110" y="47"/>
                    </a:lnTo>
                    <a:lnTo>
                      <a:pt x="63" y="47"/>
                    </a:lnTo>
                    <a:lnTo>
                      <a:pt x="0" y="46"/>
                    </a:lnTo>
                    <a:lnTo>
                      <a:pt x="0" y="38"/>
                    </a:lnTo>
                    <a:lnTo>
                      <a:pt x="0" y="31"/>
                    </a:lnTo>
                    <a:lnTo>
                      <a:pt x="0" y="22"/>
                    </a:lnTo>
                    <a:lnTo>
                      <a:pt x="2" y="16"/>
                    </a:lnTo>
                    <a:lnTo>
                      <a:pt x="13" y="16"/>
                    </a:lnTo>
                    <a:lnTo>
                      <a:pt x="21" y="14"/>
                    </a:lnTo>
                    <a:lnTo>
                      <a:pt x="32" y="14"/>
                    </a:lnTo>
                    <a:lnTo>
                      <a:pt x="42" y="14"/>
                    </a:lnTo>
                    <a:lnTo>
                      <a:pt x="42" y="13"/>
                    </a:lnTo>
                    <a:lnTo>
                      <a:pt x="42" y="10"/>
                    </a:lnTo>
                    <a:lnTo>
                      <a:pt x="42" y="9"/>
                    </a:lnTo>
                    <a:lnTo>
                      <a:pt x="42" y="7"/>
                    </a:lnTo>
                    <a:lnTo>
                      <a:pt x="108" y="5"/>
                    </a:lnTo>
                    <a:lnTo>
                      <a:pt x="160" y="3"/>
                    </a:lnTo>
                    <a:lnTo>
                      <a:pt x="198" y="2"/>
                    </a:lnTo>
                    <a:lnTo>
                      <a:pt x="225" y="2"/>
                    </a:lnTo>
                    <a:lnTo>
                      <a:pt x="241" y="2"/>
                    </a:lnTo>
                    <a:lnTo>
                      <a:pt x="254" y="0"/>
                    </a:lnTo>
                    <a:lnTo>
                      <a:pt x="264" y="2"/>
                    </a:lnTo>
                    <a:lnTo>
                      <a:pt x="275" y="2"/>
                    </a:lnTo>
                    <a:lnTo>
                      <a:pt x="279" y="13"/>
                    </a:lnTo>
                    <a:lnTo>
                      <a:pt x="283" y="21"/>
                    </a:lnTo>
                    <a:lnTo>
                      <a:pt x="285" y="31"/>
                    </a:lnTo>
                    <a:lnTo>
                      <a:pt x="289" y="46"/>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5" name="Freeform 779"/>
              <p:cNvSpPr>
                <a:spLocks/>
              </p:cNvSpPr>
              <p:nvPr/>
            </p:nvSpPr>
            <p:spPr bwMode="auto">
              <a:xfrm>
                <a:off x="3157" y="2372"/>
                <a:ext cx="287" cy="51"/>
              </a:xfrm>
              <a:custGeom>
                <a:avLst/>
                <a:gdLst>
                  <a:gd name="T0" fmla="*/ 283 w 287"/>
                  <a:gd name="T1" fmla="*/ 39 h 51"/>
                  <a:gd name="T2" fmla="*/ 281 w 287"/>
                  <a:gd name="T3" fmla="*/ 40 h 51"/>
                  <a:gd name="T4" fmla="*/ 281 w 287"/>
                  <a:gd name="T5" fmla="*/ 42 h 51"/>
                  <a:gd name="T6" fmla="*/ 279 w 287"/>
                  <a:gd name="T7" fmla="*/ 44 h 51"/>
                  <a:gd name="T8" fmla="*/ 277 w 287"/>
                  <a:gd name="T9" fmla="*/ 46 h 51"/>
                  <a:gd name="T10" fmla="*/ 198 w 287"/>
                  <a:gd name="T11" fmla="*/ 49 h 51"/>
                  <a:gd name="T12" fmla="*/ 137 w 287"/>
                  <a:gd name="T13" fmla="*/ 50 h 51"/>
                  <a:gd name="T14" fmla="*/ 94 w 287"/>
                  <a:gd name="T15" fmla="*/ 51 h 51"/>
                  <a:gd name="T16" fmla="*/ 65 w 287"/>
                  <a:gd name="T17" fmla="*/ 51 h 51"/>
                  <a:gd name="T18" fmla="*/ 44 w 287"/>
                  <a:gd name="T19" fmla="*/ 51 h 51"/>
                  <a:gd name="T20" fmla="*/ 29 w 287"/>
                  <a:gd name="T21" fmla="*/ 51 h 51"/>
                  <a:gd name="T22" fmla="*/ 19 w 287"/>
                  <a:gd name="T23" fmla="*/ 51 h 51"/>
                  <a:gd name="T24" fmla="*/ 9 w 287"/>
                  <a:gd name="T25" fmla="*/ 51 h 51"/>
                  <a:gd name="T26" fmla="*/ 5 w 287"/>
                  <a:gd name="T27" fmla="*/ 40 h 51"/>
                  <a:gd name="T28" fmla="*/ 2 w 287"/>
                  <a:gd name="T29" fmla="*/ 31 h 51"/>
                  <a:gd name="T30" fmla="*/ 0 w 287"/>
                  <a:gd name="T31" fmla="*/ 21 h 51"/>
                  <a:gd name="T32" fmla="*/ 0 w 287"/>
                  <a:gd name="T33" fmla="*/ 4 h 51"/>
                  <a:gd name="T34" fmla="*/ 61 w 287"/>
                  <a:gd name="T35" fmla="*/ 3 h 51"/>
                  <a:gd name="T36" fmla="*/ 108 w 287"/>
                  <a:gd name="T37" fmla="*/ 2 h 51"/>
                  <a:gd name="T38" fmla="*/ 144 w 287"/>
                  <a:gd name="T39" fmla="*/ 0 h 51"/>
                  <a:gd name="T40" fmla="*/ 171 w 287"/>
                  <a:gd name="T41" fmla="*/ 0 h 51"/>
                  <a:gd name="T42" fmla="*/ 194 w 287"/>
                  <a:gd name="T43" fmla="*/ 0 h 51"/>
                  <a:gd name="T44" fmla="*/ 216 w 287"/>
                  <a:gd name="T45" fmla="*/ 0 h 51"/>
                  <a:gd name="T46" fmla="*/ 239 w 287"/>
                  <a:gd name="T47" fmla="*/ 2 h 51"/>
                  <a:gd name="T48" fmla="*/ 268 w 287"/>
                  <a:gd name="T49" fmla="*/ 3 h 51"/>
                  <a:gd name="T50" fmla="*/ 275 w 287"/>
                  <a:gd name="T51" fmla="*/ 9 h 51"/>
                  <a:gd name="T52" fmla="*/ 279 w 287"/>
                  <a:gd name="T53" fmla="*/ 17 h 51"/>
                  <a:gd name="T54" fmla="*/ 283 w 287"/>
                  <a:gd name="T55" fmla="*/ 25 h 51"/>
                  <a:gd name="T56" fmla="*/ 287 w 287"/>
                  <a:gd name="T57" fmla="*/ 29 h 51"/>
                  <a:gd name="T58" fmla="*/ 287 w 287"/>
                  <a:gd name="T59" fmla="*/ 32 h 51"/>
                  <a:gd name="T60" fmla="*/ 285 w 287"/>
                  <a:gd name="T61" fmla="*/ 33 h 51"/>
                  <a:gd name="T62" fmla="*/ 283 w 287"/>
                  <a:gd name="T63" fmla="*/ 36 h 51"/>
                  <a:gd name="T64" fmla="*/ 283 w 287"/>
                  <a:gd name="T65" fmla="*/ 39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7"/>
                  <a:gd name="T100" fmla="*/ 0 h 51"/>
                  <a:gd name="T101" fmla="*/ 287 w 287"/>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7" h="51">
                    <a:moveTo>
                      <a:pt x="283" y="39"/>
                    </a:moveTo>
                    <a:lnTo>
                      <a:pt x="281" y="40"/>
                    </a:lnTo>
                    <a:lnTo>
                      <a:pt x="281" y="42"/>
                    </a:lnTo>
                    <a:lnTo>
                      <a:pt x="279" y="44"/>
                    </a:lnTo>
                    <a:lnTo>
                      <a:pt x="277" y="46"/>
                    </a:lnTo>
                    <a:lnTo>
                      <a:pt x="198" y="49"/>
                    </a:lnTo>
                    <a:lnTo>
                      <a:pt x="137" y="50"/>
                    </a:lnTo>
                    <a:lnTo>
                      <a:pt x="94" y="51"/>
                    </a:lnTo>
                    <a:lnTo>
                      <a:pt x="65" y="51"/>
                    </a:lnTo>
                    <a:lnTo>
                      <a:pt x="44" y="51"/>
                    </a:lnTo>
                    <a:lnTo>
                      <a:pt x="29" y="51"/>
                    </a:lnTo>
                    <a:lnTo>
                      <a:pt x="19" y="51"/>
                    </a:lnTo>
                    <a:lnTo>
                      <a:pt x="9" y="51"/>
                    </a:lnTo>
                    <a:lnTo>
                      <a:pt x="5" y="40"/>
                    </a:lnTo>
                    <a:lnTo>
                      <a:pt x="2" y="31"/>
                    </a:lnTo>
                    <a:lnTo>
                      <a:pt x="0" y="21"/>
                    </a:lnTo>
                    <a:lnTo>
                      <a:pt x="0" y="4"/>
                    </a:lnTo>
                    <a:lnTo>
                      <a:pt x="61" y="3"/>
                    </a:lnTo>
                    <a:lnTo>
                      <a:pt x="108" y="2"/>
                    </a:lnTo>
                    <a:lnTo>
                      <a:pt x="144" y="0"/>
                    </a:lnTo>
                    <a:lnTo>
                      <a:pt x="171" y="0"/>
                    </a:lnTo>
                    <a:lnTo>
                      <a:pt x="194" y="0"/>
                    </a:lnTo>
                    <a:lnTo>
                      <a:pt x="216" y="0"/>
                    </a:lnTo>
                    <a:lnTo>
                      <a:pt x="239" y="2"/>
                    </a:lnTo>
                    <a:lnTo>
                      <a:pt x="268" y="3"/>
                    </a:lnTo>
                    <a:lnTo>
                      <a:pt x="275" y="9"/>
                    </a:lnTo>
                    <a:lnTo>
                      <a:pt x="279" y="17"/>
                    </a:lnTo>
                    <a:lnTo>
                      <a:pt x="283" y="25"/>
                    </a:lnTo>
                    <a:lnTo>
                      <a:pt x="287" y="29"/>
                    </a:lnTo>
                    <a:lnTo>
                      <a:pt x="287" y="32"/>
                    </a:lnTo>
                    <a:lnTo>
                      <a:pt x="285" y="33"/>
                    </a:lnTo>
                    <a:lnTo>
                      <a:pt x="283" y="36"/>
                    </a:lnTo>
                    <a:lnTo>
                      <a:pt x="283" y="39"/>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6" name="Freeform 780"/>
              <p:cNvSpPr>
                <a:spLocks/>
              </p:cNvSpPr>
              <p:nvPr/>
            </p:nvSpPr>
            <p:spPr bwMode="auto">
              <a:xfrm>
                <a:off x="3170" y="2346"/>
                <a:ext cx="214" cy="14"/>
              </a:xfrm>
              <a:custGeom>
                <a:avLst/>
                <a:gdLst>
                  <a:gd name="T0" fmla="*/ 214 w 214"/>
                  <a:gd name="T1" fmla="*/ 11 h 14"/>
                  <a:gd name="T2" fmla="*/ 193 w 214"/>
                  <a:gd name="T3" fmla="*/ 13 h 14"/>
                  <a:gd name="T4" fmla="*/ 176 w 214"/>
                  <a:gd name="T5" fmla="*/ 13 h 14"/>
                  <a:gd name="T6" fmla="*/ 158 w 214"/>
                  <a:gd name="T7" fmla="*/ 13 h 14"/>
                  <a:gd name="T8" fmla="*/ 141 w 214"/>
                  <a:gd name="T9" fmla="*/ 14 h 14"/>
                  <a:gd name="T10" fmla="*/ 118 w 214"/>
                  <a:gd name="T11" fmla="*/ 14 h 14"/>
                  <a:gd name="T12" fmla="*/ 89 w 214"/>
                  <a:gd name="T13" fmla="*/ 14 h 14"/>
                  <a:gd name="T14" fmla="*/ 50 w 214"/>
                  <a:gd name="T15" fmla="*/ 13 h 14"/>
                  <a:gd name="T16" fmla="*/ 0 w 214"/>
                  <a:gd name="T17" fmla="*/ 13 h 14"/>
                  <a:gd name="T18" fmla="*/ 0 w 214"/>
                  <a:gd name="T19" fmla="*/ 11 h 14"/>
                  <a:gd name="T20" fmla="*/ 0 w 214"/>
                  <a:gd name="T21" fmla="*/ 10 h 14"/>
                  <a:gd name="T22" fmla="*/ 0 w 214"/>
                  <a:gd name="T23" fmla="*/ 8 h 14"/>
                  <a:gd name="T24" fmla="*/ 0 w 214"/>
                  <a:gd name="T25" fmla="*/ 7 h 14"/>
                  <a:gd name="T26" fmla="*/ 16 w 214"/>
                  <a:gd name="T27" fmla="*/ 6 h 14"/>
                  <a:gd name="T28" fmla="*/ 39 w 214"/>
                  <a:gd name="T29" fmla="*/ 3 h 14"/>
                  <a:gd name="T30" fmla="*/ 64 w 214"/>
                  <a:gd name="T31" fmla="*/ 1 h 14"/>
                  <a:gd name="T32" fmla="*/ 93 w 214"/>
                  <a:gd name="T33" fmla="*/ 1 h 14"/>
                  <a:gd name="T34" fmla="*/ 122 w 214"/>
                  <a:gd name="T35" fmla="*/ 0 h 14"/>
                  <a:gd name="T36" fmla="*/ 149 w 214"/>
                  <a:gd name="T37" fmla="*/ 0 h 14"/>
                  <a:gd name="T38" fmla="*/ 176 w 214"/>
                  <a:gd name="T39" fmla="*/ 0 h 14"/>
                  <a:gd name="T40" fmla="*/ 201 w 214"/>
                  <a:gd name="T41" fmla="*/ 0 h 14"/>
                  <a:gd name="T42" fmla="*/ 208 w 214"/>
                  <a:gd name="T43" fmla="*/ 3 h 14"/>
                  <a:gd name="T44" fmla="*/ 212 w 214"/>
                  <a:gd name="T45" fmla="*/ 6 h 14"/>
                  <a:gd name="T46" fmla="*/ 214 w 214"/>
                  <a:gd name="T47" fmla="*/ 8 h 14"/>
                  <a:gd name="T48" fmla="*/ 214 w 214"/>
                  <a:gd name="T49" fmla="*/ 11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4"/>
                  <a:gd name="T76" fmla="*/ 0 h 14"/>
                  <a:gd name="T77" fmla="*/ 214 w 214"/>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4" h="14">
                    <a:moveTo>
                      <a:pt x="214" y="11"/>
                    </a:moveTo>
                    <a:lnTo>
                      <a:pt x="193" y="13"/>
                    </a:lnTo>
                    <a:lnTo>
                      <a:pt x="176" y="13"/>
                    </a:lnTo>
                    <a:lnTo>
                      <a:pt x="158" y="13"/>
                    </a:lnTo>
                    <a:lnTo>
                      <a:pt x="141" y="14"/>
                    </a:lnTo>
                    <a:lnTo>
                      <a:pt x="118" y="14"/>
                    </a:lnTo>
                    <a:lnTo>
                      <a:pt x="89" y="14"/>
                    </a:lnTo>
                    <a:lnTo>
                      <a:pt x="50" y="13"/>
                    </a:lnTo>
                    <a:lnTo>
                      <a:pt x="0" y="13"/>
                    </a:lnTo>
                    <a:lnTo>
                      <a:pt x="0" y="11"/>
                    </a:lnTo>
                    <a:lnTo>
                      <a:pt x="0" y="10"/>
                    </a:lnTo>
                    <a:lnTo>
                      <a:pt x="0" y="8"/>
                    </a:lnTo>
                    <a:lnTo>
                      <a:pt x="0" y="7"/>
                    </a:lnTo>
                    <a:lnTo>
                      <a:pt x="16" y="6"/>
                    </a:lnTo>
                    <a:lnTo>
                      <a:pt x="39" y="3"/>
                    </a:lnTo>
                    <a:lnTo>
                      <a:pt x="64" y="1"/>
                    </a:lnTo>
                    <a:lnTo>
                      <a:pt x="93" y="1"/>
                    </a:lnTo>
                    <a:lnTo>
                      <a:pt x="122" y="0"/>
                    </a:lnTo>
                    <a:lnTo>
                      <a:pt x="149" y="0"/>
                    </a:lnTo>
                    <a:lnTo>
                      <a:pt x="176" y="0"/>
                    </a:lnTo>
                    <a:lnTo>
                      <a:pt x="201" y="0"/>
                    </a:lnTo>
                    <a:lnTo>
                      <a:pt x="208" y="3"/>
                    </a:lnTo>
                    <a:lnTo>
                      <a:pt x="212" y="6"/>
                    </a:lnTo>
                    <a:lnTo>
                      <a:pt x="214" y="8"/>
                    </a:lnTo>
                    <a:lnTo>
                      <a:pt x="214" y="1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7" name="Freeform 781"/>
              <p:cNvSpPr>
                <a:spLocks/>
              </p:cNvSpPr>
              <p:nvPr/>
            </p:nvSpPr>
            <p:spPr bwMode="auto">
              <a:xfrm>
                <a:off x="3139" y="2313"/>
                <a:ext cx="182" cy="29"/>
              </a:xfrm>
              <a:custGeom>
                <a:avLst/>
                <a:gdLst>
                  <a:gd name="T0" fmla="*/ 182 w 182"/>
                  <a:gd name="T1" fmla="*/ 22 h 29"/>
                  <a:gd name="T2" fmla="*/ 162 w 182"/>
                  <a:gd name="T3" fmla="*/ 23 h 29"/>
                  <a:gd name="T4" fmla="*/ 145 w 182"/>
                  <a:gd name="T5" fmla="*/ 25 h 29"/>
                  <a:gd name="T6" fmla="*/ 131 w 182"/>
                  <a:gd name="T7" fmla="*/ 25 h 29"/>
                  <a:gd name="T8" fmla="*/ 114 w 182"/>
                  <a:gd name="T9" fmla="*/ 26 h 29"/>
                  <a:gd name="T10" fmla="*/ 95 w 182"/>
                  <a:gd name="T11" fmla="*/ 26 h 29"/>
                  <a:gd name="T12" fmla="*/ 72 w 182"/>
                  <a:gd name="T13" fmla="*/ 28 h 29"/>
                  <a:gd name="T14" fmla="*/ 41 w 182"/>
                  <a:gd name="T15" fmla="*/ 28 h 29"/>
                  <a:gd name="T16" fmla="*/ 0 w 182"/>
                  <a:gd name="T17" fmla="*/ 29 h 29"/>
                  <a:gd name="T18" fmla="*/ 0 w 182"/>
                  <a:gd name="T19" fmla="*/ 21 h 29"/>
                  <a:gd name="T20" fmla="*/ 0 w 182"/>
                  <a:gd name="T21" fmla="*/ 14 h 29"/>
                  <a:gd name="T22" fmla="*/ 0 w 182"/>
                  <a:gd name="T23" fmla="*/ 7 h 29"/>
                  <a:gd name="T24" fmla="*/ 0 w 182"/>
                  <a:gd name="T25" fmla="*/ 0 h 29"/>
                  <a:gd name="T26" fmla="*/ 16 w 182"/>
                  <a:gd name="T27" fmla="*/ 0 h 29"/>
                  <a:gd name="T28" fmla="*/ 35 w 182"/>
                  <a:gd name="T29" fmla="*/ 0 h 29"/>
                  <a:gd name="T30" fmla="*/ 52 w 182"/>
                  <a:gd name="T31" fmla="*/ 0 h 29"/>
                  <a:gd name="T32" fmla="*/ 68 w 182"/>
                  <a:gd name="T33" fmla="*/ 0 h 29"/>
                  <a:gd name="T34" fmla="*/ 87 w 182"/>
                  <a:gd name="T35" fmla="*/ 0 h 29"/>
                  <a:gd name="T36" fmla="*/ 104 w 182"/>
                  <a:gd name="T37" fmla="*/ 0 h 29"/>
                  <a:gd name="T38" fmla="*/ 120 w 182"/>
                  <a:gd name="T39" fmla="*/ 1 h 29"/>
                  <a:gd name="T40" fmla="*/ 137 w 182"/>
                  <a:gd name="T41" fmla="*/ 1 h 29"/>
                  <a:gd name="T42" fmla="*/ 160 w 182"/>
                  <a:gd name="T43" fmla="*/ 10 h 29"/>
                  <a:gd name="T44" fmla="*/ 172 w 182"/>
                  <a:gd name="T45" fmla="*/ 15 h 29"/>
                  <a:gd name="T46" fmla="*/ 178 w 182"/>
                  <a:gd name="T47" fmla="*/ 19 h 29"/>
                  <a:gd name="T48" fmla="*/ 182 w 182"/>
                  <a:gd name="T49" fmla="*/ 22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2"/>
                  <a:gd name="T76" fmla="*/ 0 h 29"/>
                  <a:gd name="T77" fmla="*/ 182 w 182"/>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2" h="29">
                    <a:moveTo>
                      <a:pt x="182" y="22"/>
                    </a:moveTo>
                    <a:lnTo>
                      <a:pt x="162" y="23"/>
                    </a:lnTo>
                    <a:lnTo>
                      <a:pt x="145" y="25"/>
                    </a:lnTo>
                    <a:lnTo>
                      <a:pt x="131" y="25"/>
                    </a:lnTo>
                    <a:lnTo>
                      <a:pt x="114" y="26"/>
                    </a:lnTo>
                    <a:lnTo>
                      <a:pt x="95" y="26"/>
                    </a:lnTo>
                    <a:lnTo>
                      <a:pt x="72" y="28"/>
                    </a:lnTo>
                    <a:lnTo>
                      <a:pt x="41" y="28"/>
                    </a:lnTo>
                    <a:lnTo>
                      <a:pt x="0" y="29"/>
                    </a:lnTo>
                    <a:lnTo>
                      <a:pt x="0" y="21"/>
                    </a:lnTo>
                    <a:lnTo>
                      <a:pt x="0" y="14"/>
                    </a:lnTo>
                    <a:lnTo>
                      <a:pt x="0" y="7"/>
                    </a:lnTo>
                    <a:lnTo>
                      <a:pt x="0" y="0"/>
                    </a:lnTo>
                    <a:lnTo>
                      <a:pt x="16" y="0"/>
                    </a:lnTo>
                    <a:lnTo>
                      <a:pt x="35" y="0"/>
                    </a:lnTo>
                    <a:lnTo>
                      <a:pt x="52" y="0"/>
                    </a:lnTo>
                    <a:lnTo>
                      <a:pt x="68" y="0"/>
                    </a:lnTo>
                    <a:lnTo>
                      <a:pt x="87" y="0"/>
                    </a:lnTo>
                    <a:lnTo>
                      <a:pt x="104" y="0"/>
                    </a:lnTo>
                    <a:lnTo>
                      <a:pt x="120" y="1"/>
                    </a:lnTo>
                    <a:lnTo>
                      <a:pt x="137" y="1"/>
                    </a:lnTo>
                    <a:lnTo>
                      <a:pt x="160" y="10"/>
                    </a:lnTo>
                    <a:lnTo>
                      <a:pt x="172" y="15"/>
                    </a:lnTo>
                    <a:lnTo>
                      <a:pt x="178" y="19"/>
                    </a:lnTo>
                    <a:lnTo>
                      <a:pt x="182" y="2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8" name="Freeform 782"/>
              <p:cNvSpPr>
                <a:spLocks/>
              </p:cNvSpPr>
              <p:nvPr/>
            </p:nvSpPr>
            <p:spPr bwMode="auto">
              <a:xfrm>
                <a:off x="2858" y="2671"/>
                <a:ext cx="331" cy="43"/>
              </a:xfrm>
              <a:custGeom>
                <a:avLst/>
                <a:gdLst>
                  <a:gd name="T0" fmla="*/ 331 w 331"/>
                  <a:gd name="T1" fmla="*/ 21 h 43"/>
                  <a:gd name="T2" fmla="*/ 324 w 331"/>
                  <a:gd name="T3" fmla="*/ 24 h 43"/>
                  <a:gd name="T4" fmla="*/ 318 w 331"/>
                  <a:gd name="T5" fmla="*/ 25 h 43"/>
                  <a:gd name="T6" fmla="*/ 308 w 331"/>
                  <a:gd name="T7" fmla="*/ 27 h 43"/>
                  <a:gd name="T8" fmla="*/ 291 w 331"/>
                  <a:gd name="T9" fmla="*/ 29 h 43"/>
                  <a:gd name="T10" fmla="*/ 266 w 331"/>
                  <a:gd name="T11" fmla="*/ 31 h 43"/>
                  <a:gd name="T12" fmla="*/ 229 w 331"/>
                  <a:gd name="T13" fmla="*/ 35 h 43"/>
                  <a:gd name="T14" fmla="*/ 175 w 331"/>
                  <a:gd name="T15" fmla="*/ 38 h 43"/>
                  <a:gd name="T16" fmla="*/ 106 w 331"/>
                  <a:gd name="T17" fmla="*/ 43 h 43"/>
                  <a:gd name="T18" fmla="*/ 94 w 331"/>
                  <a:gd name="T19" fmla="*/ 43 h 43"/>
                  <a:gd name="T20" fmla="*/ 79 w 331"/>
                  <a:gd name="T21" fmla="*/ 43 h 43"/>
                  <a:gd name="T22" fmla="*/ 67 w 331"/>
                  <a:gd name="T23" fmla="*/ 43 h 43"/>
                  <a:gd name="T24" fmla="*/ 54 w 331"/>
                  <a:gd name="T25" fmla="*/ 42 h 43"/>
                  <a:gd name="T26" fmla="*/ 42 w 331"/>
                  <a:gd name="T27" fmla="*/ 42 h 43"/>
                  <a:gd name="T28" fmla="*/ 27 w 331"/>
                  <a:gd name="T29" fmla="*/ 42 h 43"/>
                  <a:gd name="T30" fmla="*/ 15 w 331"/>
                  <a:gd name="T31" fmla="*/ 42 h 43"/>
                  <a:gd name="T32" fmla="*/ 0 w 331"/>
                  <a:gd name="T33" fmla="*/ 42 h 43"/>
                  <a:gd name="T34" fmla="*/ 0 w 331"/>
                  <a:gd name="T35" fmla="*/ 33 h 43"/>
                  <a:gd name="T36" fmla="*/ 0 w 331"/>
                  <a:gd name="T37" fmla="*/ 25 h 43"/>
                  <a:gd name="T38" fmla="*/ 0 w 331"/>
                  <a:gd name="T39" fmla="*/ 17 h 43"/>
                  <a:gd name="T40" fmla="*/ 0 w 331"/>
                  <a:gd name="T41" fmla="*/ 10 h 43"/>
                  <a:gd name="T42" fmla="*/ 5 w 331"/>
                  <a:gd name="T43" fmla="*/ 9 h 43"/>
                  <a:gd name="T44" fmla="*/ 11 w 331"/>
                  <a:gd name="T45" fmla="*/ 7 h 43"/>
                  <a:gd name="T46" fmla="*/ 19 w 331"/>
                  <a:gd name="T47" fmla="*/ 6 h 43"/>
                  <a:gd name="T48" fmla="*/ 36 w 331"/>
                  <a:gd name="T49" fmla="*/ 4 h 43"/>
                  <a:gd name="T50" fmla="*/ 59 w 331"/>
                  <a:gd name="T51" fmla="*/ 3 h 43"/>
                  <a:gd name="T52" fmla="*/ 94 w 331"/>
                  <a:gd name="T53" fmla="*/ 3 h 43"/>
                  <a:gd name="T54" fmla="*/ 142 w 331"/>
                  <a:gd name="T55" fmla="*/ 2 h 43"/>
                  <a:gd name="T56" fmla="*/ 206 w 331"/>
                  <a:gd name="T57" fmla="*/ 0 h 43"/>
                  <a:gd name="T58" fmla="*/ 220 w 331"/>
                  <a:gd name="T59" fmla="*/ 0 h 43"/>
                  <a:gd name="T60" fmla="*/ 235 w 331"/>
                  <a:gd name="T61" fmla="*/ 2 h 43"/>
                  <a:gd name="T62" fmla="*/ 250 w 331"/>
                  <a:gd name="T63" fmla="*/ 2 h 43"/>
                  <a:gd name="T64" fmla="*/ 264 w 331"/>
                  <a:gd name="T65" fmla="*/ 3 h 43"/>
                  <a:gd name="T66" fmla="*/ 279 w 331"/>
                  <a:gd name="T67" fmla="*/ 3 h 43"/>
                  <a:gd name="T68" fmla="*/ 293 w 331"/>
                  <a:gd name="T69" fmla="*/ 4 h 43"/>
                  <a:gd name="T70" fmla="*/ 310 w 331"/>
                  <a:gd name="T71" fmla="*/ 4 h 43"/>
                  <a:gd name="T72" fmla="*/ 324 w 331"/>
                  <a:gd name="T73" fmla="*/ 6 h 43"/>
                  <a:gd name="T74" fmla="*/ 326 w 331"/>
                  <a:gd name="T75" fmla="*/ 9 h 43"/>
                  <a:gd name="T76" fmla="*/ 328 w 331"/>
                  <a:gd name="T77" fmla="*/ 11 h 43"/>
                  <a:gd name="T78" fmla="*/ 328 w 331"/>
                  <a:gd name="T79" fmla="*/ 16 h 43"/>
                  <a:gd name="T80" fmla="*/ 331 w 331"/>
                  <a:gd name="T81" fmla="*/ 21 h 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1"/>
                  <a:gd name="T124" fmla="*/ 0 h 43"/>
                  <a:gd name="T125" fmla="*/ 331 w 331"/>
                  <a:gd name="T126" fmla="*/ 43 h 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1" h="43">
                    <a:moveTo>
                      <a:pt x="331" y="21"/>
                    </a:moveTo>
                    <a:lnTo>
                      <a:pt x="324" y="24"/>
                    </a:lnTo>
                    <a:lnTo>
                      <a:pt x="318" y="25"/>
                    </a:lnTo>
                    <a:lnTo>
                      <a:pt x="308" y="27"/>
                    </a:lnTo>
                    <a:lnTo>
                      <a:pt x="291" y="29"/>
                    </a:lnTo>
                    <a:lnTo>
                      <a:pt x="266" y="31"/>
                    </a:lnTo>
                    <a:lnTo>
                      <a:pt x="229" y="35"/>
                    </a:lnTo>
                    <a:lnTo>
                      <a:pt x="175" y="38"/>
                    </a:lnTo>
                    <a:lnTo>
                      <a:pt x="106" y="43"/>
                    </a:lnTo>
                    <a:lnTo>
                      <a:pt x="94" y="43"/>
                    </a:lnTo>
                    <a:lnTo>
                      <a:pt x="79" y="43"/>
                    </a:lnTo>
                    <a:lnTo>
                      <a:pt x="67" y="43"/>
                    </a:lnTo>
                    <a:lnTo>
                      <a:pt x="54" y="42"/>
                    </a:lnTo>
                    <a:lnTo>
                      <a:pt x="42" y="42"/>
                    </a:lnTo>
                    <a:lnTo>
                      <a:pt x="27" y="42"/>
                    </a:lnTo>
                    <a:lnTo>
                      <a:pt x="15" y="42"/>
                    </a:lnTo>
                    <a:lnTo>
                      <a:pt x="0" y="42"/>
                    </a:lnTo>
                    <a:lnTo>
                      <a:pt x="0" y="33"/>
                    </a:lnTo>
                    <a:lnTo>
                      <a:pt x="0" y="25"/>
                    </a:lnTo>
                    <a:lnTo>
                      <a:pt x="0" y="17"/>
                    </a:lnTo>
                    <a:lnTo>
                      <a:pt x="0" y="10"/>
                    </a:lnTo>
                    <a:lnTo>
                      <a:pt x="5" y="9"/>
                    </a:lnTo>
                    <a:lnTo>
                      <a:pt x="11" y="7"/>
                    </a:lnTo>
                    <a:lnTo>
                      <a:pt x="19" y="6"/>
                    </a:lnTo>
                    <a:lnTo>
                      <a:pt x="36" y="4"/>
                    </a:lnTo>
                    <a:lnTo>
                      <a:pt x="59" y="3"/>
                    </a:lnTo>
                    <a:lnTo>
                      <a:pt x="94" y="3"/>
                    </a:lnTo>
                    <a:lnTo>
                      <a:pt x="142" y="2"/>
                    </a:lnTo>
                    <a:lnTo>
                      <a:pt x="206" y="0"/>
                    </a:lnTo>
                    <a:lnTo>
                      <a:pt x="220" y="0"/>
                    </a:lnTo>
                    <a:lnTo>
                      <a:pt x="235" y="2"/>
                    </a:lnTo>
                    <a:lnTo>
                      <a:pt x="250" y="2"/>
                    </a:lnTo>
                    <a:lnTo>
                      <a:pt x="264" y="3"/>
                    </a:lnTo>
                    <a:lnTo>
                      <a:pt x="279" y="3"/>
                    </a:lnTo>
                    <a:lnTo>
                      <a:pt x="293" y="4"/>
                    </a:lnTo>
                    <a:lnTo>
                      <a:pt x="310" y="4"/>
                    </a:lnTo>
                    <a:lnTo>
                      <a:pt x="324" y="6"/>
                    </a:lnTo>
                    <a:lnTo>
                      <a:pt x="326" y="9"/>
                    </a:lnTo>
                    <a:lnTo>
                      <a:pt x="328" y="11"/>
                    </a:lnTo>
                    <a:lnTo>
                      <a:pt x="328" y="16"/>
                    </a:lnTo>
                    <a:lnTo>
                      <a:pt x="331" y="21"/>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69" name="Freeform 783"/>
              <p:cNvSpPr>
                <a:spLocks/>
              </p:cNvSpPr>
              <p:nvPr/>
            </p:nvSpPr>
            <p:spPr bwMode="auto">
              <a:xfrm>
                <a:off x="2871" y="2622"/>
                <a:ext cx="315" cy="45"/>
              </a:xfrm>
              <a:custGeom>
                <a:avLst/>
                <a:gdLst>
                  <a:gd name="T0" fmla="*/ 315 w 315"/>
                  <a:gd name="T1" fmla="*/ 45 h 45"/>
                  <a:gd name="T2" fmla="*/ 280 w 315"/>
                  <a:gd name="T3" fmla="*/ 44 h 45"/>
                  <a:gd name="T4" fmla="*/ 249 w 315"/>
                  <a:gd name="T5" fmla="*/ 42 h 45"/>
                  <a:gd name="T6" fmla="*/ 222 w 315"/>
                  <a:gd name="T7" fmla="*/ 42 h 45"/>
                  <a:gd name="T8" fmla="*/ 195 w 315"/>
                  <a:gd name="T9" fmla="*/ 41 h 45"/>
                  <a:gd name="T10" fmla="*/ 162 w 315"/>
                  <a:gd name="T11" fmla="*/ 41 h 45"/>
                  <a:gd name="T12" fmla="*/ 122 w 315"/>
                  <a:gd name="T13" fmla="*/ 41 h 45"/>
                  <a:gd name="T14" fmla="*/ 68 w 315"/>
                  <a:gd name="T15" fmla="*/ 41 h 45"/>
                  <a:gd name="T16" fmla="*/ 0 w 315"/>
                  <a:gd name="T17" fmla="*/ 41 h 45"/>
                  <a:gd name="T18" fmla="*/ 0 w 315"/>
                  <a:gd name="T19" fmla="*/ 34 h 45"/>
                  <a:gd name="T20" fmla="*/ 0 w 315"/>
                  <a:gd name="T21" fmla="*/ 27 h 45"/>
                  <a:gd name="T22" fmla="*/ 0 w 315"/>
                  <a:gd name="T23" fmla="*/ 19 h 45"/>
                  <a:gd name="T24" fmla="*/ 0 w 315"/>
                  <a:gd name="T25" fmla="*/ 12 h 45"/>
                  <a:gd name="T26" fmla="*/ 8 w 315"/>
                  <a:gd name="T27" fmla="*/ 11 h 45"/>
                  <a:gd name="T28" fmla="*/ 16 w 315"/>
                  <a:gd name="T29" fmla="*/ 9 h 45"/>
                  <a:gd name="T30" fmla="*/ 25 w 315"/>
                  <a:gd name="T31" fmla="*/ 8 h 45"/>
                  <a:gd name="T32" fmla="*/ 33 w 315"/>
                  <a:gd name="T33" fmla="*/ 7 h 45"/>
                  <a:gd name="T34" fmla="*/ 41 w 315"/>
                  <a:gd name="T35" fmla="*/ 7 h 45"/>
                  <a:gd name="T36" fmla="*/ 52 w 315"/>
                  <a:gd name="T37" fmla="*/ 5 h 45"/>
                  <a:gd name="T38" fmla="*/ 60 w 315"/>
                  <a:gd name="T39" fmla="*/ 4 h 45"/>
                  <a:gd name="T40" fmla="*/ 68 w 315"/>
                  <a:gd name="T41" fmla="*/ 2 h 45"/>
                  <a:gd name="T42" fmla="*/ 122 w 315"/>
                  <a:gd name="T43" fmla="*/ 1 h 45"/>
                  <a:gd name="T44" fmla="*/ 162 w 315"/>
                  <a:gd name="T45" fmla="*/ 1 h 45"/>
                  <a:gd name="T46" fmla="*/ 193 w 315"/>
                  <a:gd name="T47" fmla="*/ 1 h 45"/>
                  <a:gd name="T48" fmla="*/ 216 w 315"/>
                  <a:gd name="T49" fmla="*/ 0 h 45"/>
                  <a:gd name="T50" fmla="*/ 232 w 315"/>
                  <a:gd name="T51" fmla="*/ 1 h 45"/>
                  <a:gd name="T52" fmla="*/ 247 w 315"/>
                  <a:gd name="T53" fmla="*/ 1 h 45"/>
                  <a:gd name="T54" fmla="*/ 259 w 315"/>
                  <a:gd name="T55" fmla="*/ 1 h 45"/>
                  <a:gd name="T56" fmla="*/ 274 w 315"/>
                  <a:gd name="T57" fmla="*/ 2 h 45"/>
                  <a:gd name="T58" fmla="*/ 284 w 315"/>
                  <a:gd name="T59" fmla="*/ 11 h 45"/>
                  <a:gd name="T60" fmla="*/ 295 w 315"/>
                  <a:gd name="T61" fmla="*/ 19 h 45"/>
                  <a:gd name="T62" fmla="*/ 303 w 315"/>
                  <a:gd name="T63" fmla="*/ 27 h 45"/>
                  <a:gd name="T64" fmla="*/ 313 w 315"/>
                  <a:gd name="T65" fmla="*/ 36 h 45"/>
                  <a:gd name="T66" fmla="*/ 313 w 315"/>
                  <a:gd name="T67" fmla="*/ 38 h 45"/>
                  <a:gd name="T68" fmla="*/ 315 w 315"/>
                  <a:gd name="T69" fmla="*/ 40 h 45"/>
                  <a:gd name="T70" fmla="*/ 315 w 315"/>
                  <a:gd name="T71" fmla="*/ 42 h 45"/>
                  <a:gd name="T72" fmla="*/ 315 w 315"/>
                  <a:gd name="T73" fmla="*/ 45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5"/>
                  <a:gd name="T112" fmla="*/ 0 h 45"/>
                  <a:gd name="T113" fmla="*/ 315 w 315"/>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5" h="45">
                    <a:moveTo>
                      <a:pt x="315" y="45"/>
                    </a:moveTo>
                    <a:lnTo>
                      <a:pt x="280" y="44"/>
                    </a:lnTo>
                    <a:lnTo>
                      <a:pt x="249" y="42"/>
                    </a:lnTo>
                    <a:lnTo>
                      <a:pt x="222" y="42"/>
                    </a:lnTo>
                    <a:lnTo>
                      <a:pt x="195" y="41"/>
                    </a:lnTo>
                    <a:lnTo>
                      <a:pt x="162" y="41"/>
                    </a:lnTo>
                    <a:lnTo>
                      <a:pt x="122" y="41"/>
                    </a:lnTo>
                    <a:lnTo>
                      <a:pt x="68" y="41"/>
                    </a:lnTo>
                    <a:lnTo>
                      <a:pt x="0" y="41"/>
                    </a:lnTo>
                    <a:lnTo>
                      <a:pt x="0" y="34"/>
                    </a:lnTo>
                    <a:lnTo>
                      <a:pt x="0" y="27"/>
                    </a:lnTo>
                    <a:lnTo>
                      <a:pt x="0" y="19"/>
                    </a:lnTo>
                    <a:lnTo>
                      <a:pt x="0" y="12"/>
                    </a:lnTo>
                    <a:lnTo>
                      <a:pt x="8" y="11"/>
                    </a:lnTo>
                    <a:lnTo>
                      <a:pt x="16" y="9"/>
                    </a:lnTo>
                    <a:lnTo>
                      <a:pt x="25" y="8"/>
                    </a:lnTo>
                    <a:lnTo>
                      <a:pt x="33" y="7"/>
                    </a:lnTo>
                    <a:lnTo>
                      <a:pt x="41" y="7"/>
                    </a:lnTo>
                    <a:lnTo>
                      <a:pt x="52" y="5"/>
                    </a:lnTo>
                    <a:lnTo>
                      <a:pt x="60" y="4"/>
                    </a:lnTo>
                    <a:lnTo>
                      <a:pt x="68" y="2"/>
                    </a:lnTo>
                    <a:lnTo>
                      <a:pt x="122" y="1"/>
                    </a:lnTo>
                    <a:lnTo>
                      <a:pt x="162" y="1"/>
                    </a:lnTo>
                    <a:lnTo>
                      <a:pt x="193" y="1"/>
                    </a:lnTo>
                    <a:lnTo>
                      <a:pt x="216" y="0"/>
                    </a:lnTo>
                    <a:lnTo>
                      <a:pt x="232" y="1"/>
                    </a:lnTo>
                    <a:lnTo>
                      <a:pt x="247" y="1"/>
                    </a:lnTo>
                    <a:lnTo>
                      <a:pt x="259" y="1"/>
                    </a:lnTo>
                    <a:lnTo>
                      <a:pt x="274" y="2"/>
                    </a:lnTo>
                    <a:lnTo>
                      <a:pt x="284" y="11"/>
                    </a:lnTo>
                    <a:lnTo>
                      <a:pt x="295" y="19"/>
                    </a:lnTo>
                    <a:lnTo>
                      <a:pt x="303" y="27"/>
                    </a:lnTo>
                    <a:lnTo>
                      <a:pt x="313" y="36"/>
                    </a:lnTo>
                    <a:lnTo>
                      <a:pt x="313" y="38"/>
                    </a:lnTo>
                    <a:lnTo>
                      <a:pt x="315" y="40"/>
                    </a:lnTo>
                    <a:lnTo>
                      <a:pt x="315" y="42"/>
                    </a:lnTo>
                    <a:lnTo>
                      <a:pt x="315" y="4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0" name="Freeform 784"/>
              <p:cNvSpPr>
                <a:spLocks/>
              </p:cNvSpPr>
              <p:nvPr/>
            </p:nvSpPr>
            <p:spPr bwMode="auto">
              <a:xfrm>
                <a:off x="2850" y="2565"/>
                <a:ext cx="307" cy="58"/>
              </a:xfrm>
              <a:custGeom>
                <a:avLst/>
                <a:gdLst>
                  <a:gd name="T0" fmla="*/ 307 w 307"/>
                  <a:gd name="T1" fmla="*/ 46 h 58"/>
                  <a:gd name="T2" fmla="*/ 235 w 307"/>
                  <a:gd name="T3" fmla="*/ 47 h 58"/>
                  <a:gd name="T4" fmla="*/ 179 w 307"/>
                  <a:gd name="T5" fmla="*/ 48 h 58"/>
                  <a:gd name="T6" fmla="*/ 135 w 307"/>
                  <a:gd name="T7" fmla="*/ 50 h 58"/>
                  <a:gd name="T8" fmla="*/ 102 w 307"/>
                  <a:gd name="T9" fmla="*/ 51 h 58"/>
                  <a:gd name="T10" fmla="*/ 77 w 307"/>
                  <a:gd name="T11" fmla="*/ 53 h 58"/>
                  <a:gd name="T12" fmla="*/ 54 w 307"/>
                  <a:gd name="T13" fmla="*/ 54 h 58"/>
                  <a:gd name="T14" fmla="*/ 29 w 307"/>
                  <a:gd name="T15" fmla="*/ 55 h 58"/>
                  <a:gd name="T16" fmla="*/ 2 w 307"/>
                  <a:gd name="T17" fmla="*/ 58 h 58"/>
                  <a:gd name="T18" fmla="*/ 2 w 307"/>
                  <a:gd name="T19" fmla="*/ 47 h 58"/>
                  <a:gd name="T20" fmla="*/ 2 w 307"/>
                  <a:gd name="T21" fmla="*/ 35 h 58"/>
                  <a:gd name="T22" fmla="*/ 2 w 307"/>
                  <a:gd name="T23" fmla="*/ 24 h 58"/>
                  <a:gd name="T24" fmla="*/ 0 w 307"/>
                  <a:gd name="T25" fmla="*/ 11 h 58"/>
                  <a:gd name="T26" fmla="*/ 31 w 307"/>
                  <a:gd name="T27" fmla="*/ 10 h 58"/>
                  <a:gd name="T28" fmla="*/ 62 w 307"/>
                  <a:gd name="T29" fmla="*/ 9 h 58"/>
                  <a:gd name="T30" fmla="*/ 94 w 307"/>
                  <a:gd name="T31" fmla="*/ 7 h 58"/>
                  <a:gd name="T32" fmla="*/ 127 w 307"/>
                  <a:gd name="T33" fmla="*/ 6 h 58"/>
                  <a:gd name="T34" fmla="*/ 158 w 307"/>
                  <a:gd name="T35" fmla="*/ 4 h 58"/>
                  <a:gd name="T36" fmla="*/ 189 w 307"/>
                  <a:gd name="T37" fmla="*/ 3 h 58"/>
                  <a:gd name="T38" fmla="*/ 220 w 307"/>
                  <a:gd name="T39" fmla="*/ 2 h 58"/>
                  <a:gd name="T40" fmla="*/ 251 w 307"/>
                  <a:gd name="T41" fmla="*/ 0 h 58"/>
                  <a:gd name="T42" fmla="*/ 266 w 307"/>
                  <a:gd name="T43" fmla="*/ 0 h 58"/>
                  <a:gd name="T44" fmla="*/ 278 w 307"/>
                  <a:gd name="T45" fmla="*/ 2 h 58"/>
                  <a:gd name="T46" fmla="*/ 291 w 307"/>
                  <a:gd name="T47" fmla="*/ 2 h 58"/>
                  <a:gd name="T48" fmla="*/ 303 w 307"/>
                  <a:gd name="T49" fmla="*/ 3 h 58"/>
                  <a:gd name="T50" fmla="*/ 303 w 307"/>
                  <a:gd name="T51" fmla="*/ 14 h 58"/>
                  <a:gd name="T52" fmla="*/ 303 w 307"/>
                  <a:gd name="T53" fmla="*/ 24 h 58"/>
                  <a:gd name="T54" fmla="*/ 305 w 307"/>
                  <a:gd name="T55" fmla="*/ 35 h 58"/>
                  <a:gd name="T56" fmla="*/ 307 w 307"/>
                  <a:gd name="T57" fmla="*/ 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7"/>
                  <a:gd name="T88" fmla="*/ 0 h 58"/>
                  <a:gd name="T89" fmla="*/ 307 w 307"/>
                  <a:gd name="T90" fmla="*/ 58 h 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7" h="58">
                    <a:moveTo>
                      <a:pt x="307" y="46"/>
                    </a:moveTo>
                    <a:lnTo>
                      <a:pt x="235" y="47"/>
                    </a:lnTo>
                    <a:lnTo>
                      <a:pt x="179" y="48"/>
                    </a:lnTo>
                    <a:lnTo>
                      <a:pt x="135" y="50"/>
                    </a:lnTo>
                    <a:lnTo>
                      <a:pt x="102" y="51"/>
                    </a:lnTo>
                    <a:lnTo>
                      <a:pt x="77" y="53"/>
                    </a:lnTo>
                    <a:lnTo>
                      <a:pt x="54" y="54"/>
                    </a:lnTo>
                    <a:lnTo>
                      <a:pt x="29" y="55"/>
                    </a:lnTo>
                    <a:lnTo>
                      <a:pt x="2" y="58"/>
                    </a:lnTo>
                    <a:lnTo>
                      <a:pt x="2" y="47"/>
                    </a:lnTo>
                    <a:lnTo>
                      <a:pt x="2" y="35"/>
                    </a:lnTo>
                    <a:lnTo>
                      <a:pt x="2" y="24"/>
                    </a:lnTo>
                    <a:lnTo>
                      <a:pt x="0" y="11"/>
                    </a:lnTo>
                    <a:lnTo>
                      <a:pt x="31" y="10"/>
                    </a:lnTo>
                    <a:lnTo>
                      <a:pt x="62" y="9"/>
                    </a:lnTo>
                    <a:lnTo>
                      <a:pt x="94" y="7"/>
                    </a:lnTo>
                    <a:lnTo>
                      <a:pt x="127" y="6"/>
                    </a:lnTo>
                    <a:lnTo>
                      <a:pt x="158" y="4"/>
                    </a:lnTo>
                    <a:lnTo>
                      <a:pt x="189" y="3"/>
                    </a:lnTo>
                    <a:lnTo>
                      <a:pt x="220" y="2"/>
                    </a:lnTo>
                    <a:lnTo>
                      <a:pt x="251" y="0"/>
                    </a:lnTo>
                    <a:lnTo>
                      <a:pt x="266" y="0"/>
                    </a:lnTo>
                    <a:lnTo>
                      <a:pt x="278" y="2"/>
                    </a:lnTo>
                    <a:lnTo>
                      <a:pt x="291" y="2"/>
                    </a:lnTo>
                    <a:lnTo>
                      <a:pt x="303" y="3"/>
                    </a:lnTo>
                    <a:lnTo>
                      <a:pt x="303" y="14"/>
                    </a:lnTo>
                    <a:lnTo>
                      <a:pt x="303" y="24"/>
                    </a:lnTo>
                    <a:lnTo>
                      <a:pt x="305" y="35"/>
                    </a:lnTo>
                    <a:lnTo>
                      <a:pt x="307"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1" name="Freeform 785"/>
              <p:cNvSpPr>
                <a:spLocks/>
              </p:cNvSpPr>
              <p:nvPr/>
            </p:nvSpPr>
            <p:spPr bwMode="auto">
              <a:xfrm>
                <a:off x="2821" y="2476"/>
                <a:ext cx="320" cy="89"/>
              </a:xfrm>
              <a:custGeom>
                <a:avLst/>
                <a:gdLst>
                  <a:gd name="T0" fmla="*/ 320 w 320"/>
                  <a:gd name="T1" fmla="*/ 81 h 89"/>
                  <a:gd name="T2" fmla="*/ 266 w 320"/>
                  <a:gd name="T3" fmla="*/ 84 h 89"/>
                  <a:gd name="T4" fmla="*/ 224 w 320"/>
                  <a:gd name="T5" fmla="*/ 85 h 89"/>
                  <a:gd name="T6" fmla="*/ 191 w 320"/>
                  <a:gd name="T7" fmla="*/ 88 h 89"/>
                  <a:gd name="T8" fmla="*/ 160 w 320"/>
                  <a:gd name="T9" fmla="*/ 88 h 89"/>
                  <a:gd name="T10" fmla="*/ 133 w 320"/>
                  <a:gd name="T11" fmla="*/ 89 h 89"/>
                  <a:gd name="T12" fmla="*/ 102 w 320"/>
                  <a:gd name="T13" fmla="*/ 89 h 89"/>
                  <a:gd name="T14" fmla="*/ 64 w 320"/>
                  <a:gd name="T15" fmla="*/ 89 h 89"/>
                  <a:gd name="T16" fmla="*/ 19 w 320"/>
                  <a:gd name="T17" fmla="*/ 89 h 89"/>
                  <a:gd name="T18" fmla="*/ 15 w 320"/>
                  <a:gd name="T19" fmla="*/ 81 h 89"/>
                  <a:gd name="T20" fmla="*/ 10 w 320"/>
                  <a:gd name="T21" fmla="*/ 71 h 89"/>
                  <a:gd name="T22" fmla="*/ 6 w 320"/>
                  <a:gd name="T23" fmla="*/ 60 h 89"/>
                  <a:gd name="T24" fmla="*/ 0 w 320"/>
                  <a:gd name="T25" fmla="*/ 51 h 89"/>
                  <a:gd name="T26" fmla="*/ 2 w 320"/>
                  <a:gd name="T27" fmla="*/ 38 h 89"/>
                  <a:gd name="T28" fmla="*/ 2 w 320"/>
                  <a:gd name="T29" fmla="*/ 26 h 89"/>
                  <a:gd name="T30" fmla="*/ 2 w 320"/>
                  <a:gd name="T31" fmla="*/ 15 h 89"/>
                  <a:gd name="T32" fmla="*/ 4 w 320"/>
                  <a:gd name="T33" fmla="*/ 2 h 89"/>
                  <a:gd name="T34" fmla="*/ 58 w 320"/>
                  <a:gd name="T35" fmla="*/ 1 h 89"/>
                  <a:gd name="T36" fmla="*/ 100 w 320"/>
                  <a:gd name="T37" fmla="*/ 1 h 89"/>
                  <a:gd name="T38" fmla="*/ 133 w 320"/>
                  <a:gd name="T39" fmla="*/ 1 h 89"/>
                  <a:gd name="T40" fmla="*/ 160 w 320"/>
                  <a:gd name="T41" fmla="*/ 0 h 89"/>
                  <a:gd name="T42" fmla="*/ 185 w 320"/>
                  <a:gd name="T43" fmla="*/ 1 h 89"/>
                  <a:gd name="T44" fmla="*/ 210 w 320"/>
                  <a:gd name="T45" fmla="*/ 1 h 89"/>
                  <a:gd name="T46" fmla="*/ 239 w 320"/>
                  <a:gd name="T47" fmla="*/ 1 h 89"/>
                  <a:gd name="T48" fmla="*/ 274 w 320"/>
                  <a:gd name="T49" fmla="*/ 2 h 89"/>
                  <a:gd name="T50" fmla="*/ 284 w 320"/>
                  <a:gd name="T51" fmla="*/ 8 h 89"/>
                  <a:gd name="T52" fmla="*/ 295 w 320"/>
                  <a:gd name="T53" fmla="*/ 13 h 89"/>
                  <a:gd name="T54" fmla="*/ 305 w 320"/>
                  <a:gd name="T55" fmla="*/ 19 h 89"/>
                  <a:gd name="T56" fmla="*/ 316 w 320"/>
                  <a:gd name="T57" fmla="*/ 24 h 89"/>
                  <a:gd name="T58" fmla="*/ 316 w 320"/>
                  <a:gd name="T59" fmla="*/ 38 h 89"/>
                  <a:gd name="T60" fmla="*/ 318 w 320"/>
                  <a:gd name="T61" fmla="*/ 52 h 89"/>
                  <a:gd name="T62" fmla="*/ 318 w 320"/>
                  <a:gd name="T63" fmla="*/ 66 h 89"/>
                  <a:gd name="T64" fmla="*/ 320 w 320"/>
                  <a:gd name="T65" fmla="*/ 81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89"/>
                  <a:gd name="T101" fmla="*/ 320 w 320"/>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89">
                    <a:moveTo>
                      <a:pt x="320" y="81"/>
                    </a:moveTo>
                    <a:lnTo>
                      <a:pt x="266" y="84"/>
                    </a:lnTo>
                    <a:lnTo>
                      <a:pt x="224" y="85"/>
                    </a:lnTo>
                    <a:lnTo>
                      <a:pt x="191" y="88"/>
                    </a:lnTo>
                    <a:lnTo>
                      <a:pt x="160" y="88"/>
                    </a:lnTo>
                    <a:lnTo>
                      <a:pt x="133" y="89"/>
                    </a:lnTo>
                    <a:lnTo>
                      <a:pt x="102" y="89"/>
                    </a:lnTo>
                    <a:lnTo>
                      <a:pt x="64" y="89"/>
                    </a:lnTo>
                    <a:lnTo>
                      <a:pt x="19" y="89"/>
                    </a:lnTo>
                    <a:lnTo>
                      <a:pt x="15" y="81"/>
                    </a:lnTo>
                    <a:lnTo>
                      <a:pt x="10" y="71"/>
                    </a:lnTo>
                    <a:lnTo>
                      <a:pt x="6" y="60"/>
                    </a:lnTo>
                    <a:lnTo>
                      <a:pt x="0" y="51"/>
                    </a:lnTo>
                    <a:lnTo>
                      <a:pt x="2" y="38"/>
                    </a:lnTo>
                    <a:lnTo>
                      <a:pt x="2" y="26"/>
                    </a:lnTo>
                    <a:lnTo>
                      <a:pt x="2" y="15"/>
                    </a:lnTo>
                    <a:lnTo>
                      <a:pt x="4" y="2"/>
                    </a:lnTo>
                    <a:lnTo>
                      <a:pt x="58" y="1"/>
                    </a:lnTo>
                    <a:lnTo>
                      <a:pt x="100" y="1"/>
                    </a:lnTo>
                    <a:lnTo>
                      <a:pt x="133" y="1"/>
                    </a:lnTo>
                    <a:lnTo>
                      <a:pt x="160" y="0"/>
                    </a:lnTo>
                    <a:lnTo>
                      <a:pt x="185" y="1"/>
                    </a:lnTo>
                    <a:lnTo>
                      <a:pt x="210" y="1"/>
                    </a:lnTo>
                    <a:lnTo>
                      <a:pt x="239" y="1"/>
                    </a:lnTo>
                    <a:lnTo>
                      <a:pt x="274" y="2"/>
                    </a:lnTo>
                    <a:lnTo>
                      <a:pt x="284" y="8"/>
                    </a:lnTo>
                    <a:lnTo>
                      <a:pt x="295" y="13"/>
                    </a:lnTo>
                    <a:lnTo>
                      <a:pt x="305" y="19"/>
                    </a:lnTo>
                    <a:lnTo>
                      <a:pt x="316" y="24"/>
                    </a:lnTo>
                    <a:lnTo>
                      <a:pt x="316" y="38"/>
                    </a:lnTo>
                    <a:lnTo>
                      <a:pt x="318" y="52"/>
                    </a:lnTo>
                    <a:lnTo>
                      <a:pt x="318" y="66"/>
                    </a:lnTo>
                    <a:lnTo>
                      <a:pt x="320" y="81"/>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2" name="Freeform 786"/>
              <p:cNvSpPr>
                <a:spLocks/>
              </p:cNvSpPr>
              <p:nvPr/>
            </p:nvSpPr>
            <p:spPr bwMode="auto">
              <a:xfrm>
                <a:off x="2817" y="2421"/>
                <a:ext cx="315" cy="48"/>
              </a:xfrm>
              <a:custGeom>
                <a:avLst/>
                <a:gdLst>
                  <a:gd name="T0" fmla="*/ 307 w 315"/>
                  <a:gd name="T1" fmla="*/ 41 h 48"/>
                  <a:gd name="T2" fmla="*/ 299 w 315"/>
                  <a:gd name="T3" fmla="*/ 46 h 48"/>
                  <a:gd name="T4" fmla="*/ 268 w 315"/>
                  <a:gd name="T5" fmla="*/ 48 h 48"/>
                  <a:gd name="T6" fmla="*/ 222 w 315"/>
                  <a:gd name="T7" fmla="*/ 46 h 48"/>
                  <a:gd name="T8" fmla="*/ 178 w 315"/>
                  <a:gd name="T9" fmla="*/ 46 h 48"/>
                  <a:gd name="T10" fmla="*/ 133 w 315"/>
                  <a:gd name="T11" fmla="*/ 45 h 48"/>
                  <a:gd name="T12" fmla="*/ 110 w 315"/>
                  <a:gd name="T13" fmla="*/ 42 h 48"/>
                  <a:gd name="T14" fmla="*/ 112 w 315"/>
                  <a:gd name="T15" fmla="*/ 38 h 48"/>
                  <a:gd name="T16" fmla="*/ 102 w 315"/>
                  <a:gd name="T17" fmla="*/ 37 h 48"/>
                  <a:gd name="T18" fmla="*/ 77 w 315"/>
                  <a:gd name="T19" fmla="*/ 37 h 48"/>
                  <a:gd name="T20" fmla="*/ 66 w 315"/>
                  <a:gd name="T21" fmla="*/ 35 h 48"/>
                  <a:gd name="T22" fmla="*/ 66 w 315"/>
                  <a:gd name="T23" fmla="*/ 31 h 48"/>
                  <a:gd name="T24" fmla="*/ 85 w 315"/>
                  <a:gd name="T25" fmla="*/ 28 h 48"/>
                  <a:gd name="T26" fmla="*/ 124 w 315"/>
                  <a:gd name="T27" fmla="*/ 27 h 48"/>
                  <a:gd name="T28" fmla="*/ 162 w 315"/>
                  <a:gd name="T29" fmla="*/ 24 h 48"/>
                  <a:gd name="T30" fmla="*/ 201 w 315"/>
                  <a:gd name="T31" fmla="*/ 23 h 48"/>
                  <a:gd name="T32" fmla="*/ 220 w 315"/>
                  <a:gd name="T33" fmla="*/ 22 h 48"/>
                  <a:gd name="T34" fmla="*/ 220 w 315"/>
                  <a:gd name="T35" fmla="*/ 17 h 48"/>
                  <a:gd name="T36" fmla="*/ 210 w 315"/>
                  <a:gd name="T37" fmla="*/ 15 h 48"/>
                  <a:gd name="T38" fmla="*/ 187 w 315"/>
                  <a:gd name="T39" fmla="*/ 15 h 48"/>
                  <a:gd name="T40" fmla="*/ 164 w 315"/>
                  <a:gd name="T41" fmla="*/ 15 h 48"/>
                  <a:gd name="T42" fmla="*/ 141 w 315"/>
                  <a:gd name="T43" fmla="*/ 15 h 48"/>
                  <a:gd name="T44" fmla="*/ 120 w 315"/>
                  <a:gd name="T45" fmla="*/ 16 h 48"/>
                  <a:gd name="T46" fmla="*/ 102 w 315"/>
                  <a:gd name="T47" fmla="*/ 20 h 48"/>
                  <a:gd name="T48" fmla="*/ 81 w 315"/>
                  <a:gd name="T49" fmla="*/ 22 h 48"/>
                  <a:gd name="T50" fmla="*/ 58 w 315"/>
                  <a:gd name="T51" fmla="*/ 20 h 48"/>
                  <a:gd name="T52" fmla="*/ 35 w 315"/>
                  <a:gd name="T53" fmla="*/ 19 h 48"/>
                  <a:gd name="T54" fmla="*/ 12 w 315"/>
                  <a:gd name="T55" fmla="*/ 17 h 48"/>
                  <a:gd name="T56" fmla="*/ 2 w 315"/>
                  <a:gd name="T57" fmla="*/ 13 h 48"/>
                  <a:gd name="T58" fmla="*/ 6 w 315"/>
                  <a:gd name="T59" fmla="*/ 5 h 48"/>
                  <a:gd name="T60" fmla="*/ 83 w 315"/>
                  <a:gd name="T61" fmla="*/ 2 h 48"/>
                  <a:gd name="T62" fmla="*/ 197 w 315"/>
                  <a:gd name="T63" fmla="*/ 2 h 48"/>
                  <a:gd name="T64" fmla="*/ 272 w 315"/>
                  <a:gd name="T65" fmla="*/ 0 h 48"/>
                  <a:gd name="T66" fmla="*/ 309 w 315"/>
                  <a:gd name="T67" fmla="*/ 0 h 48"/>
                  <a:gd name="T68" fmla="*/ 313 w 315"/>
                  <a:gd name="T69" fmla="*/ 9 h 48"/>
                  <a:gd name="T70" fmla="*/ 311 w 315"/>
                  <a:gd name="T71" fmla="*/ 27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5"/>
                  <a:gd name="T109" fmla="*/ 0 h 48"/>
                  <a:gd name="T110" fmla="*/ 315 w 315"/>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5" h="48">
                    <a:moveTo>
                      <a:pt x="311" y="37"/>
                    </a:moveTo>
                    <a:lnTo>
                      <a:pt x="307" y="41"/>
                    </a:lnTo>
                    <a:lnTo>
                      <a:pt x="305" y="44"/>
                    </a:lnTo>
                    <a:lnTo>
                      <a:pt x="299" y="46"/>
                    </a:lnTo>
                    <a:lnTo>
                      <a:pt x="291" y="48"/>
                    </a:lnTo>
                    <a:lnTo>
                      <a:pt x="268" y="48"/>
                    </a:lnTo>
                    <a:lnTo>
                      <a:pt x="245" y="46"/>
                    </a:lnTo>
                    <a:lnTo>
                      <a:pt x="222" y="46"/>
                    </a:lnTo>
                    <a:lnTo>
                      <a:pt x="201" y="46"/>
                    </a:lnTo>
                    <a:lnTo>
                      <a:pt x="178" y="46"/>
                    </a:lnTo>
                    <a:lnTo>
                      <a:pt x="156" y="46"/>
                    </a:lnTo>
                    <a:lnTo>
                      <a:pt x="133" y="45"/>
                    </a:lnTo>
                    <a:lnTo>
                      <a:pt x="110" y="45"/>
                    </a:lnTo>
                    <a:lnTo>
                      <a:pt x="110" y="42"/>
                    </a:lnTo>
                    <a:lnTo>
                      <a:pt x="112" y="41"/>
                    </a:lnTo>
                    <a:lnTo>
                      <a:pt x="112" y="38"/>
                    </a:lnTo>
                    <a:lnTo>
                      <a:pt x="112" y="37"/>
                    </a:lnTo>
                    <a:lnTo>
                      <a:pt x="102" y="37"/>
                    </a:lnTo>
                    <a:lnTo>
                      <a:pt x="89" y="37"/>
                    </a:lnTo>
                    <a:lnTo>
                      <a:pt x="77" y="37"/>
                    </a:lnTo>
                    <a:lnTo>
                      <a:pt x="66" y="37"/>
                    </a:lnTo>
                    <a:lnTo>
                      <a:pt x="66" y="35"/>
                    </a:lnTo>
                    <a:lnTo>
                      <a:pt x="66" y="33"/>
                    </a:lnTo>
                    <a:lnTo>
                      <a:pt x="66" y="31"/>
                    </a:lnTo>
                    <a:lnTo>
                      <a:pt x="66" y="28"/>
                    </a:lnTo>
                    <a:lnTo>
                      <a:pt x="85" y="28"/>
                    </a:lnTo>
                    <a:lnTo>
                      <a:pt x="106" y="27"/>
                    </a:lnTo>
                    <a:lnTo>
                      <a:pt x="124" y="27"/>
                    </a:lnTo>
                    <a:lnTo>
                      <a:pt x="143" y="26"/>
                    </a:lnTo>
                    <a:lnTo>
                      <a:pt x="162" y="24"/>
                    </a:lnTo>
                    <a:lnTo>
                      <a:pt x="180" y="24"/>
                    </a:lnTo>
                    <a:lnTo>
                      <a:pt x="201" y="23"/>
                    </a:lnTo>
                    <a:lnTo>
                      <a:pt x="220" y="23"/>
                    </a:lnTo>
                    <a:lnTo>
                      <a:pt x="220" y="22"/>
                    </a:lnTo>
                    <a:lnTo>
                      <a:pt x="220" y="19"/>
                    </a:lnTo>
                    <a:lnTo>
                      <a:pt x="220" y="17"/>
                    </a:lnTo>
                    <a:lnTo>
                      <a:pt x="220" y="15"/>
                    </a:lnTo>
                    <a:lnTo>
                      <a:pt x="210" y="15"/>
                    </a:lnTo>
                    <a:lnTo>
                      <a:pt x="197" y="15"/>
                    </a:lnTo>
                    <a:lnTo>
                      <a:pt x="187" y="15"/>
                    </a:lnTo>
                    <a:lnTo>
                      <a:pt x="174" y="15"/>
                    </a:lnTo>
                    <a:lnTo>
                      <a:pt x="164" y="15"/>
                    </a:lnTo>
                    <a:lnTo>
                      <a:pt x="151" y="15"/>
                    </a:lnTo>
                    <a:lnTo>
                      <a:pt x="141" y="15"/>
                    </a:lnTo>
                    <a:lnTo>
                      <a:pt x="129" y="15"/>
                    </a:lnTo>
                    <a:lnTo>
                      <a:pt x="120" y="16"/>
                    </a:lnTo>
                    <a:lnTo>
                      <a:pt x="112" y="17"/>
                    </a:lnTo>
                    <a:lnTo>
                      <a:pt x="102" y="20"/>
                    </a:lnTo>
                    <a:lnTo>
                      <a:pt x="93" y="22"/>
                    </a:lnTo>
                    <a:lnTo>
                      <a:pt x="81" y="22"/>
                    </a:lnTo>
                    <a:lnTo>
                      <a:pt x="70" y="20"/>
                    </a:lnTo>
                    <a:lnTo>
                      <a:pt x="58" y="20"/>
                    </a:lnTo>
                    <a:lnTo>
                      <a:pt x="48" y="19"/>
                    </a:lnTo>
                    <a:lnTo>
                      <a:pt x="35" y="19"/>
                    </a:lnTo>
                    <a:lnTo>
                      <a:pt x="25" y="17"/>
                    </a:lnTo>
                    <a:lnTo>
                      <a:pt x="12" y="17"/>
                    </a:lnTo>
                    <a:lnTo>
                      <a:pt x="0" y="16"/>
                    </a:lnTo>
                    <a:lnTo>
                      <a:pt x="2" y="13"/>
                    </a:lnTo>
                    <a:lnTo>
                      <a:pt x="4" y="9"/>
                    </a:lnTo>
                    <a:lnTo>
                      <a:pt x="6" y="5"/>
                    </a:lnTo>
                    <a:lnTo>
                      <a:pt x="8" y="2"/>
                    </a:lnTo>
                    <a:lnTo>
                      <a:pt x="83" y="2"/>
                    </a:lnTo>
                    <a:lnTo>
                      <a:pt x="145" y="2"/>
                    </a:lnTo>
                    <a:lnTo>
                      <a:pt x="197" y="2"/>
                    </a:lnTo>
                    <a:lnTo>
                      <a:pt x="241" y="1"/>
                    </a:lnTo>
                    <a:lnTo>
                      <a:pt x="272" y="0"/>
                    </a:lnTo>
                    <a:lnTo>
                      <a:pt x="295" y="0"/>
                    </a:lnTo>
                    <a:lnTo>
                      <a:pt x="309" y="0"/>
                    </a:lnTo>
                    <a:lnTo>
                      <a:pt x="315" y="0"/>
                    </a:lnTo>
                    <a:lnTo>
                      <a:pt x="313" y="9"/>
                    </a:lnTo>
                    <a:lnTo>
                      <a:pt x="311" y="17"/>
                    </a:lnTo>
                    <a:lnTo>
                      <a:pt x="311" y="27"/>
                    </a:lnTo>
                    <a:lnTo>
                      <a:pt x="311" y="3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3" name="Freeform 787"/>
              <p:cNvSpPr>
                <a:spLocks/>
              </p:cNvSpPr>
              <p:nvPr/>
            </p:nvSpPr>
            <p:spPr bwMode="auto">
              <a:xfrm>
                <a:off x="2811" y="2382"/>
                <a:ext cx="324" cy="32"/>
              </a:xfrm>
              <a:custGeom>
                <a:avLst/>
                <a:gdLst>
                  <a:gd name="T0" fmla="*/ 324 w 324"/>
                  <a:gd name="T1" fmla="*/ 29 h 32"/>
                  <a:gd name="T2" fmla="*/ 294 w 324"/>
                  <a:gd name="T3" fmla="*/ 30 h 32"/>
                  <a:gd name="T4" fmla="*/ 255 w 324"/>
                  <a:gd name="T5" fmla="*/ 30 h 32"/>
                  <a:gd name="T6" fmla="*/ 211 w 324"/>
                  <a:gd name="T7" fmla="*/ 32 h 32"/>
                  <a:gd name="T8" fmla="*/ 164 w 324"/>
                  <a:gd name="T9" fmla="*/ 30 h 32"/>
                  <a:gd name="T10" fmla="*/ 116 w 324"/>
                  <a:gd name="T11" fmla="*/ 30 h 32"/>
                  <a:gd name="T12" fmla="*/ 70 w 324"/>
                  <a:gd name="T13" fmla="*/ 29 h 32"/>
                  <a:gd name="T14" fmla="*/ 31 w 324"/>
                  <a:gd name="T15" fmla="*/ 29 h 32"/>
                  <a:gd name="T16" fmla="*/ 0 w 324"/>
                  <a:gd name="T17" fmla="*/ 28 h 32"/>
                  <a:gd name="T18" fmla="*/ 0 w 324"/>
                  <a:gd name="T19" fmla="*/ 23 h 32"/>
                  <a:gd name="T20" fmla="*/ 2 w 324"/>
                  <a:gd name="T21" fmla="*/ 19 h 32"/>
                  <a:gd name="T22" fmla="*/ 2 w 324"/>
                  <a:gd name="T23" fmla="*/ 15 h 32"/>
                  <a:gd name="T24" fmla="*/ 4 w 324"/>
                  <a:gd name="T25" fmla="*/ 11 h 32"/>
                  <a:gd name="T26" fmla="*/ 33 w 324"/>
                  <a:gd name="T27" fmla="*/ 10 h 32"/>
                  <a:gd name="T28" fmla="*/ 62 w 324"/>
                  <a:gd name="T29" fmla="*/ 8 h 32"/>
                  <a:gd name="T30" fmla="*/ 91 w 324"/>
                  <a:gd name="T31" fmla="*/ 7 h 32"/>
                  <a:gd name="T32" fmla="*/ 122 w 324"/>
                  <a:gd name="T33" fmla="*/ 5 h 32"/>
                  <a:gd name="T34" fmla="*/ 151 w 324"/>
                  <a:gd name="T35" fmla="*/ 4 h 32"/>
                  <a:gd name="T36" fmla="*/ 180 w 324"/>
                  <a:gd name="T37" fmla="*/ 3 h 32"/>
                  <a:gd name="T38" fmla="*/ 209 w 324"/>
                  <a:gd name="T39" fmla="*/ 1 h 32"/>
                  <a:gd name="T40" fmla="*/ 238 w 324"/>
                  <a:gd name="T41" fmla="*/ 0 h 32"/>
                  <a:gd name="T42" fmla="*/ 249 w 324"/>
                  <a:gd name="T43" fmla="*/ 0 h 32"/>
                  <a:gd name="T44" fmla="*/ 257 w 324"/>
                  <a:gd name="T45" fmla="*/ 1 h 32"/>
                  <a:gd name="T46" fmla="*/ 267 w 324"/>
                  <a:gd name="T47" fmla="*/ 1 h 32"/>
                  <a:gd name="T48" fmla="*/ 278 w 324"/>
                  <a:gd name="T49" fmla="*/ 1 h 32"/>
                  <a:gd name="T50" fmla="*/ 286 w 324"/>
                  <a:gd name="T51" fmla="*/ 3 h 32"/>
                  <a:gd name="T52" fmla="*/ 297 w 324"/>
                  <a:gd name="T53" fmla="*/ 3 h 32"/>
                  <a:gd name="T54" fmla="*/ 307 w 324"/>
                  <a:gd name="T55" fmla="*/ 4 h 32"/>
                  <a:gd name="T56" fmla="*/ 317 w 324"/>
                  <a:gd name="T57" fmla="*/ 4 h 32"/>
                  <a:gd name="T58" fmla="*/ 317 w 324"/>
                  <a:gd name="T59" fmla="*/ 10 h 32"/>
                  <a:gd name="T60" fmla="*/ 319 w 324"/>
                  <a:gd name="T61" fmla="*/ 16 h 32"/>
                  <a:gd name="T62" fmla="*/ 321 w 324"/>
                  <a:gd name="T63" fmla="*/ 22 h 32"/>
                  <a:gd name="T64" fmla="*/ 324 w 324"/>
                  <a:gd name="T65" fmla="*/ 29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4"/>
                  <a:gd name="T100" fmla="*/ 0 h 32"/>
                  <a:gd name="T101" fmla="*/ 324 w 324"/>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4" h="32">
                    <a:moveTo>
                      <a:pt x="324" y="29"/>
                    </a:moveTo>
                    <a:lnTo>
                      <a:pt x="294" y="30"/>
                    </a:lnTo>
                    <a:lnTo>
                      <a:pt x="255" y="30"/>
                    </a:lnTo>
                    <a:lnTo>
                      <a:pt x="211" y="32"/>
                    </a:lnTo>
                    <a:lnTo>
                      <a:pt x="164" y="30"/>
                    </a:lnTo>
                    <a:lnTo>
                      <a:pt x="116" y="30"/>
                    </a:lnTo>
                    <a:lnTo>
                      <a:pt x="70" y="29"/>
                    </a:lnTo>
                    <a:lnTo>
                      <a:pt x="31" y="29"/>
                    </a:lnTo>
                    <a:lnTo>
                      <a:pt x="0" y="28"/>
                    </a:lnTo>
                    <a:lnTo>
                      <a:pt x="0" y="23"/>
                    </a:lnTo>
                    <a:lnTo>
                      <a:pt x="2" y="19"/>
                    </a:lnTo>
                    <a:lnTo>
                      <a:pt x="2" y="15"/>
                    </a:lnTo>
                    <a:lnTo>
                      <a:pt x="4" y="11"/>
                    </a:lnTo>
                    <a:lnTo>
                      <a:pt x="33" y="10"/>
                    </a:lnTo>
                    <a:lnTo>
                      <a:pt x="62" y="8"/>
                    </a:lnTo>
                    <a:lnTo>
                      <a:pt x="91" y="7"/>
                    </a:lnTo>
                    <a:lnTo>
                      <a:pt x="122" y="5"/>
                    </a:lnTo>
                    <a:lnTo>
                      <a:pt x="151" y="4"/>
                    </a:lnTo>
                    <a:lnTo>
                      <a:pt x="180" y="3"/>
                    </a:lnTo>
                    <a:lnTo>
                      <a:pt x="209" y="1"/>
                    </a:lnTo>
                    <a:lnTo>
                      <a:pt x="238" y="0"/>
                    </a:lnTo>
                    <a:lnTo>
                      <a:pt x="249" y="0"/>
                    </a:lnTo>
                    <a:lnTo>
                      <a:pt x="257" y="1"/>
                    </a:lnTo>
                    <a:lnTo>
                      <a:pt x="267" y="1"/>
                    </a:lnTo>
                    <a:lnTo>
                      <a:pt x="278" y="1"/>
                    </a:lnTo>
                    <a:lnTo>
                      <a:pt x="286" y="3"/>
                    </a:lnTo>
                    <a:lnTo>
                      <a:pt x="297" y="3"/>
                    </a:lnTo>
                    <a:lnTo>
                      <a:pt x="307" y="4"/>
                    </a:lnTo>
                    <a:lnTo>
                      <a:pt x="317" y="4"/>
                    </a:lnTo>
                    <a:lnTo>
                      <a:pt x="317" y="10"/>
                    </a:lnTo>
                    <a:lnTo>
                      <a:pt x="319" y="16"/>
                    </a:lnTo>
                    <a:lnTo>
                      <a:pt x="321" y="22"/>
                    </a:lnTo>
                    <a:lnTo>
                      <a:pt x="324"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4" name="Freeform 788"/>
              <p:cNvSpPr>
                <a:spLocks/>
              </p:cNvSpPr>
              <p:nvPr/>
            </p:nvSpPr>
            <p:spPr bwMode="auto">
              <a:xfrm>
                <a:off x="2821" y="2331"/>
                <a:ext cx="282" cy="43"/>
              </a:xfrm>
              <a:custGeom>
                <a:avLst/>
                <a:gdLst>
                  <a:gd name="T0" fmla="*/ 282 w 282"/>
                  <a:gd name="T1" fmla="*/ 32 h 43"/>
                  <a:gd name="T2" fmla="*/ 278 w 282"/>
                  <a:gd name="T3" fmla="*/ 33 h 43"/>
                  <a:gd name="T4" fmla="*/ 274 w 282"/>
                  <a:gd name="T5" fmla="*/ 34 h 43"/>
                  <a:gd name="T6" fmla="*/ 268 w 282"/>
                  <a:gd name="T7" fmla="*/ 36 h 43"/>
                  <a:gd name="T8" fmla="*/ 257 w 282"/>
                  <a:gd name="T9" fmla="*/ 37 h 43"/>
                  <a:gd name="T10" fmla="*/ 243 w 282"/>
                  <a:gd name="T11" fmla="*/ 39 h 43"/>
                  <a:gd name="T12" fmla="*/ 222 w 282"/>
                  <a:gd name="T13" fmla="*/ 40 h 43"/>
                  <a:gd name="T14" fmla="*/ 195 w 282"/>
                  <a:gd name="T15" fmla="*/ 41 h 43"/>
                  <a:gd name="T16" fmla="*/ 158 w 282"/>
                  <a:gd name="T17" fmla="*/ 43 h 43"/>
                  <a:gd name="T18" fmla="*/ 139 w 282"/>
                  <a:gd name="T19" fmla="*/ 43 h 43"/>
                  <a:gd name="T20" fmla="*/ 118 w 282"/>
                  <a:gd name="T21" fmla="*/ 43 h 43"/>
                  <a:gd name="T22" fmla="*/ 100 w 282"/>
                  <a:gd name="T23" fmla="*/ 43 h 43"/>
                  <a:gd name="T24" fmla="*/ 81 w 282"/>
                  <a:gd name="T25" fmla="*/ 43 h 43"/>
                  <a:gd name="T26" fmla="*/ 60 w 282"/>
                  <a:gd name="T27" fmla="*/ 43 h 43"/>
                  <a:gd name="T28" fmla="*/ 42 w 282"/>
                  <a:gd name="T29" fmla="*/ 43 h 43"/>
                  <a:gd name="T30" fmla="*/ 21 w 282"/>
                  <a:gd name="T31" fmla="*/ 43 h 43"/>
                  <a:gd name="T32" fmla="*/ 2 w 282"/>
                  <a:gd name="T33" fmla="*/ 43 h 43"/>
                  <a:gd name="T34" fmla="*/ 0 w 282"/>
                  <a:gd name="T35" fmla="*/ 32 h 43"/>
                  <a:gd name="T36" fmla="*/ 0 w 282"/>
                  <a:gd name="T37" fmla="*/ 22 h 43"/>
                  <a:gd name="T38" fmla="*/ 0 w 282"/>
                  <a:gd name="T39" fmla="*/ 11 h 43"/>
                  <a:gd name="T40" fmla="*/ 0 w 282"/>
                  <a:gd name="T41" fmla="*/ 0 h 43"/>
                  <a:gd name="T42" fmla="*/ 33 w 282"/>
                  <a:gd name="T43" fmla="*/ 1 h 43"/>
                  <a:gd name="T44" fmla="*/ 69 w 282"/>
                  <a:gd name="T45" fmla="*/ 1 h 43"/>
                  <a:gd name="T46" fmla="*/ 102 w 282"/>
                  <a:gd name="T47" fmla="*/ 3 h 43"/>
                  <a:gd name="T48" fmla="*/ 137 w 282"/>
                  <a:gd name="T49" fmla="*/ 3 h 43"/>
                  <a:gd name="T50" fmla="*/ 170 w 282"/>
                  <a:gd name="T51" fmla="*/ 3 h 43"/>
                  <a:gd name="T52" fmla="*/ 206 w 282"/>
                  <a:gd name="T53" fmla="*/ 3 h 43"/>
                  <a:gd name="T54" fmla="*/ 239 w 282"/>
                  <a:gd name="T55" fmla="*/ 4 h 43"/>
                  <a:gd name="T56" fmla="*/ 274 w 282"/>
                  <a:gd name="T57" fmla="*/ 4 h 43"/>
                  <a:gd name="T58" fmla="*/ 276 w 282"/>
                  <a:gd name="T59" fmla="*/ 5 h 43"/>
                  <a:gd name="T60" fmla="*/ 278 w 282"/>
                  <a:gd name="T61" fmla="*/ 5 h 43"/>
                  <a:gd name="T62" fmla="*/ 280 w 282"/>
                  <a:gd name="T63" fmla="*/ 7 h 43"/>
                  <a:gd name="T64" fmla="*/ 282 w 282"/>
                  <a:gd name="T65" fmla="*/ 8 h 43"/>
                  <a:gd name="T66" fmla="*/ 282 w 282"/>
                  <a:gd name="T67" fmla="*/ 14 h 43"/>
                  <a:gd name="T68" fmla="*/ 282 w 282"/>
                  <a:gd name="T69" fmla="*/ 21 h 43"/>
                  <a:gd name="T70" fmla="*/ 282 w 282"/>
                  <a:gd name="T71" fmla="*/ 26 h 43"/>
                  <a:gd name="T72" fmla="*/ 282 w 282"/>
                  <a:gd name="T73" fmla="*/ 32 h 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2"/>
                  <a:gd name="T112" fmla="*/ 0 h 43"/>
                  <a:gd name="T113" fmla="*/ 282 w 282"/>
                  <a:gd name="T114" fmla="*/ 43 h 4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2" h="43">
                    <a:moveTo>
                      <a:pt x="282" y="32"/>
                    </a:moveTo>
                    <a:lnTo>
                      <a:pt x="278" y="33"/>
                    </a:lnTo>
                    <a:lnTo>
                      <a:pt x="274" y="34"/>
                    </a:lnTo>
                    <a:lnTo>
                      <a:pt x="268" y="36"/>
                    </a:lnTo>
                    <a:lnTo>
                      <a:pt x="257" y="37"/>
                    </a:lnTo>
                    <a:lnTo>
                      <a:pt x="243" y="39"/>
                    </a:lnTo>
                    <a:lnTo>
                      <a:pt x="222" y="40"/>
                    </a:lnTo>
                    <a:lnTo>
                      <a:pt x="195" y="41"/>
                    </a:lnTo>
                    <a:lnTo>
                      <a:pt x="158" y="43"/>
                    </a:lnTo>
                    <a:lnTo>
                      <a:pt x="139" y="43"/>
                    </a:lnTo>
                    <a:lnTo>
                      <a:pt x="118" y="43"/>
                    </a:lnTo>
                    <a:lnTo>
                      <a:pt x="100" y="43"/>
                    </a:lnTo>
                    <a:lnTo>
                      <a:pt x="81" y="43"/>
                    </a:lnTo>
                    <a:lnTo>
                      <a:pt x="60" y="43"/>
                    </a:lnTo>
                    <a:lnTo>
                      <a:pt x="42" y="43"/>
                    </a:lnTo>
                    <a:lnTo>
                      <a:pt x="21" y="43"/>
                    </a:lnTo>
                    <a:lnTo>
                      <a:pt x="2" y="43"/>
                    </a:lnTo>
                    <a:lnTo>
                      <a:pt x="0" y="32"/>
                    </a:lnTo>
                    <a:lnTo>
                      <a:pt x="0" y="22"/>
                    </a:lnTo>
                    <a:lnTo>
                      <a:pt x="0" y="11"/>
                    </a:lnTo>
                    <a:lnTo>
                      <a:pt x="0" y="0"/>
                    </a:lnTo>
                    <a:lnTo>
                      <a:pt x="33" y="1"/>
                    </a:lnTo>
                    <a:lnTo>
                      <a:pt x="69" y="1"/>
                    </a:lnTo>
                    <a:lnTo>
                      <a:pt x="102" y="3"/>
                    </a:lnTo>
                    <a:lnTo>
                      <a:pt x="137" y="3"/>
                    </a:lnTo>
                    <a:lnTo>
                      <a:pt x="170" y="3"/>
                    </a:lnTo>
                    <a:lnTo>
                      <a:pt x="206" y="3"/>
                    </a:lnTo>
                    <a:lnTo>
                      <a:pt x="239" y="4"/>
                    </a:lnTo>
                    <a:lnTo>
                      <a:pt x="274" y="4"/>
                    </a:lnTo>
                    <a:lnTo>
                      <a:pt x="276" y="5"/>
                    </a:lnTo>
                    <a:lnTo>
                      <a:pt x="278" y="5"/>
                    </a:lnTo>
                    <a:lnTo>
                      <a:pt x="280" y="7"/>
                    </a:lnTo>
                    <a:lnTo>
                      <a:pt x="282" y="8"/>
                    </a:lnTo>
                    <a:lnTo>
                      <a:pt x="282" y="14"/>
                    </a:lnTo>
                    <a:lnTo>
                      <a:pt x="282" y="21"/>
                    </a:lnTo>
                    <a:lnTo>
                      <a:pt x="282" y="26"/>
                    </a:lnTo>
                    <a:lnTo>
                      <a:pt x="282" y="32"/>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5" name="Freeform 789"/>
              <p:cNvSpPr>
                <a:spLocks/>
              </p:cNvSpPr>
              <p:nvPr/>
            </p:nvSpPr>
            <p:spPr bwMode="auto">
              <a:xfrm>
                <a:off x="2796" y="2211"/>
                <a:ext cx="312" cy="108"/>
              </a:xfrm>
              <a:custGeom>
                <a:avLst/>
                <a:gdLst>
                  <a:gd name="T0" fmla="*/ 312 w 312"/>
                  <a:gd name="T1" fmla="*/ 91 h 108"/>
                  <a:gd name="T2" fmla="*/ 309 w 312"/>
                  <a:gd name="T3" fmla="*/ 94 h 108"/>
                  <a:gd name="T4" fmla="*/ 307 w 312"/>
                  <a:gd name="T5" fmla="*/ 98 h 108"/>
                  <a:gd name="T6" fmla="*/ 305 w 312"/>
                  <a:gd name="T7" fmla="*/ 102 h 108"/>
                  <a:gd name="T8" fmla="*/ 303 w 312"/>
                  <a:gd name="T9" fmla="*/ 106 h 108"/>
                  <a:gd name="T10" fmla="*/ 266 w 312"/>
                  <a:gd name="T11" fmla="*/ 105 h 108"/>
                  <a:gd name="T12" fmla="*/ 239 w 312"/>
                  <a:gd name="T13" fmla="*/ 103 h 108"/>
                  <a:gd name="T14" fmla="*/ 218 w 312"/>
                  <a:gd name="T15" fmla="*/ 103 h 108"/>
                  <a:gd name="T16" fmla="*/ 206 w 312"/>
                  <a:gd name="T17" fmla="*/ 103 h 108"/>
                  <a:gd name="T18" fmla="*/ 195 w 312"/>
                  <a:gd name="T19" fmla="*/ 103 h 108"/>
                  <a:gd name="T20" fmla="*/ 191 w 312"/>
                  <a:gd name="T21" fmla="*/ 103 h 108"/>
                  <a:gd name="T22" fmla="*/ 189 w 312"/>
                  <a:gd name="T23" fmla="*/ 105 h 108"/>
                  <a:gd name="T24" fmla="*/ 187 w 312"/>
                  <a:gd name="T25" fmla="*/ 106 h 108"/>
                  <a:gd name="T26" fmla="*/ 175 w 312"/>
                  <a:gd name="T27" fmla="*/ 108 h 108"/>
                  <a:gd name="T28" fmla="*/ 162 w 312"/>
                  <a:gd name="T29" fmla="*/ 108 h 108"/>
                  <a:gd name="T30" fmla="*/ 150 w 312"/>
                  <a:gd name="T31" fmla="*/ 108 h 108"/>
                  <a:gd name="T32" fmla="*/ 133 w 312"/>
                  <a:gd name="T33" fmla="*/ 106 h 108"/>
                  <a:gd name="T34" fmla="*/ 112 w 312"/>
                  <a:gd name="T35" fmla="*/ 106 h 108"/>
                  <a:gd name="T36" fmla="*/ 83 w 312"/>
                  <a:gd name="T37" fmla="*/ 105 h 108"/>
                  <a:gd name="T38" fmla="*/ 48 w 312"/>
                  <a:gd name="T39" fmla="*/ 103 h 108"/>
                  <a:gd name="T40" fmla="*/ 0 w 312"/>
                  <a:gd name="T41" fmla="*/ 102 h 108"/>
                  <a:gd name="T42" fmla="*/ 2 w 312"/>
                  <a:gd name="T43" fmla="*/ 94 h 108"/>
                  <a:gd name="T44" fmla="*/ 4 w 312"/>
                  <a:gd name="T45" fmla="*/ 87 h 108"/>
                  <a:gd name="T46" fmla="*/ 8 w 312"/>
                  <a:gd name="T47" fmla="*/ 79 h 108"/>
                  <a:gd name="T48" fmla="*/ 13 w 312"/>
                  <a:gd name="T49" fmla="*/ 70 h 108"/>
                  <a:gd name="T50" fmla="*/ 19 w 312"/>
                  <a:gd name="T51" fmla="*/ 61 h 108"/>
                  <a:gd name="T52" fmla="*/ 29 w 312"/>
                  <a:gd name="T53" fmla="*/ 46 h 108"/>
                  <a:gd name="T54" fmla="*/ 44 w 312"/>
                  <a:gd name="T55" fmla="*/ 26 h 108"/>
                  <a:gd name="T56" fmla="*/ 62 w 312"/>
                  <a:gd name="T57" fmla="*/ 1 h 108"/>
                  <a:gd name="T58" fmla="*/ 104 w 312"/>
                  <a:gd name="T59" fmla="*/ 1 h 108"/>
                  <a:gd name="T60" fmla="*/ 135 w 312"/>
                  <a:gd name="T61" fmla="*/ 0 h 108"/>
                  <a:gd name="T62" fmla="*/ 160 w 312"/>
                  <a:gd name="T63" fmla="*/ 0 h 108"/>
                  <a:gd name="T64" fmla="*/ 183 w 312"/>
                  <a:gd name="T65" fmla="*/ 0 h 108"/>
                  <a:gd name="T66" fmla="*/ 201 w 312"/>
                  <a:gd name="T67" fmla="*/ 1 h 108"/>
                  <a:gd name="T68" fmla="*/ 220 w 312"/>
                  <a:gd name="T69" fmla="*/ 1 h 108"/>
                  <a:gd name="T70" fmla="*/ 243 w 312"/>
                  <a:gd name="T71" fmla="*/ 1 h 108"/>
                  <a:gd name="T72" fmla="*/ 270 w 312"/>
                  <a:gd name="T73" fmla="*/ 3 h 108"/>
                  <a:gd name="T74" fmla="*/ 291 w 312"/>
                  <a:gd name="T75" fmla="*/ 44 h 108"/>
                  <a:gd name="T76" fmla="*/ 303 w 312"/>
                  <a:gd name="T77" fmla="*/ 66 h 108"/>
                  <a:gd name="T78" fmla="*/ 309 w 312"/>
                  <a:gd name="T79" fmla="*/ 80 h 108"/>
                  <a:gd name="T80" fmla="*/ 312 w 312"/>
                  <a:gd name="T81" fmla="*/ 91 h 1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2"/>
                  <a:gd name="T124" fmla="*/ 0 h 108"/>
                  <a:gd name="T125" fmla="*/ 312 w 312"/>
                  <a:gd name="T126" fmla="*/ 108 h 1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2" h="108">
                    <a:moveTo>
                      <a:pt x="312" y="91"/>
                    </a:moveTo>
                    <a:lnTo>
                      <a:pt x="309" y="94"/>
                    </a:lnTo>
                    <a:lnTo>
                      <a:pt x="307" y="98"/>
                    </a:lnTo>
                    <a:lnTo>
                      <a:pt x="305" y="102"/>
                    </a:lnTo>
                    <a:lnTo>
                      <a:pt x="303" y="106"/>
                    </a:lnTo>
                    <a:lnTo>
                      <a:pt x="266" y="105"/>
                    </a:lnTo>
                    <a:lnTo>
                      <a:pt x="239" y="103"/>
                    </a:lnTo>
                    <a:lnTo>
                      <a:pt x="218" y="103"/>
                    </a:lnTo>
                    <a:lnTo>
                      <a:pt x="206" y="103"/>
                    </a:lnTo>
                    <a:lnTo>
                      <a:pt x="195" y="103"/>
                    </a:lnTo>
                    <a:lnTo>
                      <a:pt x="191" y="103"/>
                    </a:lnTo>
                    <a:lnTo>
                      <a:pt x="189" y="105"/>
                    </a:lnTo>
                    <a:lnTo>
                      <a:pt x="187" y="106"/>
                    </a:lnTo>
                    <a:lnTo>
                      <a:pt x="175" y="108"/>
                    </a:lnTo>
                    <a:lnTo>
                      <a:pt x="162" y="108"/>
                    </a:lnTo>
                    <a:lnTo>
                      <a:pt x="150" y="108"/>
                    </a:lnTo>
                    <a:lnTo>
                      <a:pt x="133" y="106"/>
                    </a:lnTo>
                    <a:lnTo>
                      <a:pt x="112" y="106"/>
                    </a:lnTo>
                    <a:lnTo>
                      <a:pt x="83" y="105"/>
                    </a:lnTo>
                    <a:lnTo>
                      <a:pt x="48" y="103"/>
                    </a:lnTo>
                    <a:lnTo>
                      <a:pt x="0" y="102"/>
                    </a:lnTo>
                    <a:lnTo>
                      <a:pt x="2" y="94"/>
                    </a:lnTo>
                    <a:lnTo>
                      <a:pt x="4" y="87"/>
                    </a:lnTo>
                    <a:lnTo>
                      <a:pt x="8" y="79"/>
                    </a:lnTo>
                    <a:lnTo>
                      <a:pt x="13" y="70"/>
                    </a:lnTo>
                    <a:lnTo>
                      <a:pt x="19" y="61"/>
                    </a:lnTo>
                    <a:lnTo>
                      <a:pt x="29" y="46"/>
                    </a:lnTo>
                    <a:lnTo>
                      <a:pt x="44" y="26"/>
                    </a:lnTo>
                    <a:lnTo>
                      <a:pt x="62" y="1"/>
                    </a:lnTo>
                    <a:lnTo>
                      <a:pt x="104" y="1"/>
                    </a:lnTo>
                    <a:lnTo>
                      <a:pt x="135" y="0"/>
                    </a:lnTo>
                    <a:lnTo>
                      <a:pt x="160" y="0"/>
                    </a:lnTo>
                    <a:lnTo>
                      <a:pt x="183" y="0"/>
                    </a:lnTo>
                    <a:lnTo>
                      <a:pt x="201" y="1"/>
                    </a:lnTo>
                    <a:lnTo>
                      <a:pt x="220" y="1"/>
                    </a:lnTo>
                    <a:lnTo>
                      <a:pt x="243" y="1"/>
                    </a:lnTo>
                    <a:lnTo>
                      <a:pt x="270" y="3"/>
                    </a:lnTo>
                    <a:lnTo>
                      <a:pt x="291" y="44"/>
                    </a:lnTo>
                    <a:lnTo>
                      <a:pt x="303" y="66"/>
                    </a:lnTo>
                    <a:lnTo>
                      <a:pt x="309" y="80"/>
                    </a:lnTo>
                    <a:lnTo>
                      <a:pt x="312" y="9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6" name="Freeform 790"/>
              <p:cNvSpPr>
                <a:spLocks/>
              </p:cNvSpPr>
              <p:nvPr/>
            </p:nvSpPr>
            <p:spPr bwMode="auto">
              <a:xfrm>
                <a:off x="2817" y="2452"/>
                <a:ext cx="56" cy="10"/>
              </a:xfrm>
              <a:custGeom>
                <a:avLst/>
                <a:gdLst>
                  <a:gd name="T0" fmla="*/ 56 w 56"/>
                  <a:gd name="T1" fmla="*/ 8 h 10"/>
                  <a:gd name="T2" fmla="*/ 41 w 56"/>
                  <a:gd name="T3" fmla="*/ 8 h 10"/>
                  <a:gd name="T4" fmla="*/ 29 w 56"/>
                  <a:gd name="T5" fmla="*/ 8 h 10"/>
                  <a:gd name="T6" fmla="*/ 14 w 56"/>
                  <a:gd name="T7" fmla="*/ 10 h 10"/>
                  <a:gd name="T8" fmla="*/ 0 w 56"/>
                  <a:gd name="T9" fmla="*/ 10 h 10"/>
                  <a:gd name="T10" fmla="*/ 0 w 56"/>
                  <a:gd name="T11" fmla="*/ 7 h 10"/>
                  <a:gd name="T12" fmla="*/ 0 w 56"/>
                  <a:gd name="T13" fmla="*/ 6 h 10"/>
                  <a:gd name="T14" fmla="*/ 0 w 56"/>
                  <a:gd name="T15" fmla="*/ 3 h 10"/>
                  <a:gd name="T16" fmla="*/ 0 w 56"/>
                  <a:gd name="T17" fmla="*/ 0 h 10"/>
                  <a:gd name="T18" fmla="*/ 29 w 56"/>
                  <a:gd name="T19" fmla="*/ 3 h 10"/>
                  <a:gd name="T20" fmla="*/ 43 w 56"/>
                  <a:gd name="T21" fmla="*/ 4 h 10"/>
                  <a:gd name="T22" fmla="*/ 52 w 56"/>
                  <a:gd name="T23" fmla="*/ 6 h 10"/>
                  <a:gd name="T24" fmla="*/ 56 w 56"/>
                  <a:gd name="T25" fmla="*/ 8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10"/>
                  <a:gd name="T41" fmla="*/ 56 w 56"/>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10">
                    <a:moveTo>
                      <a:pt x="56" y="8"/>
                    </a:moveTo>
                    <a:lnTo>
                      <a:pt x="41" y="8"/>
                    </a:lnTo>
                    <a:lnTo>
                      <a:pt x="29" y="8"/>
                    </a:lnTo>
                    <a:lnTo>
                      <a:pt x="14" y="10"/>
                    </a:lnTo>
                    <a:lnTo>
                      <a:pt x="0" y="10"/>
                    </a:lnTo>
                    <a:lnTo>
                      <a:pt x="0" y="7"/>
                    </a:lnTo>
                    <a:lnTo>
                      <a:pt x="0" y="6"/>
                    </a:lnTo>
                    <a:lnTo>
                      <a:pt x="0" y="3"/>
                    </a:lnTo>
                    <a:lnTo>
                      <a:pt x="0" y="0"/>
                    </a:lnTo>
                    <a:lnTo>
                      <a:pt x="29" y="3"/>
                    </a:lnTo>
                    <a:lnTo>
                      <a:pt x="43" y="4"/>
                    </a:lnTo>
                    <a:lnTo>
                      <a:pt x="52" y="6"/>
                    </a:lnTo>
                    <a:lnTo>
                      <a:pt x="56" y="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7" name="Freeform 791"/>
              <p:cNvSpPr>
                <a:spLocks/>
              </p:cNvSpPr>
              <p:nvPr/>
            </p:nvSpPr>
            <p:spPr bwMode="auto">
              <a:xfrm>
                <a:off x="2327" y="2674"/>
                <a:ext cx="506" cy="50"/>
              </a:xfrm>
              <a:custGeom>
                <a:avLst/>
                <a:gdLst>
                  <a:gd name="T0" fmla="*/ 506 w 506"/>
                  <a:gd name="T1" fmla="*/ 30 h 50"/>
                  <a:gd name="T2" fmla="*/ 479 w 506"/>
                  <a:gd name="T3" fmla="*/ 32 h 50"/>
                  <a:gd name="T4" fmla="*/ 455 w 506"/>
                  <a:gd name="T5" fmla="*/ 33 h 50"/>
                  <a:gd name="T6" fmla="*/ 428 w 506"/>
                  <a:gd name="T7" fmla="*/ 36 h 50"/>
                  <a:gd name="T8" fmla="*/ 401 w 506"/>
                  <a:gd name="T9" fmla="*/ 37 h 50"/>
                  <a:gd name="T10" fmla="*/ 374 w 506"/>
                  <a:gd name="T11" fmla="*/ 39 h 50"/>
                  <a:gd name="T12" fmla="*/ 349 w 506"/>
                  <a:gd name="T13" fmla="*/ 41 h 50"/>
                  <a:gd name="T14" fmla="*/ 322 w 506"/>
                  <a:gd name="T15" fmla="*/ 43 h 50"/>
                  <a:gd name="T16" fmla="*/ 297 w 506"/>
                  <a:gd name="T17" fmla="*/ 44 h 50"/>
                  <a:gd name="T18" fmla="*/ 259 w 506"/>
                  <a:gd name="T19" fmla="*/ 46 h 50"/>
                  <a:gd name="T20" fmla="*/ 224 w 506"/>
                  <a:gd name="T21" fmla="*/ 46 h 50"/>
                  <a:gd name="T22" fmla="*/ 187 w 506"/>
                  <a:gd name="T23" fmla="*/ 47 h 50"/>
                  <a:gd name="T24" fmla="*/ 149 w 506"/>
                  <a:gd name="T25" fmla="*/ 47 h 50"/>
                  <a:gd name="T26" fmla="*/ 112 w 506"/>
                  <a:gd name="T27" fmla="*/ 48 h 50"/>
                  <a:gd name="T28" fmla="*/ 74 w 506"/>
                  <a:gd name="T29" fmla="*/ 48 h 50"/>
                  <a:gd name="T30" fmla="*/ 39 w 506"/>
                  <a:gd name="T31" fmla="*/ 50 h 50"/>
                  <a:gd name="T32" fmla="*/ 2 w 506"/>
                  <a:gd name="T33" fmla="*/ 50 h 50"/>
                  <a:gd name="T34" fmla="*/ 2 w 506"/>
                  <a:gd name="T35" fmla="*/ 43 h 50"/>
                  <a:gd name="T36" fmla="*/ 2 w 506"/>
                  <a:gd name="T37" fmla="*/ 35 h 50"/>
                  <a:gd name="T38" fmla="*/ 0 w 506"/>
                  <a:gd name="T39" fmla="*/ 28 h 50"/>
                  <a:gd name="T40" fmla="*/ 0 w 506"/>
                  <a:gd name="T41" fmla="*/ 19 h 50"/>
                  <a:gd name="T42" fmla="*/ 23 w 506"/>
                  <a:gd name="T43" fmla="*/ 18 h 50"/>
                  <a:gd name="T44" fmla="*/ 41 w 506"/>
                  <a:gd name="T45" fmla="*/ 17 h 50"/>
                  <a:gd name="T46" fmla="*/ 60 w 506"/>
                  <a:gd name="T47" fmla="*/ 17 h 50"/>
                  <a:gd name="T48" fmla="*/ 83 w 506"/>
                  <a:gd name="T49" fmla="*/ 14 h 50"/>
                  <a:gd name="T50" fmla="*/ 112 w 506"/>
                  <a:gd name="T51" fmla="*/ 13 h 50"/>
                  <a:gd name="T52" fmla="*/ 149 w 506"/>
                  <a:gd name="T53" fmla="*/ 11 h 50"/>
                  <a:gd name="T54" fmla="*/ 199 w 506"/>
                  <a:gd name="T55" fmla="*/ 8 h 50"/>
                  <a:gd name="T56" fmla="*/ 263 w 506"/>
                  <a:gd name="T57" fmla="*/ 6 h 50"/>
                  <a:gd name="T58" fmla="*/ 288 w 506"/>
                  <a:gd name="T59" fmla="*/ 4 h 50"/>
                  <a:gd name="T60" fmla="*/ 315 w 506"/>
                  <a:gd name="T61" fmla="*/ 4 h 50"/>
                  <a:gd name="T62" fmla="*/ 340 w 506"/>
                  <a:gd name="T63" fmla="*/ 3 h 50"/>
                  <a:gd name="T64" fmla="*/ 365 w 506"/>
                  <a:gd name="T65" fmla="*/ 3 h 50"/>
                  <a:gd name="T66" fmla="*/ 390 w 506"/>
                  <a:gd name="T67" fmla="*/ 1 h 50"/>
                  <a:gd name="T68" fmla="*/ 417 w 506"/>
                  <a:gd name="T69" fmla="*/ 1 h 50"/>
                  <a:gd name="T70" fmla="*/ 442 w 506"/>
                  <a:gd name="T71" fmla="*/ 0 h 50"/>
                  <a:gd name="T72" fmla="*/ 469 w 506"/>
                  <a:gd name="T73" fmla="*/ 0 h 50"/>
                  <a:gd name="T74" fmla="*/ 479 w 506"/>
                  <a:gd name="T75" fmla="*/ 1 h 50"/>
                  <a:gd name="T76" fmla="*/ 488 w 506"/>
                  <a:gd name="T77" fmla="*/ 3 h 50"/>
                  <a:gd name="T78" fmla="*/ 498 w 506"/>
                  <a:gd name="T79" fmla="*/ 4 h 50"/>
                  <a:gd name="T80" fmla="*/ 506 w 506"/>
                  <a:gd name="T81" fmla="*/ 6 h 50"/>
                  <a:gd name="T82" fmla="*/ 506 w 506"/>
                  <a:gd name="T83" fmla="*/ 11 h 50"/>
                  <a:gd name="T84" fmla="*/ 506 w 506"/>
                  <a:gd name="T85" fmla="*/ 18 h 50"/>
                  <a:gd name="T86" fmla="*/ 506 w 506"/>
                  <a:gd name="T87" fmla="*/ 24 h 50"/>
                  <a:gd name="T88" fmla="*/ 506 w 506"/>
                  <a:gd name="T89" fmla="*/ 3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6"/>
                  <a:gd name="T136" fmla="*/ 0 h 50"/>
                  <a:gd name="T137" fmla="*/ 506 w 506"/>
                  <a:gd name="T138" fmla="*/ 50 h 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6" h="50">
                    <a:moveTo>
                      <a:pt x="506" y="30"/>
                    </a:moveTo>
                    <a:lnTo>
                      <a:pt x="479" y="32"/>
                    </a:lnTo>
                    <a:lnTo>
                      <a:pt x="455" y="33"/>
                    </a:lnTo>
                    <a:lnTo>
                      <a:pt x="428" y="36"/>
                    </a:lnTo>
                    <a:lnTo>
                      <a:pt x="401" y="37"/>
                    </a:lnTo>
                    <a:lnTo>
                      <a:pt x="374" y="39"/>
                    </a:lnTo>
                    <a:lnTo>
                      <a:pt x="349" y="41"/>
                    </a:lnTo>
                    <a:lnTo>
                      <a:pt x="322" y="43"/>
                    </a:lnTo>
                    <a:lnTo>
                      <a:pt x="297" y="44"/>
                    </a:lnTo>
                    <a:lnTo>
                      <a:pt x="259" y="46"/>
                    </a:lnTo>
                    <a:lnTo>
                      <a:pt x="224" y="46"/>
                    </a:lnTo>
                    <a:lnTo>
                      <a:pt x="187" y="47"/>
                    </a:lnTo>
                    <a:lnTo>
                      <a:pt x="149" y="47"/>
                    </a:lnTo>
                    <a:lnTo>
                      <a:pt x="112" y="48"/>
                    </a:lnTo>
                    <a:lnTo>
                      <a:pt x="74" y="48"/>
                    </a:lnTo>
                    <a:lnTo>
                      <a:pt x="39" y="50"/>
                    </a:lnTo>
                    <a:lnTo>
                      <a:pt x="2" y="50"/>
                    </a:lnTo>
                    <a:lnTo>
                      <a:pt x="2" y="43"/>
                    </a:lnTo>
                    <a:lnTo>
                      <a:pt x="2" y="35"/>
                    </a:lnTo>
                    <a:lnTo>
                      <a:pt x="0" y="28"/>
                    </a:lnTo>
                    <a:lnTo>
                      <a:pt x="0" y="19"/>
                    </a:lnTo>
                    <a:lnTo>
                      <a:pt x="23" y="18"/>
                    </a:lnTo>
                    <a:lnTo>
                      <a:pt x="41" y="17"/>
                    </a:lnTo>
                    <a:lnTo>
                      <a:pt x="60" y="17"/>
                    </a:lnTo>
                    <a:lnTo>
                      <a:pt x="83" y="14"/>
                    </a:lnTo>
                    <a:lnTo>
                      <a:pt x="112" y="13"/>
                    </a:lnTo>
                    <a:lnTo>
                      <a:pt x="149" y="11"/>
                    </a:lnTo>
                    <a:lnTo>
                      <a:pt x="199" y="8"/>
                    </a:lnTo>
                    <a:lnTo>
                      <a:pt x="263" y="6"/>
                    </a:lnTo>
                    <a:lnTo>
                      <a:pt x="288" y="4"/>
                    </a:lnTo>
                    <a:lnTo>
                      <a:pt x="315" y="4"/>
                    </a:lnTo>
                    <a:lnTo>
                      <a:pt x="340" y="3"/>
                    </a:lnTo>
                    <a:lnTo>
                      <a:pt x="365" y="3"/>
                    </a:lnTo>
                    <a:lnTo>
                      <a:pt x="390" y="1"/>
                    </a:lnTo>
                    <a:lnTo>
                      <a:pt x="417" y="1"/>
                    </a:lnTo>
                    <a:lnTo>
                      <a:pt x="442" y="0"/>
                    </a:lnTo>
                    <a:lnTo>
                      <a:pt x="469" y="0"/>
                    </a:lnTo>
                    <a:lnTo>
                      <a:pt x="479" y="1"/>
                    </a:lnTo>
                    <a:lnTo>
                      <a:pt x="488" y="3"/>
                    </a:lnTo>
                    <a:lnTo>
                      <a:pt x="498" y="4"/>
                    </a:lnTo>
                    <a:lnTo>
                      <a:pt x="506" y="6"/>
                    </a:lnTo>
                    <a:lnTo>
                      <a:pt x="506" y="11"/>
                    </a:lnTo>
                    <a:lnTo>
                      <a:pt x="506" y="18"/>
                    </a:lnTo>
                    <a:lnTo>
                      <a:pt x="506" y="24"/>
                    </a:lnTo>
                    <a:lnTo>
                      <a:pt x="506" y="30"/>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8" name="Freeform 792"/>
              <p:cNvSpPr>
                <a:spLocks/>
              </p:cNvSpPr>
              <p:nvPr/>
            </p:nvSpPr>
            <p:spPr bwMode="auto">
              <a:xfrm>
                <a:off x="2377" y="2611"/>
                <a:ext cx="448" cy="64"/>
              </a:xfrm>
              <a:custGeom>
                <a:avLst/>
                <a:gdLst>
                  <a:gd name="T0" fmla="*/ 446 w 448"/>
                  <a:gd name="T1" fmla="*/ 52 h 64"/>
                  <a:gd name="T2" fmla="*/ 375 w 448"/>
                  <a:gd name="T3" fmla="*/ 55 h 64"/>
                  <a:gd name="T4" fmla="*/ 313 w 448"/>
                  <a:gd name="T5" fmla="*/ 56 h 64"/>
                  <a:gd name="T6" fmla="*/ 257 w 448"/>
                  <a:gd name="T7" fmla="*/ 59 h 64"/>
                  <a:gd name="T8" fmla="*/ 211 w 448"/>
                  <a:gd name="T9" fmla="*/ 60 h 64"/>
                  <a:gd name="T10" fmla="*/ 172 w 448"/>
                  <a:gd name="T11" fmla="*/ 62 h 64"/>
                  <a:gd name="T12" fmla="*/ 139 w 448"/>
                  <a:gd name="T13" fmla="*/ 62 h 64"/>
                  <a:gd name="T14" fmla="*/ 110 w 448"/>
                  <a:gd name="T15" fmla="*/ 63 h 64"/>
                  <a:gd name="T16" fmla="*/ 87 w 448"/>
                  <a:gd name="T17" fmla="*/ 63 h 64"/>
                  <a:gd name="T18" fmla="*/ 68 w 448"/>
                  <a:gd name="T19" fmla="*/ 64 h 64"/>
                  <a:gd name="T20" fmla="*/ 54 w 448"/>
                  <a:gd name="T21" fmla="*/ 64 h 64"/>
                  <a:gd name="T22" fmla="*/ 43 w 448"/>
                  <a:gd name="T23" fmla="*/ 64 h 64"/>
                  <a:gd name="T24" fmla="*/ 33 w 448"/>
                  <a:gd name="T25" fmla="*/ 64 h 64"/>
                  <a:gd name="T26" fmla="*/ 27 w 448"/>
                  <a:gd name="T27" fmla="*/ 64 h 64"/>
                  <a:gd name="T28" fmla="*/ 20 w 448"/>
                  <a:gd name="T29" fmla="*/ 64 h 64"/>
                  <a:gd name="T30" fmla="*/ 14 w 448"/>
                  <a:gd name="T31" fmla="*/ 63 h 64"/>
                  <a:gd name="T32" fmla="*/ 8 w 448"/>
                  <a:gd name="T33" fmla="*/ 63 h 64"/>
                  <a:gd name="T34" fmla="*/ 4 w 448"/>
                  <a:gd name="T35" fmla="*/ 48 h 64"/>
                  <a:gd name="T36" fmla="*/ 2 w 448"/>
                  <a:gd name="T37" fmla="*/ 40 h 64"/>
                  <a:gd name="T38" fmla="*/ 0 w 448"/>
                  <a:gd name="T39" fmla="*/ 31 h 64"/>
                  <a:gd name="T40" fmla="*/ 0 w 448"/>
                  <a:gd name="T41" fmla="*/ 20 h 64"/>
                  <a:gd name="T42" fmla="*/ 6 w 448"/>
                  <a:gd name="T43" fmla="*/ 18 h 64"/>
                  <a:gd name="T44" fmla="*/ 12 w 448"/>
                  <a:gd name="T45" fmla="*/ 15 h 64"/>
                  <a:gd name="T46" fmla="*/ 20 w 448"/>
                  <a:gd name="T47" fmla="*/ 15 h 64"/>
                  <a:gd name="T48" fmla="*/ 35 w 448"/>
                  <a:gd name="T49" fmla="*/ 15 h 64"/>
                  <a:gd name="T50" fmla="*/ 35 w 448"/>
                  <a:gd name="T51" fmla="*/ 12 h 64"/>
                  <a:gd name="T52" fmla="*/ 35 w 448"/>
                  <a:gd name="T53" fmla="*/ 9 h 64"/>
                  <a:gd name="T54" fmla="*/ 35 w 448"/>
                  <a:gd name="T55" fmla="*/ 7 h 64"/>
                  <a:gd name="T56" fmla="*/ 35 w 448"/>
                  <a:gd name="T57" fmla="*/ 4 h 64"/>
                  <a:gd name="T58" fmla="*/ 76 w 448"/>
                  <a:gd name="T59" fmla="*/ 2 h 64"/>
                  <a:gd name="T60" fmla="*/ 114 w 448"/>
                  <a:gd name="T61" fmla="*/ 2 h 64"/>
                  <a:gd name="T62" fmla="*/ 147 w 448"/>
                  <a:gd name="T63" fmla="*/ 1 h 64"/>
                  <a:gd name="T64" fmla="*/ 174 w 448"/>
                  <a:gd name="T65" fmla="*/ 1 h 64"/>
                  <a:gd name="T66" fmla="*/ 199 w 448"/>
                  <a:gd name="T67" fmla="*/ 0 h 64"/>
                  <a:gd name="T68" fmla="*/ 222 w 448"/>
                  <a:gd name="T69" fmla="*/ 0 h 64"/>
                  <a:gd name="T70" fmla="*/ 240 w 448"/>
                  <a:gd name="T71" fmla="*/ 0 h 64"/>
                  <a:gd name="T72" fmla="*/ 259 w 448"/>
                  <a:gd name="T73" fmla="*/ 0 h 64"/>
                  <a:gd name="T74" fmla="*/ 274 w 448"/>
                  <a:gd name="T75" fmla="*/ 0 h 64"/>
                  <a:gd name="T76" fmla="*/ 290 w 448"/>
                  <a:gd name="T77" fmla="*/ 0 h 64"/>
                  <a:gd name="T78" fmla="*/ 305 w 448"/>
                  <a:gd name="T79" fmla="*/ 0 h 64"/>
                  <a:gd name="T80" fmla="*/ 319 w 448"/>
                  <a:gd name="T81" fmla="*/ 0 h 64"/>
                  <a:gd name="T82" fmla="*/ 334 w 448"/>
                  <a:gd name="T83" fmla="*/ 1 h 64"/>
                  <a:gd name="T84" fmla="*/ 351 w 448"/>
                  <a:gd name="T85" fmla="*/ 1 h 64"/>
                  <a:gd name="T86" fmla="*/ 369 w 448"/>
                  <a:gd name="T87" fmla="*/ 1 h 64"/>
                  <a:gd name="T88" fmla="*/ 390 w 448"/>
                  <a:gd name="T89" fmla="*/ 2 h 64"/>
                  <a:gd name="T90" fmla="*/ 398 w 448"/>
                  <a:gd name="T91" fmla="*/ 4 h 64"/>
                  <a:gd name="T92" fmla="*/ 413 w 448"/>
                  <a:gd name="T93" fmla="*/ 4 h 64"/>
                  <a:gd name="T94" fmla="*/ 429 w 448"/>
                  <a:gd name="T95" fmla="*/ 4 h 64"/>
                  <a:gd name="T96" fmla="*/ 444 w 448"/>
                  <a:gd name="T97" fmla="*/ 5 h 64"/>
                  <a:gd name="T98" fmla="*/ 446 w 448"/>
                  <a:gd name="T99" fmla="*/ 15 h 64"/>
                  <a:gd name="T100" fmla="*/ 448 w 448"/>
                  <a:gd name="T101" fmla="*/ 23 h 64"/>
                  <a:gd name="T102" fmla="*/ 448 w 448"/>
                  <a:gd name="T103" fmla="*/ 34 h 64"/>
                  <a:gd name="T104" fmla="*/ 446 w 448"/>
                  <a:gd name="T105" fmla="*/ 52 h 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8"/>
                  <a:gd name="T160" fmla="*/ 0 h 64"/>
                  <a:gd name="T161" fmla="*/ 448 w 448"/>
                  <a:gd name="T162" fmla="*/ 64 h 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8" h="64">
                    <a:moveTo>
                      <a:pt x="446" y="52"/>
                    </a:moveTo>
                    <a:lnTo>
                      <a:pt x="375" y="55"/>
                    </a:lnTo>
                    <a:lnTo>
                      <a:pt x="313" y="56"/>
                    </a:lnTo>
                    <a:lnTo>
                      <a:pt x="257" y="59"/>
                    </a:lnTo>
                    <a:lnTo>
                      <a:pt x="211" y="60"/>
                    </a:lnTo>
                    <a:lnTo>
                      <a:pt x="172" y="62"/>
                    </a:lnTo>
                    <a:lnTo>
                      <a:pt x="139" y="62"/>
                    </a:lnTo>
                    <a:lnTo>
                      <a:pt x="110" y="63"/>
                    </a:lnTo>
                    <a:lnTo>
                      <a:pt x="87" y="63"/>
                    </a:lnTo>
                    <a:lnTo>
                      <a:pt x="68" y="64"/>
                    </a:lnTo>
                    <a:lnTo>
                      <a:pt x="54" y="64"/>
                    </a:lnTo>
                    <a:lnTo>
                      <a:pt x="43" y="64"/>
                    </a:lnTo>
                    <a:lnTo>
                      <a:pt x="33" y="64"/>
                    </a:lnTo>
                    <a:lnTo>
                      <a:pt x="27" y="64"/>
                    </a:lnTo>
                    <a:lnTo>
                      <a:pt x="20" y="64"/>
                    </a:lnTo>
                    <a:lnTo>
                      <a:pt x="14" y="63"/>
                    </a:lnTo>
                    <a:lnTo>
                      <a:pt x="8" y="63"/>
                    </a:lnTo>
                    <a:lnTo>
                      <a:pt x="4" y="48"/>
                    </a:lnTo>
                    <a:lnTo>
                      <a:pt x="2" y="40"/>
                    </a:lnTo>
                    <a:lnTo>
                      <a:pt x="0" y="31"/>
                    </a:lnTo>
                    <a:lnTo>
                      <a:pt x="0" y="20"/>
                    </a:lnTo>
                    <a:lnTo>
                      <a:pt x="6" y="18"/>
                    </a:lnTo>
                    <a:lnTo>
                      <a:pt x="12" y="15"/>
                    </a:lnTo>
                    <a:lnTo>
                      <a:pt x="20" y="15"/>
                    </a:lnTo>
                    <a:lnTo>
                      <a:pt x="35" y="15"/>
                    </a:lnTo>
                    <a:lnTo>
                      <a:pt x="35" y="12"/>
                    </a:lnTo>
                    <a:lnTo>
                      <a:pt x="35" y="9"/>
                    </a:lnTo>
                    <a:lnTo>
                      <a:pt x="35" y="7"/>
                    </a:lnTo>
                    <a:lnTo>
                      <a:pt x="35" y="4"/>
                    </a:lnTo>
                    <a:lnTo>
                      <a:pt x="76" y="2"/>
                    </a:lnTo>
                    <a:lnTo>
                      <a:pt x="114" y="2"/>
                    </a:lnTo>
                    <a:lnTo>
                      <a:pt x="147" y="1"/>
                    </a:lnTo>
                    <a:lnTo>
                      <a:pt x="174" y="1"/>
                    </a:lnTo>
                    <a:lnTo>
                      <a:pt x="199" y="0"/>
                    </a:lnTo>
                    <a:lnTo>
                      <a:pt x="222" y="0"/>
                    </a:lnTo>
                    <a:lnTo>
                      <a:pt x="240" y="0"/>
                    </a:lnTo>
                    <a:lnTo>
                      <a:pt x="259" y="0"/>
                    </a:lnTo>
                    <a:lnTo>
                      <a:pt x="274" y="0"/>
                    </a:lnTo>
                    <a:lnTo>
                      <a:pt x="290" y="0"/>
                    </a:lnTo>
                    <a:lnTo>
                      <a:pt x="305" y="0"/>
                    </a:lnTo>
                    <a:lnTo>
                      <a:pt x="319" y="0"/>
                    </a:lnTo>
                    <a:lnTo>
                      <a:pt x="334" y="1"/>
                    </a:lnTo>
                    <a:lnTo>
                      <a:pt x="351" y="1"/>
                    </a:lnTo>
                    <a:lnTo>
                      <a:pt x="369" y="1"/>
                    </a:lnTo>
                    <a:lnTo>
                      <a:pt x="390" y="2"/>
                    </a:lnTo>
                    <a:lnTo>
                      <a:pt x="398" y="4"/>
                    </a:lnTo>
                    <a:lnTo>
                      <a:pt x="413" y="4"/>
                    </a:lnTo>
                    <a:lnTo>
                      <a:pt x="429" y="4"/>
                    </a:lnTo>
                    <a:lnTo>
                      <a:pt x="444" y="5"/>
                    </a:lnTo>
                    <a:lnTo>
                      <a:pt x="446" y="15"/>
                    </a:lnTo>
                    <a:lnTo>
                      <a:pt x="448" y="23"/>
                    </a:lnTo>
                    <a:lnTo>
                      <a:pt x="448" y="34"/>
                    </a:lnTo>
                    <a:lnTo>
                      <a:pt x="446" y="5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79" name="Freeform 793"/>
              <p:cNvSpPr>
                <a:spLocks/>
              </p:cNvSpPr>
              <p:nvPr/>
            </p:nvSpPr>
            <p:spPr bwMode="auto">
              <a:xfrm>
                <a:off x="2696" y="2717"/>
                <a:ext cx="115" cy="12"/>
              </a:xfrm>
              <a:custGeom>
                <a:avLst/>
                <a:gdLst>
                  <a:gd name="T0" fmla="*/ 115 w 115"/>
                  <a:gd name="T1" fmla="*/ 12 h 12"/>
                  <a:gd name="T2" fmla="*/ 100 w 115"/>
                  <a:gd name="T3" fmla="*/ 12 h 12"/>
                  <a:gd name="T4" fmla="*/ 86 w 115"/>
                  <a:gd name="T5" fmla="*/ 12 h 12"/>
                  <a:gd name="T6" fmla="*/ 71 w 115"/>
                  <a:gd name="T7" fmla="*/ 12 h 12"/>
                  <a:gd name="T8" fmla="*/ 59 w 115"/>
                  <a:gd name="T9" fmla="*/ 12 h 12"/>
                  <a:gd name="T10" fmla="*/ 44 w 115"/>
                  <a:gd name="T11" fmla="*/ 12 h 12"/>
                  <a:gd name="T12" fmla="*/ 29 w 115"/>
                  <a:gd name="T13" fmla="*/ 12 h 12"/>
                  <a:gd name="T14" fmla="*/ 15 w 115"/>
                  <a:gd name="T15" fmla="*/ 12 h 12"/>
                  <a:gd name="T16" fmla="*/ 0 w 115"/>
                  <a:gd name="T17" fmla="*/ 12 h 12"/>
                  <a:gd name="T18" fmla="*/ 0 w 115"/>
                  <a:gd name="T19" fmla="*/ 11 h 12"/>
                  <a:gd name="T20" fmla="*/ 0 w 115"/>
                  <a:gd name="T21" fmla="*/ 8 h 12"/>
                  <a:gd name="T22" fmla="*/ 0 w 115"/>
                  <a:gd name="T23" fmla="*/ 7 h 12"/>
                  <a:gd name="T24" fmla="*/ 0 w 115"/>
                  <a:gd name="T25" fmla="*/ 5 h 12"/>
                  <a:gd name="T26" fmla="*/ 9 w 115"/>
                  <a:gd name="T27" fmla="*/ 4 h 12"/>
                  <a:gd name="T28" fmla="*/ 17 w 115"/>
                  <a:gd name="T29" fmla="*/ 3 h 12"/>
                  <a:gd name="T30" fmla="*/ 25 w 115"/>
                  <a:gd name="T31" fmla="*/ 1 h 12"/>
                  <a:gd name="T32" fmla="*/ 34 w 115"/>
                  <a:gd name="T33" fmla="*/ 0 h 12"/>
                  <a:gd name="T34" fmla="*/ 44 w 115"/>
                  <a:gd name="T35" fmla="*/ 0 h 12"/>
                  <a:gd name="T36" fmla="*/ 54 w 115"/>
                  <a:gd name="T37" fmla="*/ 1 h 12"/>
                  <a:gd name="T38" fmla="*/ 65 w 115"/>
                  <a:gd name="T39" fmla="*/ 1 h 12"/>
                  <a:gd name="T40" fmla="*/ 75 w 115"/>
                  <a:gd name="T41" fmla="*/ 3 h 12"/>
                  <a:gd name="T42" fmla="*/ 86 w 115"/>
                  <a:gd name="T43" fmla="*/ 4 h 12"/>
                  <a:gd name="T44" fmla="*/ 94 w 115"/>
                  <a:gd name="T45" fmla="*/ 4 h 12"/>
                  <a:gd name="T46" fmla="*/ 104 w 115"/>
                  <a:gd name="T47" fmla="*/ 5 h 12"/>
                  <a:gd name="T48" fmla="*/ 115 w 115"/>
                  <a:gd name="T49" fmla="*/ 5 h 12"/>
                  <a:gd name="T50" fmla="*/ 115 w 115"/>
                  <a:gd name="T51" fmla="*/ 7 h 12"/>
                  <a:gd name="T52" fmla="*/ 115 w 115"/>
                  <a:gd name="T53" fmla="*/ 8 h 12"/>
                  <a:gd name="T54" fmla="*/ 115 w 115"/>
                  <a:gd name="T55" fmla="*/ 11 h 12"/>
                  <a:gd name="T56" fmla="*/ 115 w 115"/>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
                  <a:gd name="T88" fmla="*/ 0 h 12"/>
                  <a:gd name="T89" fmla="*/ 115 w 115"/>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 h="12">
                    <a:moveTo>
                      <a:pt x="115" y="12"/>
                    </a:moveTo>
                    <a:lnTo>
                      <a:pt x="100" y="12"/>
                    </a:lnTo>
                    <a:lnTo>
                      <a:pt x="86" y="12"/>
                    </a:lnTo>
                    <a:lnTo>
                      <a:pt x="71" y="12"/>
                    </a:lnTo>
                    <a:lnTo>
                      <a:pt x="59" y="12"/>
                    </a:lnTo>
                    <a:lnTo>
                      <a:pt x="44" y="12"/>
                    </a:lnTo>
                    <a:lnTo>
                      <a:pt x="29" y="12"/>
                    </a:lnTo>
                    <a:lnTo>
                      <a:pt x="15" y="12"/>
                    </a:lnTo>
                    <a:lnTo>
                      <a:pt x="0" y="12"/>
                    </a:lnTo>
                    <a:lnTo>
                      <a:pt x="0" y="11"/>
                    </a:lnTo>
                    <a:lnTo>
                      <a:pt x="0" y="8"/>
                    </a:lnTo>
                    <a:lnTo>
                      <a:pt x="0" y="7"/>
                    </a:lnTo>
                    <a:lnTo>
                      <a:pt x="0" y="5"/>
                    </a:lnTo>
                    <a:lnTo>
                      <a:pt x="9" y="4"/>
                    </a:lnTo>
                    <a:lnTo>
                      <a:pt x="17" y="3"/>
                    </a:lnTo>
                    <a:lnTo>
                      <a:pt x="25" y="1"/>
                    </a:lnTo>
                    <a:lnTo>
                      <a:pt x="34" y="0"/>
                    </a:lnTo>
                    <a:lnTo>
                      <a:pt x="44" y="0"/>
                    </a:lnTo>
                    <a:lnTo>
                      <a:pt x="54" y="1"/>
                    </a:lnTo>
                    <a:lnTo>
                      <a:pt x="65" y="1"/>
                    </a:lnTo>
                    <a:lnTo>
                      <a:pt x="75" y="3"/>
                    </a:lnTo>
                    <a:lnTo>
                      <a:pt x="86" y="4"/>
                    </a:lnTo>
                    <a:lnTo>
                      <a:pt x="94" y="4"/>
                    </a:lnTo>
                    <a:lnTo>
                      <a:pt x="104" y="5"/>
                    </a:lnTo>
                    <a:lnTo>
                      <a:pt x="115" y="5"/>
                    </a:lnTo>
                    <a:lnTo>
                      <a:pt x="115" y="7"/>
                    </a:lnTo>
                    <a:lnTo>
                      <a:pt x="115" y="8"/>
                    </a:lnTo>
                    <a:lnTo>
                      <a:pt x="115" y="11"/>
                    </a:lnTo>
                    <a:lnTo>
                      <a:pt x="115" y="1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0" name="Freeform 794"/>
              <p:cNvSpPr>
                <a:spLocks/>
              </p:cNvSpPr>
              <p:nvPr/>
            </p:nvSpPr>
            <p:spPr bwMode="auto">
              <a:xfrm>
                <a:off x="2372" y="2542"/>
                <a:ext cx="443" cy="65"/>
              </a:xfrm>
              <a:custGeom>
                <a:avLst/>
                <a:gdLst>
                  <a:gd name="T0" fmla="*/ 443 w 443"/>
                  <a:gd name="T1" fmla="*/ 56 h 65"/>
                  <a:gd name="T2" fmla="*/ 430 w 443"/>
                  <a:gd name="T3" fmla="*/ 56 h 65"/>
                  <a:gd name="T4" fmla="*/ 412 w 443"/>
                  <a:gd name="T5" fmla="*/ 58 h 65"/>
                  <a:gd name="T6" fmla="*/ 391 w 443"/>
                  <a:gd name="T7" fmla="*/ 58 h 65"/>
                  <a:gd name="T8" fmla="*/ 364 w 443"/>
                  <a:gd name="T9" fmla="*/ 59 h 65"/>
                  <a:gd name="T10" fmla="*/ 335 w 443"/>
                  <a:gd name="T11" fmla="*/ 59 h 65"/>
                  <a:gd name="T12" fmla="*/ 304 w 443"/>
                  <a:gd name="T13" fmla="*/ 60 h 65"/>
                  <a:gd name="T14" fmla="*/ 270 w 443"/>
                  <a:gd name="T15" fmla="*/ 62 h 65"/>
                  <a:gd name="T16" fmla="*/ 237 w 443"/>
                  <a:gd name="T17" fmla="*/ 62 h 65"/>
                  <a:gd name="T18" fmla="*/ 202 w 443"/>
                  <a:gd name="T19" fmla="*/ 63 h 65"/>
                  <a:gd name="T20" fmla="*/ 167 w 443"/>
                  <a:gd name="T21" fmla="*/ 63 h 65"/>
                  <a:gd name="T22" fmla="*/ 133 w 443"/>
                  <a:gd name="T23" fmla="*/ 63 h 65"/>
                  <a:gd name="T24" fmla="*/ 102 w 443"/>
                  <a:gd name="T25" fmla="*/ 65 h 65"/>
                  <a:gd name="T26" fmla="*/ 73 w 443"/>
                  <a:gd name="T27" fmla="*/ 65 h 65"/>
                  <a:gd name="T28" fmla="*/ 46 w 443"/>
                  <a:gd name="T29" fmla="*/ 65 h 65"/>
                  <a:gd name="T30" fmla="*/ 23 w 443"/>
                  <a:gd name="T31" fmla="*/ 65 h 65"/>
                  <a:gd name="T32" fmla="*/ 5 w 443"/>
                  <a:gd name="T33" fmla="*/ 65 h 65"/>
                  <a:gd name="T34" fmla="*/ 2 w 443"/>
                  <a:gd name="T35" fmla="*/ 36 h 65"/>
                  <a:gd name="T36" fmla="*/ 0 w 443"/>
                  <a:gd name="T37" fmla="*/ 20 h 65"/>
                  <a:gd name="T38" fmla="*/ 0 w 443"/>
                  <a:gd name="T39" fmla="*/ 12 h 65"/>
                  <a:gd name="T40" fmla="*/ 2 w 443"/>
                  <a:gd name="T41" fmla="*/ 7 h 65"/>
                  <a:gd name="T42" fmla="*/ 36 w 443"/>
                  <a:gd name="T43" fmla="*/ 7 h 65"/>
                  <a:gd name="T44" fmla="*/ 69 w 443"/>
                  <a:gd name="T45" fmla="*/ 5 h 65"/>
                  <a:gd name="T46" fmla="*/ 102 w 443"/>
                  <a:gd name="T47" fmla="*/ 4 h 65"/>
                  <a:gd name="T48" fmla="*/ 135 w 443"/>
                  <a:gd name="T49" fmla="*/ 3 h 65"/>
                  <a:gd name="T50" fmla="*/ 169 w 443"/>
                  <a:gd name="T51" fmla="*/ 3 h 65"/>
                  <a:gd name="T52" fmla="*/ 202 w 443"/>
                  <a:gd name="T53" fmla="*/ 1 h 65"/>
                  <a:gd name="T54" fmla="*/ 235 w 443"/>
                  <a:gd name="T55" fmla="*/ 0 h 65"/>
                  <a:gd name="T56" fmla="*/ 268 w 443"/>
                  <a:gd name="T57" fmla="*/ 0 h 65"/>
                  <a:gd name="T58" fmla="*/ 287 w 443"/>
                  <a:gd name="T59" fmla="*/ 0 h 65"/>
                  <a:gd name="T60" fmla="*/ 308 w 443"/>
                  <a:gd name="T61" fmla="*/ 1 h 65"/>
                  <a:gd name="T62" fmla="*/ 326 w 443"/>
                  <a:gd name="T63" fmla="*/ 1 h 65"/>
                  <a:gd name="T64" fmla="*/ 347 w 443"/>
                  <a:gd name="T65" fmla="*/ 3 h 65"/>
                  <a:gd name="T66" fmla="*/ 368 w 443"/>
                  <a:gd name="T67" fmla="*/ 3 h 65"/>
                  <a:gd name="T68" fmla="*/ 389 w 443"/>
                  <a:gd name="T69" fmla="*/ 4 h 65"/>
                  <a:gd name="T70" fmla="*/ 407 w 443"/>
                  <a:gd name="T71" fmla="*/ 4 h 65"/>
                  <a:gd name="T72" fmla="*/ 428 w 443"/>
                  <a:gd name="T73" fmla="*/ 5 h 65"/>
                  <a:gd name="T74" fmla="*/ 430 w 443"/>
                  <a:gd name="T75" fmla="*/ 18 h 65"/>
                  <a:gd name="T76" fmla="*/ 434 w 443"/>
                  <a:gd name="T77" fmla="*/ 30 h 65"/>
                  <a:gd name="T78" fmla="*/ 439 w 443"/>
                  <a:gd name="T79" fmla="*/ 43 h 65"/>
                  <a:gd name="T80" fmla="*/ 443 w 443"/>
                  <a:gd name="T81" fmla="*/ 56 h 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43"/>
                  <a:gd name="T124" fmla="*/ 0 h 65"/>
                  <a:gd name="T125" fmla="*/ 443 w 443"/>
                  <a:gd name="T126" fmla="*/ 65 h 6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43" h="65">
                    <a:moveTo>
                      <a:pt x="443" y="56"/>
                    </a:moveTo>
                    <a:lnTo>
                      <a:pt x="430" y="56"/>
                    </a:lnTo>
                    <a:lnTo>
                      <a:pt x="412" y="58"/>
                    </a:lnTo>
                    <a:lnTo>
                      <a:pt x="391" y="58"/>
                    </a:lnTo>
                    <a:lnTo>
                      <a:pt x="364" y="59"/>
                    </a:lnTo>
                    <a:lnTo>
                      <a:pt x="335" y="59"/>
                    </a:lnTo>
                    <a:lnTo>
                      <a:pt x="304" y="60"/>
                    </a:lnTo>
                    <a:lnTo>
                      <a:pt x="270" y="62"/>
                    </a:lnTo>
                    <a:lnTo>
                      <a:pt x="237" y="62"/>
                    </a:lnTo>
                    <a:lnTo>
                      <a:pt x="202" y="63"/>
                    </a:lnTo>
                    <a:lnTo>
                      <a:pt x="167" y="63"/>
                    </a:lnTo>
                    <a:lnTo>
                      <a:pt x="133" y="63"/>
                    </a:lnTo>
                    <a:lnTo>
                      <a:pt x="102" y="65"/>
                    </a:lnTo>
                    <a:lnTo>
                      <a:pt x="73" y="65"/>
                    </a:lnTo>
                    <a:lnTo>
                      <a:pt x="46" y="65"/>
                    </a:lnTo>
                    <a:lnTo>
                      <a:pt x="23" y="65"/>
                    </a:lnTo>
                    <a:lnTo>
                      <a:pt x="5" y="65"/>
                    </a:lnTo>
                    <a:lnTo>
                      <a:pt x="2" y="36"/>
                    </a:lnTo>
                    <a:lnTo>
                      <a:pt x="0" y="20"/>
                    </a:lnTo>
                    <a:lnTo>
                      <a:pt x="0" y="12"/>
                    </a:lnTo>
                    <a:lnTo>
                      <a:pt x="2" y="7"/>
                    </a:lnTo>
                    <a:lnTo>
                      <a:pt x="36" y="7"/>
                    </a:lnTo>
                    <a:lnTo>
                      <a:pt x="69" y="5"/>
                    </a:lnTo>
                    <a:lnTo>
                      <a:pt x="102" y="4"/>
                    </a:lnTo>
                    <a:lnTo>
                      <a:pt x="135" y="3"/>
                    </a:lnTo>
                    <a:lnTo>
                      <a:pt x="169" y="3"/>
                    </a:lnTo>
                    <a:lnTo>
                      <a:pt x="202" y="1"/>
                    </a:lnTo>
                    <a:lnTo>
                      <a:pt x="235" y="0"/>
                    </a:lnTo>
                    <a:lnTo>
                      <a:pt x="268" y="0"/>
                    </a:lnTo>
                    <a:lnTo>
                      <a:pt x="287" y="0"/>
                    </a:lnTo>
                    <a:lnTo>
                      <a:pt x="308" y="1"/>
                    </a:lnTo>
                    <a:lnTo>
                      <a:pt x="326" y="1"/>
                    </a:lnTo>
                    <a:lnTo>
                      <a:pt x="347" y="3"/>
                    </a:lnTo>
                    <a:lnTo>
                      <a:pt x="368" y="3"/>
                    </a:lnTo>
                    <a:lnTo>
                      <a:pt x="389" y="4"/>
                    </a:lnTo>
                    <a:lnTo>
                      <a:pt x="407" y="4"/>
                    </a:lnTo>
                    <a:lnTo>
                      <a:pt x="428" y="5"/>
                    </a:lnTo>
                    <a:lnTo>
                      <a:pt x="430" y="18"/>
                    </a:lnTo>
                    <a:lnTo>
                      <a:pt x="434" y="30"/>
                    </a:lnTo>
                    <a:lnTo>
                      <a:pt x="439" y="43"/>
                    </a:lnTo>
                    <a:lnTo>
                      <a:pt x="443" y="56"/>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1" name="Freeform 795"/>
              <p:cNvSpPr>
                <a:spLocks/>
              </p:cNvSpPr>
              <p:nvPr/>
            </p:nvSpPr>
            <p:spPr bwMode="auto">
              <a:xfrm>
                <a:off x="2385" y="2474"/>
                <a:ext cx="403" cy="51"/>
              </a:xfrm>
              <a:custGeom>
                <a:avLst/>
                <a:gdLst>
                  <a:gd name="T0" fmla="*/ 403 w 403"/>
                  <a:gd name="T1" fmla="*/ 42 h 51"/>
                  <a:gd name="T2" fmla="*/ 384 w 403"/>
                  <a:gd name="T3" fmla="*/ 42 h 51"/>
                  <a:gd name="T4" fmla="*/ 367 w 403"/>
                  <a:gd name="T5" fmla="*/ 43 h 51"/>
                  <a:gd name="T6" fmla="*/ 349 w 403"/>
                  <a:gd name="T7" fmla="*/ 44 h 51"/>
                  <a:gd name="T8" fmla="*/ 332 w 403"/>
                  <a:gd name="T9" fmla="*/ 44 h 51"/>
                  <a:gd name="T10" fmla="*/ 313 w 403"/>
                  <a:gd name="T11" fmla="*/ 46 h 51"/>
                  <a:gd name="T12" fmla="*/ 297 w 403"/>
                  <a:gd name="T13" fmla="*/ 47 h 51"/>
                  <a:gd name="T14" fmla="*/ 278 w 403"/>
                  <a:gd name="T15" fmla="*/ 49 h 51"/>
                  <a:gd name="T16" fmla="*/ 262 w 403"/>
                  <a:gd name="T17" fmla="*/ 50 h 51"/>
                  <a:gd name="T18" fmla="*/ 228 w 403"/>
                  <a:gd name="T19" fmla="*/ 50 h 51"/>
                  <a:gd name="T20" fmla="*/ 197 w 403"/>
                  <a:gd name="T21" fmla="*/ 50 h 51"/>
                  <a:gd name="T22" fmla="*/ 164 w 403"/>
                  <a:gd name="T23" fmla="*/ 50 h 51"/>
                  <a:gd name="T24" fmla="*/ 131 w 403"/>
                  <a:gd name="T25" fmla="*/ 50 h 51"/>
                  <a:gd name="T26" fmla="*/ 97 w 403"/>
                  <a:gd name="T27" fmla="*/ 51 h 51"/>
                  <a:gd name="T28" fmla="*/ 66 w 403"/>
                  <a:gd name="T29" fmla="*/ 51 h 51"/>
                  <a:gd name="T30" fmla="*/ 33 w 403"/>
                  <a:gd name="T31" fmla="*/ 51 h 51"/>
                  <a:gd name="T32" fmla="*/ 2 w 403"/>
                  <a:gd name="T33" fmla="*/ 51 h 51"/>
                  <a:gd name="T34" fmla="*/ 2 w 403"/>
                  <a:gd name="T35" fmla="*/ 44 h 51"/>
                  <a:gd name="T36" fmla="*/ 2 w 403"/>
                  <a:gd name="T37" fmla="*/ 39 h 51"/>
                  <a:gd name="T38" fmla="*/ 0 w 403"/>
                  <a:gd name="T39" fmla="*/ 32 h 51"/>
                  <a:gd name="T40" fmla="*/ 0 w 403"/>
                  <a:gd name="T41" fmla="*/ 26 h 51"/>
                  <a:gd name="T42" fmla="*/ 12 w 403"/>
                  <a:gd name="T43" fmla="*/ 22 h 51"/>
                  <a:gd name="T44" fmla="*/ 27 w 403"/>
                  <a:gd name="T45" fmla="*/ 20 h 51"/>
                  <a:gd name="T46" fmla="*/ 41 w 403"/>
                  <a:gd name="T47" fmla="*/ 15 h 51"/>
                  <a:gd name="T48" fmla="*/ 54 w 403"/>
                  <a:gd name="T49" fmla="*/ 11 h 51"/>
                  <a:gd name="T50" fmla="*/ 73 w 403"/>
                  <a:gd name="T51" fmla="*/ 10 h 51"/>
                  <a:gd name="T52" fmla="*/ 91 w 403"/>
                  <a:gd name="T53" fmla="*/ 9 h 51"/>
                  <a:gd name="T54" fmla="*/ 110 w 403"/>
                  <a:gd name="T55" fmla="*/ 7 h 51"/>
                  <a:gd name="T56" fmla="*/ 129 w 403"/>
                  <a:gd name="T57" fmla="*/ 6 h 51"/>
                  <a:gd name="T58" fmla="*/ 147 w 403"/>
                  <a:gd name="T59" fmla="*/ 6 h 51"/>
                  <a:gd name="T60" fmla="*/ 166 w 403"/>
                  <a:gd name="T61" fmla="*/ 4 h 51"/>
                  <a:gd name="T62" fmla="*/ 185 w 403"/>
                  <a:gd name="T63" fmla="*/ 3 h 51"/>
                  <a:gd name="T64" fmla="*/ 203 w 403"/>
                  <a:gd name="T65" fmla="*/ 2 h 51"/>
                  <a:gd name="T66" fmla="*/ 224 w 403"/>
                  <a:gd name="T67" fmla="*/ 2 h 51"/>
                  <a:gd name="T68" fmla="*/ 245 w 403"/>
                  <a:gd name="T69" fmla="*/ 2 h 51"/>
                  <a:gd name="T70" fmla="*/ 266 w 403"/>
                  <a:gd name="T71" fmla="*/ 2 h 51"/>
                  <a:gd name="T72" fmla="*/ 289 w 403"/>
                  <a:gd name="T73" fmla="*/ 0 h 51"/>
                  <a:gd name="T74" fmla="*/ 309 w 403"/>
                  <a:gd name="T75" fmla="*/ 0 h 51"/>
                  <a:gd name="T76" fmla="*/ 332 w 403"/>
                  <a:gd name="T77" fmla="*/ 0 h 51"/>
                  <a:gd name="T78" fmla="*/ 353 w 403"/>
                  <a:gd name="T79" fmla="*/ 0 h 51"/>
                  <a:gd name="T80" fmla="*/ 376 w 403"/>
                  <a:gd name="T81" fmla="*/ 0 h 51"/>
                  <a:gd name="T82" fmla="*/ 380 w 403"/>
                  <a:gd name="T83" fmla="*/ 3 h 51"/>
                  <a:gd name="T84" fmla="*/ 384 w 403"/>
                  <a:gd name="T85" fmla="*/ 6 h 51"/>
                  <a:gd name="T86" fmla="*/ 390 w 403"/>
                  <a:gd name="T87" fmla="*/ 10 h 51"/>
                  <a:gd name="T88" fmla="*/ 394 w 403"/>
                  <a:gd name="T89" fmla="*/ 15 h 51"/>
                  <a:gd name="T90" fmla="*/ 397 w 403"/>
                  <a:gd name="T91" fmla="*/ 22 h 51"/>
                  <a:gd name="T92" fmla="*/ 399 w 403"/>
                  <a:gd name="T93" fmla="*/ 28 h 51"/>
                  <a:gd name="T94" fmla="*/ 401 w 403"/>
                  <a:gd name="T95" fmla="*/ 35 h 51"/>
                  <a:gd name="T96" fmla="*/ 403 w 403"/>
                  <a:gd name="T97" fmla="*/ 42 h 5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51"/>
                  <a:gd name="T149" fmla="*/ 403 w 403"/>
                  <a:gd name="T150" fmla="*/ 51 h 5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51">
                    <a:moveTo>
                      <a:pt x="403" y="42"/>
                    </a:moveTo>
                    <a:lnTo>
                      <a:pt x="384" y="42"/>
                    </a:lnTo>
                    <a:lnTo>
                      <a:pt x="367" y="43"/>
                    </a:lnTo>
                    <a:lnTo>
                      <a:pt x="349" y="44"/>
                    </a:lnTo>
                    <a:lnTo>
                      <a:pt x="332" y="44"/>
                    </a:lnTo>
                    <a:lnTo>
                      <a:pt x="313" y="46"/>
                    </a:lnTo>
                    <a:lnTo>
                      <a:pt x="297" y="47"/>
                    </a:lnTo>
                    <a:lnTo>
                      <a:pt x="278" y="49"/>
                    </a:lnTo>
                    <a:lnTo>
                      <a:pt x="262" y="50"/>
                    </a:lnTo>
                    <a:lnTo>
                      <a:pt x="228" y="50"/>
                    </a:lnTo>
                    <a:lnTo>
                      <a:pt x="197" y="50"/>
                    </a:lnTo>
                    <a:lnTo>
                      <a:pt x="164" y="50"/>
                    </a:lnTo>
                    <a:lnTo>
                      <a:pt x="131" y="50"/>
                    </a:lnTo>
                    <a:lnTo>
                      <a:pt x="97" y="51"/>
                    </a:lnTo>
                    <a:lnTo>
                      <a:pt x="66" y="51"/>
                    </a:lnTo>
                    <a:lnTo>
                      <a:pt x="33" y="51"/>
                    </a:lnTo>
                    <a:lnTo>
                      <a:pt x="2" y="51"/>
                    </a:lnTo>
                    <a:lnTo>
                      <a:pt x="2" y="44"/>
                    </a:lnTo>
                    <a:lnTo>
                      <a:pt x="2" y="39"/>
                    </a:lnTo>
                    <a:lnTo>
                      <a:pt x="0" y="32"/>
                    </a:lnTo>
                    <a:lnTo>
                      <a:pt x="0" y="26"/>
                    </a:lnTo>
                    <a:lnTo>
                      <a:pt x="12" y="22"/>
                    </a:lnTo>
                    <a:lnTo>
                      <a:pt x="27" y="20"/>
                    </a:lnTo>
                    <a:lnTo>
                      <a:pt x="41" y="15"/>
                    </a:lnTo>
                    <a:lnTo>
                      <a:pt x="54" y="11"/>
                    </a:lnTo>
                    <a:lnTo>
                      <a:pt x="73" y="10"/>
                    </a:lnTo>
                    <a:lnTo>
                      <a:pt x="91" y="9"/>
                    </a:lnTo>
                    <a:lnTo>
                      <a:pt x="110" y="7"/>
                    </a:lnTo>
                    <a:lnTo>
                      <a:pt x="129" y="6"/>
                    </a:lnTo>
                    <a:lnTo>
                      <a:pt x="147" y="6"/>
                    </a:lnTo>
                    <a:lnTo>
                      <a:pt x="166" y="4"/>
                    </a:lnTo>
                    <a:lnTo>
                      <a:pt x="185" y="3"/>
                    </a:lnTo>
                    <a:lnTo>
                      <a:pt x="203" y="2"/>
                    </a:lnTo>
                    <a:lnTo>
                      <a:pt x="224" y="2"/>
                    </a:lnTo>
                    <a:lnTo>
                      <a:pt x="245" y="2"/>
                    </a:lnTo>
                    <a:lnTo>
                      <a:pt x="266" y="2"/>
                    </a:lnTo>
                    <a:lnTo>
                      <a:pt x="289" y="0"/>
                    </a:lnTo>
                    <a:lnTo>
                      <a:pt x="309" y="0"/>
                    </a:lnTo>
                    <a:lnTo>
                      <a:pt x="332" y="0"/>
                    </a:lnTo>
                    <a:lnTo>
                      <a:pt x="353" y="0"/>
                    </a:lnTo>
                    <a:lnTo>
                      <a:pt x="376" y="0"/>
                    </a:lnTo>
                    <a:lnTo>
                      <a:pt x="380" y="3"/>
                    </a:lnTo>
                    <a:lnTo>
                      <a:pt x="384" y="6"/>
                    </a:lnTo>
                    <a:lnTo>
                      <a:pt x="390" y="10"/>
                    </a:lnTo>
                    <a:lnTo>
                      <a:pt x="394" y="15"/>
                    </a:lnTo>
                    <a:lnTo>
                      <a:pt x="397" y="22"/>
                    </a:lnTo>
                    <a:lnTo>
                      <a:pt x="399" y="28"/>
                    </a:lnTo>
                    <a:lnTo>
                      <a:pt x="401" y="35"/>
                    </a:lnTo>
                    <a:lnTo>
                      <a:pt x="403" y="42"/>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2" name="Freeform 796"/>
              <p:cNvSpPr>
                <a:spLocks/>
              </p:cNvSpPr>
              <p:nvPr/>
            </p:nvSpPr>
            <p:spPr bwMode="auto">
              <a:xfrm>
                <a:off x="2553" y="2330"/>
                <a:ext cx="245" cy="33"/>
              </a:xfrm>
              <a:custGeom>
                <a:avLst/>
                <a:gdLst>
                  <a:gd name="T0" fmla="*/ 245 w 245"/>
                  <a:gd name="T1" fmla="*/ 26 h 33"/>
                  <a:gd name="T2" fmla="*/ 235 w 245"/>
                  <a:gd name="T3" fmla="*/ 27 h 33"/>
                  <a:gd name="T4" fmla="*/ 224 w 245"/>
                  <a:gd name="T5" fmla="*/ 29 h 33"/>
                  <a:gd name="T6" fmla="*/ 214 w 245"/>
                  <a:gd name="T7" fmla="*/ 29 h 33"/>
                  <a:gd name="T8" fmla="*/ 202 w 245"/>
                  <a:gd name="T9" fmla="*/ 30 h 33"/>
                  <a:gd name="T10" fmla="*/ 185 w 245"/>
                  <a:gd name="T11" fmla="*/ 30 h 33"/>
                  <a:gd name="T12" fmla="*/ 164 w 245"/>
                  <a:gd name="T13" fmla="*/ 31 h 33"/>
                  <a:gd name="T14" fmla="*/ 135 w 245"/>
                  <a:gd name="T15" fmla="*/ 31 h 33"/>
                  <a:gd name="T16" fmla="*/ 96 w 245"/>
                  <a:gd name="T17" fmla="*/ 33 h 33"/>
                  <a:gd name="T18" fmla="*/ 83 w 245"/>
                  <a:gd name="T19" fmla="*/ 33 h 33"/>
                  <a:gd name="T20" fmla="*/ 73 w 245"/>
                  <a:gd name="T21" fmla="*/ 33 h 33"/>
                  <a:gd name="T22" fmla="*/ 60 w 245"/>
                  <a:gd name="T23" fmla="*/ 33 h 33"/>
                  <a:gd name="T24" fmla="*/ 48 w 245"/>
                  <a:gd name="T25" fmla="*/ 33 h 33"/>
                  <a:gd name="T26" fmla="*/ 37 w 245"/>
                  <a:gd name="T27" fmla="*/ 33 h 33"/>
                  <a:gd name="T28" fmla="*/ 25 w 245"/>
                  <a:gd name="T29" fmla="*/ 33 h 33"/>
                  <a:gd name="T30" fmla="*/ 13 w 245"/>
                  <a:gd name="T31" fmla="*/ 33 h 33"/>
                  <a:gd name="T32" fmla="*/ 0 w 245"/>
                  <a:gd name="T33" fmla="*/ 33 h 33"/>
                  <a:gd name="T34" fmla="*/ 0 w 245"/>
                  <a:gd name="T35" fmla="*/ 30 h 33"/>
                  <a:gd name="T36" fmla="*/ 2 w 245"/>
                  <a:gd name="T37" fmla="*/ 29 h 33"/>
                  <a:gd name="T38" fmla="*/ 4 w 245"/>
                  <a:gd name="T39" fmla="*/ 26 h 33"/>
                  <a:gd name="T40" fmla="*/ 6 w 245"/>
                  <a:gd name="T41" fmla="*/ 24 h 33"/>
                  <a:gd name="T42" fmla="*/ 19 w 245"/>
                  <a:gd name="T43" fmla="*/ 22 h 33"/>
                  <a:gd name="T44" fmla="*/ 29 w 245"/>
                  <a:gd name="T45" fmla="*/ 17 h 33"/>
                  <a:gd name="T46" fmla="*/ 42 w 245"/>
                  <a:gd name="T47" fmla="*/ 15 h 33"/>
                  <a:gd name="T48" fmla="*/ 54 w 245"/>
                  <a:gd name="T49" fmla="*/ 12 h 33"/>
                  <a:gd name="T50" fmla="*/ 67 w 245"/>
                  <a:gd name="T51" fmla="*/ 9 h 33"/>
                  <a:gd name="T52" fmla="*/ 79 w 245"/>
                  <a:gd name="T53" fmla="*/ 5 h 33"/>
                  <a:gd name="T54" fmla="*/ 89 w 245"/>
                  <a:gd name="T55" fmla="*/ 2 h 33"/>
                  <a:gd name="T56" fmla="*/ 102 w 245"/>
                  <a:gd name="T57" fmla="*/ 0 h 33"/>
                  <a:gd name="T58" fmla="*/ 114 w 245"/>
                  <a:gd name="T59" fmla="*/ 0 h 33"/>
                  <a:gd name="T60" fmla="*/ 129 w 245"/>
                  <a:gd name="T61" fmla="*/ 0 h 33"/>
                  <a:gd name="T62" fmla="*/ 141 w 245"/>
                  <a:gd name="T63" fmla="*/ 0 h 33"/>
                  <a:gd name="T64" fmla="*/ 154 w 245"/>
                  <a:gd name="T65" fmla="*/ 0 h 33"/>
                  <a:gd name="T66" fmla="*/ 166 w 245"/>
                  <a:gd name="T67" fmla="*/ 0 h 33"/>
                  <a:gd name="T68" fmla="*/ 179 w 245"/>
                  <a:gd name="T69" fmla="*/ 0 h 33"/>
                  <a:gd name="T70" fmla="*/ 193 w 245"/>
                  <a:gd name="T71" fmla="*/ 0 h 33"/>
                  <a:gd name="T72" fmla="*/ 206 w 245"/>
                  <a:gd name="T73" fmla="*/ 0 h 33"/>
                  <a:gd name="T74" fmla="*/ 216 w 245"/>
                  <a:gd name="T75" fmla="*/ 2 h 33"/>
                  <a:gd name="T76" fmla="*/ 224 w 245"/>
                  <a:gd name="T77" fmla="*/ 6 h 33"/>
                  <a:gd name="T78" fmla="*/ 235 w 245"/>
                  <a:gd name="T79" fmla="*/ 9 h 33"/>
                  <a:gd name="T80" fmla="*/ 243 w 245"/>
                  <a:gd name="T81" fmla="*/ 13 h 33"/>
                  <a:gd name="T82" fmla="*/ 243 w 245"/>
                  <a:gd name="T83" fmla="*/ 16 h 33"/>
                  <a:gd name="T84" fmla="*/ 243 w 245"/>
                  <a:gd name="T85" fmla="*/ 19 h 33"/>
                  <a:gd name="T86" fmla="*/ 243 w 245"/>
                  <a:gd name="T87" fmla="*/ 23 h 33"/>
                  <a:gd name="T88" fmla="*/ 245 w 245"/>
                  <a:gd name="T89" fmla="*/ 26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5"/>
                  <a:gd name="T136" fmla="*/ 0 h 33"/>
                  <a:gd name="T137" fmla="*/ 245 w 245"/>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5" h="33">
                    <a:moveTo>
                      <a:pt x="245" y="26"/>
                    </a:moveTo>
                    <a:lnTo>
                      <a:pt x="235" y="27"/>
                    </a:lnTo>
                    <a:lnTo>
                      <a:pt x="224" y="29"/>
                    </a:lnTo>
                    <a:lnTo>
                      <a:pt x="214" y="29"/>
                    </a:lnTo>
                    <a:lnTo>
                      <a:pt x="202" y="30"/>
                    </a:lnTo>
                    <a:lnTo>
                      <a:pt x="185" y="30"/>
                    </a:lnTo>
                    <a:lnTo>
                      <a:pt x="164" y="31"/>
                    </a:lnTo>
                    <a:lnTo>
                      <a:pt x="135" y="31"/>
                    </a:lnTo>
                    <a:lnTo>
                      <a:pt x="96" y="33"/>
                    </a:lnTo>
                    <a:lnTo>
                      <a:pt x="83" y="33"/>
                    </a:lnTo>
                    <a:lnTo>
                      <a:pt x="73" y="33"/>
                    </a:lnTo>
                    <a:lnTo>
                      <a:pt x="60" y="33"/>
                    </a:lnTo>
                    <a:lnTo>
                      <a:pt x="48" y="33"/>
                    </a:lnTo>
                    <a:lnTo>
                      <a:pt x="37" y="33"/>
                    </a:lnTo>
                    <a:lnTo>
                      <a:pt x="25" y="33"/>
                    </a:lnTo>
                    <a:lnTo>
                      <a:pt x="13" y="33"/>
                    </a:lnTo>
                    <a:lnTo>
                      <a:pt x="0" y="33"/>
                    </a:lnTo>
                    <a:lnTo>
                      <a:pt x="0" y="30"/>
                    </a:lnTo>
                    <a:lnTo>
                      <a:pt x="2" y="29"/>
                    </a:lnTo>
                    <a:lnTo>
                      <a:pt x="4" y="26"/>
                    </a:lnTo>
                    <a:lnTo>
                      <a:pt x="6" y="24"/>
                    </a:lnTo>
                    <a:lnTo>
                      <a:pt x="19" y="22"/>
                    </a:lnTo>
                    <a:lnTo>
                      <a:pt x="29" y="17"/>
                    </a:lnTo>
                    <a:lnTo>
                      <a:pt x="42" y="15"/>
                    </a:lnTo>
                    <a:lnTo>
                      <a:pt x="54" y="12"/>
                    </a:lnTo>
                    <a:lnTo>
                      <a:pt x="67" y="9"/>
                    </a:lnTo>
                    <a:lnTo>
                      <a:pt x="79" y="5"/>
                    </a:lnTo>
                    <a:lnTo>
                      <a:pt x="89" y="2"/>
                    </a:lnTo>
                    <a:lnTo>
                      <a:pt x="102" y="0"/>
                    </a:lnTo>
                    <a:lnTo>
                      <a:pt x="114" y="0"/>
                    </a:lnTo>
                    <a:lnTo>
                      <a:pt x="129" y="0"/>
                    </a:lnTo>
                    <a:lnTo>
                      <a:pt x="141" y="0"/>
                    </a:lnTo>
                    <a:lnTo>
                      <a:pt x="154" y="0"/>
                    </a:lnTo>
                    <a:lnTo>
                      <a:pt x="166" y="0"/>
                    </a:lnTo>
                    <a:lnTo>
                      <a:pt x="179" y="0"/>
                    </a:lnTo>
                    <a:lnTo>
                      <a:pt x="193" y="0"/>
                    </a:lnTo>
                    <a:lnTo>
                      <a:pt x="206" y="0"/>
                    </a:lnTo>
                    <a:lnTo>
                      <a:pt x="216" y="2"/>
                    </a:lnTo>
                    <a:lnTo>
                      <a:pt x="224" y="6"/>
                    </a:lnTo>
                    <a:lnTo>
                      <a:pt x="235" y="9"/>
                    </a:lnTo>
                    <a:lnTo>
                      <a:pt x="243" y="13"/>
                    </a:lnTo>
                    <a:lnTo>
                      <a:pt x="243" y="16"/>
                    </a:lnTo>
                    <a:lnTo>
                      <a:pt x="243" y="19"/>
                    </a:lnTo>
                    <a:lnTo>
                      <a:pt x="243" y="23"/>
                    </a:lnTo>
                    <a:lnTo>
                      <a:pt x="245" y="26"/>
                    </a:lnTo>
                    <a:close/>
                  </a:path>
                </a:pathLst>
              </a:custGeom>
              <a:solidFill>
                <a:srgbClr val="B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3" name="Freeform 797"/>
              <p:cNvSpPr>
                <a:spLocks/>
              </p:cNvSpPr>
              <p:nvPr/>
            </p:nvSpPr>
            <p:spPr bwMode="auto">
              <a:xfrm>
                <a:off x="2428" y="2434"/>
                <a:ext cx="351" cy="43"/>
              </a:xfrm>
              <a:custGeom>
                <a:avLst/>
                <a:gdLst>
                  <a:gd name="T0" fmla="*/ 351 w 351"/>
                  <a:gd name="T1" fmla="*/ 32 h 43"/>
                  <a:gd name="T2" fmla="*/ 308 w 351"/>
                  <a:gd name="T3" fmla="*/ 33 h 43"/>
                  <a:gd name="T4" fmla="*/ 270 w 351"/>
                  <a:gd name="T5" fmla="*/ 33 h 43"/>
                  <a:gd name="T6" fmla="*/ 237 w 351"/>
                  <a:gd name="T7" fmla="*/ 33 h 43"/>
                  <a:gd name="T8" fmla="*/ 210 w 351"/>
                  <a:gd name="T9" fmla="*/ 35 h 43"/>
                  <a:gd name="T10" fmla="*/ 183 w 351"/>
                  <a:gd name="T11" fmla="*/ 35 h 43"/>
                  <a:gd name="T12" fmla="*/ 162 w 351"/>
                  <a:gd name="T13" fmla="*/ 36 h 43"/>
                  <a:gd name="T14" fmla="*/ 142 w 351"/>
                  <a:gd name="T15" fmla="*/ 36 h 43"/>
                  <a:gd name="T16" fmla="*/ 125 w 351"/>
                  <a:gd name="T17" fmla="*/ 36 h 43"/>
                  <a:gd name="T18" fmla="*/ 111 w 351"/>
                  <a:gd name="T19" fmla="*/ 38 h 43"/>
                  <a:gd name="T20" fmla="*/ 94 w 351"/>
                  <a:gd name="T21" fmla="*/ 38 h 43"/>
                  <a:gd name="T22" fmla="*/ 81 w 351"/>
                  <a:gd name="T23" fmla="*/ 39 h 43"/>
                  <a:gd name="T24" fmla="*/ 67 w 351"/>
                  <a:gd name="T25" fmla="*/ 39 h 43"/>
                  <a:gd name="T26" fmla="*/ 52 w 351"/>
                  <a:gd name="T27" fmla="*/ 40 h 43"/>
                  <a:gd name="T28" fmla="*/ 36 w 351"/>
                  <a:gd name="T29" fmla="*/ 40 h 43"/>
                  <a:gd name="T30" fmla="*/ 19 w 351"/>
                  <a:gd name="T31" fmla="*/ 42 h 43"/>
                  <a:gd name="T32" fmla="*/ 0 w 351"/>
                  <a:gd name="T33" fmla="*/ 43 h 43"/>
                  <a:gd name="T34" fmla="*/ 0 w 351"/>
                  <a:gd name="T35" fmla="*/ 40 h 43"/>
                  <a:gd name="T36" fmla="*/ 0 w 351"/>
                  <a:gd name="T37" fmla="*/ 38 h 43"/>
                  <a:gd name="T38" fmla="*/ 0 w 351"/>
                  <a:gd name="T39" fmla="*/ 35 h 43"/>
                  <a:gd name="T40" fmla="*/ 3 w 351"/>
                  <a:gd name="T41" fmla="*/ 32 h 43"/>
                  <a:gd name="T42" fmla="*/ 23 w 351"/>
                  <a:gd name="T43" fmla="*/ 24 h 43"/>
                  <a:gd name="T44" fmla="*/ 36 w 351"/>
                  <a:gd name="T45" fmla="*/ 18 h 43"/>
                  <a:gd name="T46" fmla="*/ 44 w 351"/>
                  <a:gd name="T47" fmla="*/ 17 h 43"/>
                  <a:gd name="T48" fmla="*/ 52 w 351"/>
                  <a:gd name="T49" fmla="*/ 15 h 43"/>
                  <a:gd name="T50" fmla="*/ 52 w 351"/>
                  <a:gd name="T51" fmla="*/ 13 h 43"/>
                  <a:gd name="T52" fmla="*/ 52 w 351"/>
                  <a:gd name="T53" fmla="*/ 10 h 43"/>
                  <a:gd name="T54" fmla="*/ 54 w 351"/>
                  <a:gd name="T55" fmla="*/ 9 h 43"/>
                  <a:gd name="T56" fmla="*/ 57 w 351"/>
                  <a:gd name="T57" fmla="*/ 6 h 43"/>
                  <a:gd name="T58" fmla="*/ 148 w 351"/>
                  <a:gd name="T59" fmla="*/ 4 h 43"/>
                  <a:gd name="T60" fmla="*/ 214 w 351"/>
                  <a:gd name="T61" fmla="*/ 3 h 43"/>
                  <a:gd name="T62" fmla="*/ 264 w 351"/>
                  <a:gd name="T63" fmla="*/ 2 h 43"/>
                  <a:gd name="T64" fmla="*/ 300 w 351"/>
                  <a:gd name="T65" fmla="*/ 2 h 43"/>
                  <a:gd name="T66" fmla="*/ 320 w 351"/>
                  <a:gd name="T67" fmla="*/ 0 h 43"/>
                  <a:gd name="T68" fmla="*/ 335 w 351"/>
                  <a:gd name="T69" fmla="*/ 0 h 43"/>
                  <a:gd name="T70" fmla="*/ 343 w 351"/>
                  <a:gd name="T71" fmla="*/ 2 h 43"/>
                  <a:gd name="T72" fmla="*/ 351 w 351"/>
                  <a:gd name="T73" fmla="*/ 2 h 43"/>
                  <a:gd name="T74" fmla="*/ 351 w 351"/>
                  <a:gd name="T75" fmla="*/ 9 h 43"/>
                  <a:gd name="T76" fmla="*/ 351 w 351"/>
                  <a:gd name="T77" fmla="*/ 17 h 43"/>
                  <a:gd name="T78" fmla="*/ 351 w 351"/>
                  <a:gd name="T79" fmla="*/ 25 h 43"/>
                  <a:gd name="T80" fmla="*/ 351 w 351"/>
                  <a:gd name="T81" fmla="*/ 32 h 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43"/>
                  <a:gd name="T125" fmla="*/ 351 w 351"/>
                  <a:gd name="T126" fmla="*/ 43 h 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43">
                    <a:moveTo>
                      <a:pt x="351" y="32"/>
                    </a:moveTo>
                    <a:lnTo>
                      <a:pt x="308" y="33"/>
                    </a:lnTo>
                    <a:lnTo>
                      <a:pt x="270" y="33"/>
                    </a:lnTo>
                    <a:lnTo>
                      <a:pt x="237" y="33"/>
                    </a:lnTo>
                    <a:lnTo>
                      <a:pt x="210" y="35"/>
                    </a:lnTo>
                    <a:lnTo>
                      <a:pt x="183" y="35"/>
                    </a:lnTo>
                    <a:lnTo>
                      <a:pt x="162" y="36"/>
                    </a:lnTo>
                    <a:lnTo>
                      <a:pt x="142" y="36"/>
                    </a:lnTo>
                    <a:lnTo>
                      <a:pt x="125" y="36"/>
                    </a:lnTo>
                    <a:lnTo>
                      <a:pt x="111" y="38"/>
                    </a:lnTo>
                    <a:lnTo>
                      <a:pt x="94" y="38"/>
                    </a:lnTo>
                    <a:lnTo>
                      <a:pt x="81" y="39"/>
                    </a:lnTo>
                    <a:lnTo>
                      <a:pt x="67" y="39"/>
                    </a:lnTo>
                    <a:lnTo>
                      <a:pt x="52" y="40"/>
                    </a:lnTo>
                    <a:lnTo>
                      <a:pt x="36" y="40"/>
                    </a:lnTo>
                    <a:lnTo>
                      <a:pt x="19" y="42"/>
                    </a:lnTo>
                    <a:lnTo>
                      <a:pt x="0" y="43"/>
                    </a:lnTo>
                    <a:lnTo>
                      <a:pt x="0" y="40"/>
                    </a:lnTo>
                    <a:lnTo>
                      <a:pt x="0" y="38"/>
                    </a:lnTo>
                    <a:lnTo>
                      <a:pt x="0" y="35"/>
                    </a:lnTo>
                    <a:lnTo>
                      <a:pt x="3" y="32"/>
                    </a:lnTo>
                    <a:lnTo>
                      <a:pt x="23" y="24"/>
                    </a:lnTo>
                    <a:lnTo>
                      <a:pt x="36" y="18"/>
                    </a:lnTo>
                    <a:lnTo>
                      <a:pt x="44" y="17"/>
                    </a:lnTo>
                    <a:lnTo>
                      <a:pt x="52" y="15"/>
                    </a:lnTo>
                    <a:lnTo>
                      <a:pt x="52" y="13"/>
                    </a:lnTo>
                    <a:lnTo>
                      <a:pt x="52" y="10"/>
                    </a:lnTo>
                    <a:lnTo>
                      <a:pt x="54" y="9"/>
                    </a:lnTo>
                    <a:lnTo>
                      <a:pt x="57" y="6"/>
                    </a:lnTo>
                    <a:lnTo>
                      <a:pt x="148" y="4"/>
                    </a:lnTo>
                    <a:lnTo>
                      <a:pt x="214" y="3"/>
                    </a:lnTo>
                    <a:lnTo>
                      <a:pt x="264" y="2"/>
                    </a:lnTo>
                    <a:lnTo>
                      <a:pt x="300" y="2"/>
                    </a:lnTo>
                    <a:lnTo>
                      <a:pt x="320" y="0"/>
                    </a:lnTo>
                    <a:lnTo>
                      <a:pt x="335" y="0"/>
                    </a:lnTo>
                    <a:lnTo>
                      <a:pt x="343" y="2"/>
                    </a:lnTo>
                    <a:lnTo>
                      <a:pt x="351" y="2"/>
                    </a:lnTo>
                    <a:lnTo>
                      <a:pt x="351" y="9"/>
                    </a:lnTo>
                    <a:lnTo>
                      <a:pt x="351" y="17"/>
                    </a:lnTo>
                    <a:lnTo>
                      <a:pt x="351" y="25"/>
                    </a:lnTo>
                    <a:lnTo>
                      <a:pt x="351" y="32"/>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4" name="Freeform 798"/>
              <p:cNvSpPr>
                <a:spLocks/>
              </p:cNvSpPr>
              <p:nvPr/>
            </p:nvSpPr>
            <p:spPr bwMode="auto">
              <a:xfrm>
                <a:off x="2482" y="2370"/>
                <a:ext cx="302" cy="59"/>
              </a:xfrm>
              <a:custGeom>
                <a:avLst/>
                <a:gdLst>
                  <a:gd name="T0" fmla="*/ 302 w 302"/>
                  <a:gd name="T1" fmla="*/ 13 h 59"/>
                  <a:gd name="T2" fmla="*/ 300 w 302"/>
                  <a:gd name="T3" fmla="*/ 23 h 59"/>
                  <a:gd name="T4" fmla="*/ 297 w 302"/>
                  <a:gd name="T5" fmla="*/ 34 h 59"/>
                  <a:gd name="T6" fmla="*/ 293 w 302"/>
                  <a:gd name="T7" fmla="*/ 44 h 59"/>
                  <a:gd name="T8" fmla="*/ 291 w 302"/>
                  <a:gd name="T9" fmla="*/ 55 h 59"/>
                  <a:gd name="T10" fmla="*/ 283 w 302"/>
                  <a:gd name="T11" fmla="*/ 56 h 59"/>
                  <a:gd name="T12" fmla="*/ 275 w 302"/>
                  <a:gd name="T13" fmla="*/ 56 h 59"/>
                  <a:gd name="T14" fmla="*/ 262 w 302"/>
                  <a:gd name="T15" fmla="*/ 57 h 59"/>
                  <a:gd name="T16" fmla="*/ 239 w 302"/>
                  <a:gd name="T17" fmla="*/ 57 h 59"/>
                  <a:gd name="T18" fmla="*/ 208 w 302"/>
                  <a:gd name="T19" fmla="*/ 57 h 59"/>
                  <a:gd name="T20" fmla="*/ 160 w 302"/>
                  <a:gd name="T21" fmla="*/ 57 h 59"/>
                  <a:gd name="T22" fmla="*/ 94 w 302"/>
                  <a:gd name="T23" fmla="*/ 59 h 59"/>
                  <a:gd name="T24" fmla="*/ 7 w 302"/>
                  <a:gd name="T25" fmla="*/ 59 h 59"/>
                  <a:gd name="T26" fmla="*/ 3 w 302"/>
                  <a:gd name="T27" fmla="*/ 46 h 59"/>
                  <a:gd name="T28" fmla="*/ 0 w 302"/>
                  <a:gd name="T29" fmla="*/ 37 h 59"/>
                  <a:gd name="T30" fmla="*/ 3 w 302"/>
                  <a:gd name="T31" fmla="*/ 26 h 59"/>
                  <a:gd name="T32" fmla="*/ 7 w 302"/>
                  <a:gd name="T33" fmla="*/ 8 h 59"/>
                  <a:gd name="T34" fmla="*/ 9 w 302"/>
                  <a:gd name="T35" fmla="*/ 6 h 59"/>
                  <a:gd name="T36" fmla="*/ 13 w 302"/>
                  <a:gd name="T37" fmla="*/ 5 h 59"/>
                  <a:gd name="T38" fmla="*/ 15 w 302"/>
                  <a:gd name="T39" fmla="*/ 4 h 59"/>
                  <a:gd name="T40" fmla="*/ 17 w 302"/>
                  <a:gd name="T41" fmla="*/ 1 h 59"/>
                  <a:gd name="T42" fmla="*/ 86 w 302"/>
                  <a:gd name="T43" fmla="*/ 0 h 59"/>
                  <a:gd name="T44" fmla="*/ 138 w 302"/>
                  <a:gd name="T45" fmla="*/ 0 h 59"/>
                  <a:gd name="T46" fmla="*/ 177 w 302"/>
                  <a:gd name="T47" fmla="*/ 0 h 59"/>
                  <a:gd name="T48" fmla="*/ 206 w 302"/>
                  <a:gd name="T49" fmla="*/ 0 h 59"/>
                  <a:gd name="T50" fmla="*/ 231 w 302"/>
                  <a:gd name="T51" fmla="*/ 0 h 59"/>
                  <a:gd name="T52" fmla="*/ 252 w 302"/>
                  <a:gd name="T53" fmla="*/ 1 h 59"/>
                  <a:gd name="T54" fmla="*/ 275 w 302"/>
                  <a:gd name="T55" fmla="*/ 2 h 59"/>
                  <a:gd name="T56" fmla="*/ 302 w 302"/>
                  <a:gd name="T57" fmla="*/ 4 h 59"/>
                  <a:gd name="T58" fmla="*/ 302 w 302"/>
                  <a:gd name="T59" fmla="*/ 6 h 59"/>
                  <a:gd name="T60" fmla="*/ 302 w 302"/>
                  <a:gd name="T61" fmla="*/ 8 h 59"/>
                  <a:gd name="T62" fmla="*/ 302 w 302"/>
                  <a:gd name="T63" fmla="*/ 11 h 59"/>
                  <a:gd name="T64" fmla="*/ 302 w 302"/>
                  <a:gd name="T65" fmla="*/ 13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2"/>
                  <a:gd name="T100" fmla="*/ 0 h 59"/>
                  <a:gd name="T101" fmla="*/ 302 w 302"/>
                  <a:gd name="T102" fmla="*/ 59 h 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2" h="59">
                    <a:moveTo>
                      <a:pt x="302" y="13"/>
                    </a:moveTo>
                    <a:lnTo>
                      <a:pt x="300" y="23"/>
                    </a:lnTo>
                    <a:lnTo>
                      <a:pt x="297" y="34"/>
                    </a:lnTo>
                    <a:lnTo>
                      <a:pt x="293" y="44"/>
                    </a:lnTo>
                    <a:lnTo>
                      <a:pt x="291" y="55"/>
                    </a:lnTo>
                    <a:lnTo>
                      <a:pt x="283" y="56"/>
                    </a:lnTo>
                    <a:lnTo>
                      <a:pt x="275" y="56"/>
                    </a:lnTo>
                    <a:lnTo>
                      <a:pt x="262" y="57"/>
                    </a:lnTo>
                    <a:lnTo>
                      <a:pt x="239" y="57"/>
                    </a:lnTo>
                    <a:lnTo>
                      <a:pt x="208" y="57"/>
                    </a:lnTo>
                    <a:lnTo>
                      <a:pt x="160" y="57"/>
                    </a:lnTo>
                    <a:lnTo>
                      <a:pt x="94" y="59"/>
                    </a:lnTo>
                    <a:lnTo>
                      <a:pt x="7" y="59"/>
                    </a:lnTo>
                    <a:lnTo>
                      <a:pt x="3" y="46"/>
                    </a:lnTo>
                    <a:lnTo>
                      <a:pt x="0" y="37"/>
                    </a:lnTo>
                    <a:lnTo>
                      <a:pt x="3" y="26"/>
                    </a:lnTo>
                    <a:lnTo>
                      <a:pt x="7" y="8"/>
                    </a:lnTo>
                    <a:lnTo>
                      <a:pt x="9" y="6"/>
                    </a:lnTo>
                    <a:lnTo>
                      <a:pt x="13" y="5"/>
                    </a:lnTo>
                    <a:lnTo>
                      <a:pt x="15" y="4"/>
                    </a:lnTo>
                    <a:lnTo>
                      <a:pt x="17" y="1"/>
                    </a:lnTo>
                    <a:lnTo>
                      <a:pt x="86" y="0"/>
                    </a:lnTo>
                    <a:lnTo>
                      <a:pt x="138" y="0"/>
                    </a:lnTo>
                    <a:lnTo>
                      <a:pt x="177" y="0"/>
                    </a:lnTo>
                    <a:lnTo>
                      <a:pt x="206" y="0"/>
                    </a:lnTo>
                    <a:lnTo>
                      <a:pt x="231" y="0"/>
                    </a:lnTo>
                    <a:lnTo>
                      <a:pt x="252" y="1"/>
                    </a:lnTo>
                    <a:lnTo>
                      <a:pt x="275" y="2"/>
                    </a:lnTo>
                    <a:lnTo>
                      <a:pt x="302" y="4"/>
                    </a:lnTo>
                    <a:lnTo>
                      <a:pt x="302" y="6"/>
                    </a:lnTo>
                    <a:lnTo>
                      <a:pt x="302" y="8"/>
                    </a:lnTo>
                    <a:lnTo>
                      <a:pt x="302" y="11"/>
                    </a:lnTo>
                    <a:lnTo>
                      <a:pt x="302" y="1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5" name="Freeform 799"/>
              <p:cNvSpPr>
                <a:spLocks/>
              </p:cNvSpPr>
              <p:nvPr/>
            </p:nvSpPr>
            <p:spPr bwMode="auto">
              <a:xfrm>
                <a:off x="609" y="1416"/>
                <a:ext cx="646" cy="229"/>
              </a:xfrm>
              <a:custGeom>
                <a:avLst/>
                <a:gdLst>
                  <a:gd name="T0" fmla="*/ 642 w 646"/>
                  <a:gd name="T1" fmla="*/ 30 h 229"/>
                  <a:gd name="T2" fmla="*/ 617 w 646"/>
                  <a:gd name="T3" fmla="*/ 87 h 229"/>
                  <a:gd name="T4" fmla="*/ 590 w 646"/>
                  <a:gd name="T5" fmla="*/ 149 h 229"/>
                  <a:gd name="T6" fmla="*/ 590 w 646"/>
                  <a:gd name="T7" fmla="*/ 162 h 229"/>
                  <a:gd name="T8" fmla="*/ 596 w 646"/>
                  <a:gd name="T9" fmla="*/ 178 h 229"/>
                  <a:gd name="T10" fmla="*/ 602 w 646"/>
                  <a:gd name="T11" fmla="*/ 193 h 229"/>
                  <a:gd name="T12" fmla="*/ 602 w 646"/>
                  <a:gd name="T13" fmla="*/ 209 h 229"/>
                  <a:gd name="T14" fmla="*/ 600 w 646"/>
                  <a:gd name="T15" fmla="*/ 218 h 229"/>
                  <a:gd name="T16" fmla="*/ 561 w 646"/>
                  <a:gd name="T17" fmla="*/ 222 h 229"/>
                  <a:gd name="T18" fmla="*/ 472 w 646"/>
                  <a:gd name="T19" fmla="*/ 223 h 229"/>
                  <a:gd name="T20" fmla="*/ 357 w 646"/>
                  <a:gd name="T21" fmla="*/ 226 h 229"/>
                  <a:gd name="T22" fmla="*/ 243 w 646"/>
                  <a:gd name="T23" fmla="*/ 226 h 229"/>
                  <a:gd name="T24" fmla="*/ 150 w 646"/>
                  <a:gd name="T25" fmla="*/ 227 h 229"/>
                  <a:gd name="T26" fmla="*/ 98 w 646"/>
                  <a:gd name="T27" fmla="*/ 227 h 229"/>
                  <a:gd name="T28" fmla="*/ 56 w 646"/>
                  <a:gd name="T29" fmla="*/ 227 h 229"/>
                  <a:gd name="T30" fmla="*/ 17 w 646"/>
                  <a:gd name="T31" fmla="*/ 229 h 229"/>
                  <a:gd name="T32" fmla="*/ 0 w 646"/>
                  <a:gd name="T33" fmla="*/ 209 h 229"/>
                  <a:gd name="T34" fmla="*/ 2 w 646"/>
                  <a:gd name="T35" fmla="*/ 175 h 229"/>
                  <a:gd name="T36" fmla="*/ 9 w 646"/>
                  <a:gd name="T37" fmla="*/ 162 h 229"/>
                  <a:gd name="T38" fmla="*/ 11 w 646"/>
                  <a:gd name="T39" fmla="*/ 84 h 229"/>
                  <a:gd name="T40" fmla="*/ 33 w 646"/>
                  <a:gd name="T41" fmla="*/ 59 h 229"/>
                  <a:gd name="T42" fmla="*/ 50 w 646"/>
                  <a:gd name="T43" fmla="*/ 55 h 229"/>
                  <a:gd name="T44" fmla="*/ 65 w 646"/>
                  <a:gd name="T45" fmla="*/ 52 h 229"/>
                  <a:gd name="T46" fmla="*/ 75 w 646"/>
                  <a:gd name="T47" fmla="*/ 59 h 229"/>
                  <a:gd name="T48" fmla="*/ 87 w 646"/>
                  <a:gd name="T49" fmla="*/ 62 h 229"/>
                  <a:gd name="T50" fmla="*/ 100 w 646"/>
                  <a:gd name="T51" fmla="*/ 66 h 229"/>
                  <a:gd name="T52" fmla="*/ 100 w 646"/>
                  <a:gd name="T53" fmla="*/ 72 h 229"/>
                  <a:gd name="T54" fmla="*/ 106 w 646"/>
                  <a:gd name="T55" fmla="*/ 74 h 229"/>
                  <a:gd name="T56" fmla="*/ 112 w 646"/>
                  <a:gd name="T57" fmla="*/ 92 h 229"/>
                  <a:gd name="T58" fmla="*/ 114 w 646"/>
                  <a:gd name="T59" fmla="*/ 135 h 229"/>
                  <a:gd name="T60" fmla="*/ 112 w 646"/>
                  <a:gd name="T61" fmla="*/ 183 h 229"/>
                  <a:gd name="T62" fmla="*/ 123 w 646"/>
                  <a:gd name="T63" fmla="*/ 182 h 229"/>
                  <a:gd name="T64" fmla="*/ 143 w 646"/>
                  <a:gd name="T65" fmla="*/ 140 h 229"/>
                  <a:gd name="T66" fmla="*/ 168 w 646"/>
                  <a:gd name="T67" fmla="*/ 84 h 229"/>
                  <a:gd name="T68" fmla="*/ 187 w 646"/>
                  <a:gd name="T69" fmla="*/ 37 h 229"/>
                  <a:gd name="T70" fmla="*/ 216 w 646"/>
                  <a:gd name="T71" fmla="*/ 25 h 229"/>
                  <a:gd name="T72" fmla="*/ 254 w 646"/>
                  <a:gd name="T73" fmla="*/ 21 h 229"/>
                  <a:gd name="T74" fmla="*/ 287 w 646"/>
                  <a:gd name="T75" fmla="*/ 19 h 229"/>
                  <a:gd name="T76" fmla="*/ 301 w 646"/>
                  <a:gd name="T77" fmla="*/ 11 h 229"/>
                  <a:gd name="T78" fmla="*/ 349 w 646"/>
                  <a:gd name="T79" fmla="*/ 12 h 229"/>
                  <a:gd name="T80" fmla="*/ 378 w 646"/>
                  <a:gd name="T81" fmla="*/ 15 h 229"/>
                  <a:gd name="T82" fmla="*/ 395 w 646"/>
                  <a:gd name="T83" fmla="*/ 18 h 229"/>
                  <a:gd name="T84" fmla="*/ 438 w 646"/>
                  <a:gd name="T85" fmla="*/ 14 h 229"/>
                  <a:gd name="T86" fmla="*/ 438 w 646"/>
                  <a:gd name="T87" fmla="*/ 11 h 229"/>
                  <a:gd name="T88" fmla="*/ 465 w 646"/>
                  <a:gd name="T89" fmla="*/ 5 h 229"/>
                  <a:gd name="T90" fmla="*/ 501 w 646"/>
                  <a:gd name="T91" fmla="*/ 1 h 229"/>
                  <a:gd name="T92" fmla="*/ 521 w 646"/>
                  <a:gd name="T93" fmla="*/ 5 h 229"/>
                  <a:gd name="T94" fmla="*/ 524 w 646"/>
                  <a:gd name="T95" fmla="*/ 1 h 229"/>
                  <a:gd name="T96" fmla="*/ 542 w 646"/>
                  <a:gd name="T97" fmla="*/ 0 h 229"/>
                  <a:gd name="T98" fmla="*/ 571 w 646"/>
                  <a:gd name="T99" fmla="*/ 0 h 229"/>
                  <a:gd name="T100" fmla="*/ 598 w 646"/>
                  <a:gd name="T101" fmla="*/ 0 h 229"/>
                  <a:gd name="T102" fmla="*/ 638 w 646"/>
                  <a:gd name="T103" fmla="*/ 14 h 229"/>
                  <a:gd name="T104" fmla="*/ 646 w 646"/>
                  <a:gd name="T105" fmla="*/ 25 h 2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46"/>
                  <a:gd name="T160" fmla="*/ 0 h 229"/>
                  <a:gd name="T161" fmla="*/ 646 w 646"/>
                  <a:gd name="T162" fmla="*/ 229 h 2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46" h="229">
                    <a:moveTo>
                      <a:pt x="646" y="30"/>
                    </a:moveTo>
                    <a:lnTo>
                      <a:pt x="644" y="30"/>
                    </a:lnTo>
                    <a:lnTo>
                      <a:pt x="642" y="30"/>
                    </a:lnTo>
                    <a:lnTo>
                      <a:pt x="640" y="30"/>
                    </a:lnTo>
                    <a:lnTo>
                      <a:pt x="638" y="30"/>
                    </a:lnTo>
                    <a:lnTo>
                      <a:pt x="617" y="87"/>
                    </a:lnTo>
                    <a:lnTo>
                      <a:pt x="605" y="118"/>
                    </a:lnTo>
                    <a:lnTo>
                      <a:pt x="596" y="135"/>
                    </a:lnTo>
                    <a:lnTo>
                      <a:pt x="590" y="149"/>
                    </a:lnTo>
                    <a:lnTo>
                      <a:pt x="590" y="153"/>
                    </a:lnTo>
                    <a:lnTo>
                      <a:pt x="590" y="158"/>
                    </a:lnTo>
                    <a:lnTo>
                      <a:pt x="590" y="162"/>
                    </a:lnTo>
                    <a:lnTo>
                      <a:pt x="590" y="168"/>
                    </a:lnTo>
                    <a:lnTo>
                      <a:pt x="592" y="173"/>
                    </a:lnTo>
                    <a:lnTo>
                      <a:pt x="596" y="178"/>
                    </a:lnTo>
                    <a:lnTo>
                      <a:pt x="598" y="183"/>
                    </a:lnTo>
                    <a:lnTo>
                      <a:pt x="600" y="187"/>
                    </a:lnTo>
                    <a:lnTo>
                      <a:pt x="602" y="193"/>
                    </a:lnTo>
                    <a:lnTo>
                      <a:pt x="602" y="198"/>
                    </a:lnTo>
                    <a:lnTo>
                      <a:pt x="602" y="204"/>
                    </a:lnTo>
                    <a:lnTo>
                      <a:pt x="602" y="209"/>
                    </a:lnTo>
                    <a:lnTo>
                      <a:pt x="602" y="212"/>
                    </a:lnTo>
                    <a:lnTo>
                      <a:pt x="600" y="215"/>
                    </a:lnTo>
                    <a:lnTo>
                      <a:pt x="600" y="218"/>
                    </a:lnTo>
                    <a:lnTo>
                      <a:pt x="598" y="220"/>
                    </a:lnTo>
                    <a:lnTo>
                      <a:pt x="584" y="222"/>
                    </a:lnTo>
                    <a:lnTo>
                      <a:pt x="561" y="222"/>
                    </a:lnTo>
                    <a:lnTo>
                      <a:pt x="536" y="223"/>
                    </a:lnTo>
                    <a:lnTo>
                      <a:pt x="505" y="223"/>
                    </a:lnTo>
                    <a:lnTo>
                      <a:pt x="472" y="223"/>
                    </a:lnTo>
                    <a:lnTo>
                      <a:pt x="436" y="224"/>
                    </a:lnTo>
                    <a:lnTo>
                      <a:pt x="397" y="224"/>
                    </a:lnTo>
                    <a:lnTo>
                      <a:pt x="357" y="226"/>
                    </a:lnTo>
                    <a:lnTo>
                      <a:pt x="320" y="226"/>
                    </a:lnTo>
                    <a:lnTo>
                      <a:pt x="281" y="226"/>
                    </a:lnTo>
                    <a:lnTo>
                      <a:pt x="243" y="226"/>
                    </a:lnTo>
                    <a:lnTo>
                      <a:pt x="210" y="227"/>
                    </a:lnTo>
                    <a:lnTo>
                      <a:pt x="177" y="227"/>
                    </a:lnTo>
                    <a:lnTo>
                      <a:pt x="150" y="227"/>
                    </a:lnTo>
                    <a:lnTo>
                      <a:pt x="127" y="227"/>
                    </a:lnTo>
                    <a:lnTo>
                      <a:pt x="110" y="227"/>
                    </a:lnTo>
                    <a:lnTo>
                      <a:pt x="98" y="227"/>
                    </a:lnTo>
                    <a:lnTo>
                      <a:pt x="83" y="227"/>
                    </a:lnTo>
                    <a:lnTo>
                      <a:pt x="71" y="227"/>
                    </a:lnTo>
                    <a:lnTo>
                      <a:pt x="56" y="227"/>
                    </a:lnTo>
                    <a:lnTo>
                      <a:pt x="44" y="227"/>
                    </a:lnTo>
                    <a:lnTo>
                      <a:pt x="29" y="227"/>
                    </a:lnTo>
                    <a:lnTo>
                      <a:pt x="17" y="229"/>
                    </a:lnTo>
                    <a:lnTo>
                      <a:pt x="2" y="229"/>
                    </a:lnTo>
                    <a:lnTo>
                      <a:pt x="0" y="218"/>
                    </a:lnTo>
                    <a:lnTo>
                      <a:pt x="0" y="209"/>
                    </a:lnTo>
                    <a:lnTo>
                      <a:pt x="0" y="201"/>
                    </a:lnTo>
                    <a:lnTo>
                      <a:pt x="0" y="186"/>
                    </a:lnTo>
                    <a:lnTo>
                      <a:pt x="2" y="175"/>
                    </a:lnTo>
                    <a:lnTo>
                      <a:pt x="2" y="169"/>
                    </a:lnTo>
                    <a:lnTo>
                      <a:pt x="4" y="167"/>
                    </a:lnTo>
                    <a:lnTo>
                      <a:pt x="9" y="162"/>
                    </a:lnTo>
                    <a:lnTo>
                      <a:pt x="9" y="136"/>
                    </a:lnTo>
                    <a:lnTo>
                      <a:pt x="11" y="110"/>
                    </a:lnTo>
                    <a:lnTo>
                      <a:pt x="11" y="84"/>
                    </a:lnTo>
                    <a:lnTo>
                      <a:pt x="11" y="58"/>
                    </a:lnTo>
                    <a:lnTo>
                      <a:pt x="25" y="59"/>
                    </a:lnTo>
                    <a:lnTo>
                      <a:pt x="33" y="59"/>
                    </a:lnTo>
                    <a:lnTo>
                      <a:pt x="40" y="59"/>
                    </a:lnTo>
                    <a:lnTo>
                      <a:pt x="48" y="58"/>
                    </a:lnTo>
                    <a:lnTo>
                      <a:pt x="50" y="55"/>
                    </a:lnTo>
                    <a:lnTo>
                      <a:pt x="54" y="52"/>
                    </a:lnTo>
                    <a:lnTo>
                      <a:pt x="58" y="52"/>
                    </a:lnTo>
                    <a:lnTo>
                      <a:pt x="65" y="52"/>
                    </a:lnTo>
                    <a:lnTo>
                      <a:pt x="69" y="55"/>
                    </a:lnTo>
                    <a:lnTo>
                      <a:pt x="71" y="56"/>
                    </a:lnTo>
                    <a:lnTo>
                      <a:pt x="75" y="59"/>
                    </a:lnTo>
                    <a:lnTo>
                      <a:pt x="77" y="62"/>
                    </a:lnTo>
                    <a:lnTo>
                      <a:pt x="81" y="62"/>
                    </a:lnTo>
                    <a:lnTo>
                      <a:pt x="87" y="62"/>
                    </a:lnTo>
                    <a:lnTo>
                      <a:pt x="92" y="63"/>
                    </a:lnTo>
                    <a:lnTo>
                      <a:pt x="98" y="63"/>
                    </a:lnTo>
                    <a:lnTo>
                      <a:pt x="100" y="66"/>
                    </a:lnTo>
                    <a:lnTo>
                      <a:pt x="100" y="67"/>
                    </a:lnTo>
                    <a:lnTo>
                      <a:pt x="100" y="70"/>
                    </a:lnTo>
                    <a:lnTo>
                      <a:pt x="100" y="72"/>
                    </a:lnTo>
                    <a:lnTo>
                      <a:pt x="102" y="73"/>
                    </a:lnTo>
                    <a:lnTo>
                      <a:pt x="104" y="74"/>
                    </a:lnTo>
                    <a:lnTo>
                      <a:pt x="106" y="74"/>
                    </a:lnTo>
                    <a:lnTo>
                      <a:pt x="108" y="74"/>
                    </a:lnTo>
                    <a:lnTo>
                      <a:pt x="108" y="83"/>
                    </a:lnTo>
                    <a:lnTo>
                      <a:pt x="112" y="92"/>
                    </a:lnTo>
                    <a:lnTo>
                      <a:pt x="114" y="105"/>
                    </a:lnTo>
                    <a:lnTo>
                      <a:pt x="114" y="120"/>
                    </a:lnTo>
                    <a:lnTo>
                      <a:pt x="114" y="135"/>
                    </a:lnTo>
                    <a:lnTo>
                      <a:pt x="114" y="151"/>
                    </a:lnTo>
                    <a:lnTo>
                      <a:pt x="114" y="167"/>
                    </a:lnTo>
                    <a:lnTo>
                      <a:pt x="112" y="183"/>
                    </a:lnTo>
                    <a:lnTo>
                      <a:pt x="116" y="183"/>
                    </a:lnTo>
                    <a:lnTo>
                      <a:pt x="119" y="182"/>
                    </a:lnTo>
                    <a:lnTo>
                      <a:pt x="123" y="182"/>
                    </a:lnTo>
                    <a:lnTo>
                      <a:pt x="125" y="182"/>
                    </a:lnTo>
                    <a:lnTo>
                      <a:pt x="133" y="161"/>
                    </a:lnTo>
                    <a:lnTo>
                      <a:pt x="143" y="140"/>
                    </a:lnTo>
                    <a:lnTo>
                      <a:pt x="152" y="121"/>
                    </a:lnTo>
                    <a:lnTo>
                      <a:pt x="160" y="102"/>
                    </a:lnTo>
                    <a:lnTo>
                      <a:pt x="168" y="84"/>
                    </a:lnTo>
                    <a:lnTo>
                      <a:pt x="175" y="67"/>
                    </a:lnTo>
                    <a:lnTo>
                      <a:pt x="181" y="52"/>
                    </a:lnTo>
                    <a:lnTo>
                      <a:pt x="187" y="37"/>
                    </a:lnTo>
                    <a:lnTo>
                      <a:pt x="195" y="32"/>
                    </a:lnTo>
                    <a:lnTo>
                      <a:pt x="204" y="29"/>
                    </a:lnTo>
                    <a:lnTo>
                      <a:pt x="216" y="25"/>
                    </a:lnTo>
                    <a:lnTo>
                      <a:pt x="235" y="19"/>
                    </a:lnTo>
                    <a:lnTo>
                      <a:pt x="245" y="19"/>
                    </a:lnTo>
                    <a:lnTo>
                      <a:pt x="254" y="21"/>
                    </a:lnTo>
                    <a:lnTo>
                      <a:pt x="266" y="22"/>
                    </a:lnTo>
                    <a:lnTo>
                      <a:pt x="283" y="22"/>
                    </a:lnTo>
                    <a:lnTo>
                      <a:pt x="287" y="19"/>
                    </a:lnTo>
                    <a:lnTo>
                      <a:pt x="293" y="16"/>
                    </a:lnTo>
                    <a:lnTo>
                      <a:pt x="297" y="12"/>
                    </a:lnTo>
                    <a:lnTo>
                      <a:pt x="301" y="11"/>
                    </a:lnTo>
                    <a:lnTo>
                      <a:pt x="320" y="11"/>
                    </a:lnTo>
                    <a:lnTo>
                      <a:pt x="337" y="11"/>
                    </a:lnTo>
                    <a:lnTo>
                      <a:pt x="349" y="12"/>
                    </a:lnTo>
                    <a:lnTo>
                      <a:pt x="362" y="12"/>
                    </a:lnTo>
                    <a:lnTo>
                      <a:pt x="370" y="14"/>
                    </a:lnTo>
                    <a:lnTo>
                      <a:pt x="378" y="15"/>
                    </a:lnTo>
                    <a:lnTo>
                      <a:pt x="382" y="16"/>
                    </a:lnTo>
                    <a:lnTo>
                      <a:pt x="384" y="18"/>
                    </a:lnTo>
                    <a:lnTo>
                      <a:pt x="395" y="18"/>
                    </a:lnTo>
                    <a:lnTo>
                      <a:pt x="405" y="15"/>
                    </a:lnTo>
                    <a:lnTo>
                      <a:pt x="420" y="14"/>
                    </a:lnTo>
                    <a:lnTo>
                      <a:pt x="438" y="14"/>
                    </a:lnTo>
                    <a:lnTo>
                      <a:pt x="438" y="12"/>
                    </a:lnTo>
                    <a:lnTo>
                      <a:pt x="438" y="11"/>
                    </a:lnTo>
                    <a:lnTo>
                      <a:pt x="438" y="9"/>
                    </a:lnTo>
                    <a:lnTo>
                      <a:pt x="451" y="7"/>
                    </a:lnTo>
                    <a:lnTo>
                      <a:pt x="465" y="5"/>
                    </a:lnTo>
                    <a:lnTo>
                      <a:pt x="482" y="3"/>
                    </a:lnTo>
                    <a:lnTo>
                      <a:pt x="490" y="1"/>
                    </a:lnTo>
                    <a:lnTo>
                      <a:pt x="501" y="1"/>
                    </a:lnTo>
                    <a:lnTo>
                      <a:pt x="507" y="1"/>
                    </a:lnTo>
                    <a:lnTo>
                      <a:pt x="513" y="3"/>
                    </a:lnTo>
                    <a:lnTo>
                      <a:pt x="521" y="5"/>
                    </a:lnTo>
                    <a:lnTo>
                      <a:pt x="521" y="4"/>
                    </a:lnTo>
                    <a:lnTo>
                      <a:pt x="524" y="3"/>
                    </a:lnTo>
                    <a:lnTo>
                      <a:pt x="524" y="1"/>
                    </a:lnTo>
                    <a:lnTo>
                      <a:pt x="524" y="0"/>
                    </a:lnTo>
                    <a:lnTo>
                      <a:pt x="534" y="0"/>
                    </a:lnTo>
                    <a:lnTo>
                      <a:pt x="542" y="0"/>
                    </a:lnTo>
                    <a:lnTo>
                      <a:pt x="553" y="0"/>
                    </a:lnTo>
                    <a:lnTo>
                      <a:pt x="561" y="0"/>
                    </a:lnTo>
                    <a:lnTo>
                      <a:pt x="571" y="0"/>
                    </a:lnTo>
                    <a:lnTo>
                      <a:pt x="580" y="0"/>
                    </a:lnTo>
                    <a:lnTo>
                      <a:pt x="590" y="0"/>
                    </a:lnTo>
                    <a:lnTo>
                      <a:pt x="598" y="0"/>
                    </a:lnTo>
                    <a:lnTo>
                      <a:pt x="617" y="7"/>
                    </a:lnTo>
                    <a:lnTo>
                      <a:pt x="629" y="11"/>
                    </a:lnTo>
                    <a:lnTo>
                      <a:pt x="638" y="14"/>
                    </a:lnTo>
                    <a:lnTo>
                      <a:pt x="646" y="19"/>
                    </a:lnTo>
                    <a:lnTo>
                      <a:pt x="646" y="22"/>
                    </a:lnTo>
                    <a:lnTo>
                      <a:pt x="646" y="25"/>
                    </a:lnTo>
                    <a:lnTo>
                      <a:pt x="646" y="27"/>
                    </a:lnTo>
                    <a:lnTo>
                      <a:pt x="64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6" name="Freeform 800"/>
              <p:cNvSpPr>
                <a:spLocks/>
              </p:cNvSpPr>
              <p:nvPr/>
            </p:nvSpPr>
            <p:spPr bwMode="auto">
              <a:xfrm>
                <a:off x="1081" y="1427"/>
                <a:ext cx="160" cy="207"/>
              </a:xfrm>
              <a:custGeom>
                <a:avLst/>
                <a:gdLst>
                  <a:gd name="T0" fmla="*/ 153 w 160"/>
                  <a:gd name="T1" fmla="*/ 30 h 207"/>
                  <a:gd name="T2" fmla="*/ 145 w 160"/>
                  <a:gd name="T3" fmla="*/ 49 h 207"/>
                  <a:gd name="T4" fmla="*/ 130 w 160"/>
                  <a:gd name="T5" fmla="*/ 84 h 207"/>
                  <a:gd name="T6" fmla="*/ 108 w 160"/>
                  <a:gd name="T7" fmla="*/ 153 h 207"/>
                  <a:gd name="T8" fmla="*/ 79 w 160"/>
                  <a:gd name="T9" fmla="*/ 205 h 207"/>
                  <a:gd name="T10" fmla="*/ 56 w 160"/>
                  <a:gd name="T11" fmla="*/ 205 h 207"/>
                  <a:gd name="T12" fmla="*/ 33 w 160"/>
                  <a:gd name="T13" fmla="*/ 205 h 207"/>
                  <a:gd name="T14" fmla="*/ 10 w 160"/>
                  <a:gd name="T15" fmla="*/ 207 h 207"/>
                  <a:gd name="T16" fmla="*/ 4 w 160"/>
                  <a:gd name="T17" fmla="*/ 193 h 207"/>
                  <a:gd name="T18" fmla="*/ 16 w 160"/>
                  <a:gd name="T19" fmla="*/ 164 h 207"/>
                  <a:gd name="T20" fmla="*/ 27 w 160"/>
                  <a:gd name="T21" fmla="*/ 149 h 207"/>
                  <a:gd name="T22" fmla="*/ 31 w 160"/>
                  <a:gd name="T23" fmla="*/ 147 h 207"/>
                  <a:gd name="T24" fmla="*/ 49 w 160"/>
                  <a:gd name="T25" fmla="*/ 109 h 207"/>
                  <a:gd name="T26" fmla="*/ 70 w 160"/>
                  <a:gd name="T27" fmla="*/ 62 h 207"/>
                  <a:gd name="T28" fmla="*/ 91 w 160"/>
                  <a:gd name="T29" fmla="*/ 22 h 207"/>
                  <a:gd name="T30" fmla="*/ 99 w 160"/>
                  <a:gd name="T31" fmla="*/ 7 h 207"/>
                  <a:gd name="T32" fmla="*/ 108 w 160"/>
                  <a:gd name="T33" fmla="*/ 0 h 207"/>
                  <a:gd name="T34" fmla="*/ 116 w 160"/>
                  <a:gd name="T35" fmla="*/ 0 h 207"/>
                  <a:gd name="T36" fmla="*/ 122 w 160"/>
                  <a:gd name="T37" fmla="*/ 5 h 207"/>
                  <a:gd name="T38" fmla="*/ 116 w 160"/>
                  <a:gd name="T39" fmla="*/ 21 h 207"/>
                  <a:gd name="T40" fmla="*/ 106 w 160"/>
                  <a:gd name="T41" fmla="*/ 44 h 207"/>
                  <a:gd name="T42" fmla="*/ 97 w 160"/>
                  <a:gd name="T43" fmla="*/ 62 h 207"/>
                  <a:gd name="T44" fmla="*/ 87 w 160"/>
                  <a:gd name="T45" fmla="*/ 92 h 207"/>
                  <a:gd name="T46" fmla="*/ 81 w 160"/>
                  <a:gd name="T47" fmla="*/ 113 h 207"/>
                  <a:gd name="T48" fmla="*/ 81 w 160"/>
                  <a:gd name="T49" fmla="*/ 124 h 207"/>
                  <a:gd name="T50" fmla="*/ 83 w 160"/>
                  <a:gd name="T51" fmla="*/ 124 h 207"/>
                  <a:gd name="T52" fmla="*/ 99 w 160"/>
                  <a:gd name="T53" fmla="*/ 81 h 207"/>
                  <a:gd name="T54" fmla="*/ 118 w 160"/>
                  <a:gd name="T55" fmla="*/ 32 h 207"/>
                  <a:gd name="T56" fmla="*/ 133 w 160"/>
                  <a:gd name="T57" fmla="*/ 3 h 207"/>
                  <a:gd name="T58" fmla="*/ 139 w 160"/>
                  <a:gd name="T59" fmla="*/ 5 h 207"/>
                  <a:gd name="T60" fmla="*/ 141 w 160"/>
                  <a:gd name="T61" fmla="*/ 18 h 207"/>
                  <a:gd name="T62" fmla="*/ 133 w 160"/>
                  <a:gd name="T63" fmla="*/ 38 h 207"/>
                  <a:gd name="T64" fmla="*/ 118 w 160"/>
                  <a:gd name="T65" fmla="*/ 67 h 207"/>
                  <a:gd name="T66" fmla="*/ 103 w 160"/>
                  <a:gd name="T67" fmla="*/ 105 h 207"/>
                  <a:gd name="T68" fmla="*/ 93 w 160"/>
                  <a:gd name="T69" fmla="*/ 129 h 207"/>
                  <a:gd name="T70" fmla="*/ 89 w 160"/>
                  <a:gd name="T71" fmla="*/ 142 h 207"/>
                  <a:gd name="T72" fmla="*/ 89 w 160"/>
                  <a:gd name="T73" fmla="*/ 149 h 207"/>
                  <a:gd name="T74" fmla="*/ 91 w 160"/>
                  <a:gd name="T75" fmla="*/ 147 h 207"/>
                  <a:gd name="T76" fmla="*/ 106 w 160"/>
                  <a:gd name="T77" fmla="*/ 117 h 207"/>
                  <a:gd name="T78" fmla="*/ 122 w 160"/>
                  <a:gd name="T79" fmla="*/ 76 h 207"/>
                  <a:gd name="T80" fmla="*/ 137 w 160"/>
                  <a:gd name="T81" fmla="*/ 40 h 207"/>
                  <a:gd name="T82" fmla="*/ 147 w 160"/>
                  <a:gd name="T83" fmla="*/ 19 h 207"/>
                  <a:gd name="T84" fmla="*/ 153 w 160"/>
                  <a:gd name="T85" fmla="*/ 10 h 207"/>
                  <a:gd name="T86" fmla="*/ 157 w 160"/>
                  <a:gd name="T87" fmla="*/ 10 h 207"/>
                  <a:gd name="T88" fmla="*/ 160 w 160"/>
                  <a:gd name="T89" fmla="*/ 14 h 207"/>
                  <a:gd name="T90" fmla="*/ 160 w 160"/>
                  <a:gd name="T91" fmla="*/ 19 h 2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0"/>
                  <a:gd name="T139" fmla="*/ 0 h 207"/>
                  <a:gd name="T140" fmla="*/ 160 w 160"/>
                  <a:gd name="T141" fmla="*/ 207 h 2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0" h="207">
                    <a:moveTo>
                      <a:pt x="160" y="22"/>
                    </a:moveTo>
                    <a:lnTo>
                      <a:pt x="153" y="30"/>
                    </a:lnTo>
                    <a:lnTo>
                      <a:pt x="149" y="38"/>
                    </a:lnTo>
                    <a:lnTo>
                      <a:pt x="145" y="49"/>
                    </a:lnTo>
                    <a:lnTo>
                      <a:pt x="139" y="63"/>
                    </a:lnTo>
                    <a:lnTo>
                      <a:pt x="130" y="84"/>
                    </a:lnTo>
                    <a:lnTo>
                      <a:pt x="120" y="113"/>
                    </a:lnTo>
                    <a:lnTo>
                      <a:pt x="108" y="153"/>
                    </a:lnTo>
                    <a:lnTo>
                      <a:pt x="89" y="205"/>
                    </a:lnTo>
                    <a:lnTo>
                      <a:pt x="79" y="205"/>
                    </a:lnTo>
                    <a:lnTo>
                      <a:pt x="66" y="205"/>
                    </a:lnTo>
                    <a:lnTo>
                      <a:pt x="56" y="205"/>
                    </a:lnTo>
                    <a:lnTo>
                      <a:pt x="45" y="205"/>
                    </a:lnTo>
                    <a:lnTo>
                      <a:pt x="33" y="205"/>
                    </a:lnTo>
                    <a:lnTo>
                      <a:pt x="22" y="205"/>
                    </a:lnTo>
                    <a:lnTo>
                      <a:pt x="10" y="207"/>
                    </a:lnTo>
                    <a:lnTo>
                      <a:pt x="0" y="207"/>
                    </a:lnTo>
                    <a:lnTo>
                      <a:pt x="4" y="193"/>
                    </a:lnTo>
                    <a:lnTo>
                      <a:pt x="10" y="178"/>
                    </a:lnTo>
                    <a:lnTo>
                      <a:pt x="16" y="164"/>
                    </a:lnTo>
                    <a:lnTo>
                      <a:pt x="22" y="150"/>
                    </a:lnTo>
                    <a:lnTo>
                      <a:pt x="27" y="149"/>
                    </a:lnTo>
                    <a:lnTo>
                      <a:pt x="29" y="149"/>
                    </a:lnTo>
                    <a:lnTo>
                      <a:pt x="31" y="147"/>
                    </a:lnTo>
                    <a:lnTo>
                      <a:pt x="35" y="146"/>
                    </a:lnTo>
                    <a:lnTo>
                      <a:pt x="49" y="109"/>
                    </a:lnTo>
                    <a:lnTo>
                      <a:pt x="60" y="84"/>
                    </a:lnTo>
                    <a:lnTo>
                      <a:pt x="70" y="62"/>
                    </a:lnTo>
                    <a:lnTo>
                      <a:pt x="87" y="30"/>
                    </a:lnTo>
                    <a:lnTo>
                      <a:pt x="91" y="22"/>
                    </a:lnTo>
                    <a:lnTo>
                      <a:pt x="95" y="15"/>
                    </a:lnTo>
                    <a:lnTo>
                      <a:pt x="99" y="7"/>
                    </a:lnTo>
                    <a:lnTo>
                      <a:pt x="103" y="0"/>
                    </a:lnTo>
                    <a:lnTo>
                      <a:pt x="108" y="0"/>
                    </a:lnTo>
                    <a:lnTo>
                      <a:pt x="112" y="0"/>
                    </a:lnTo>
                    <a:lnTo>
                      <a:pt x="116" y="0"/>
                    </a:lnTo>
                    <a:lnTo>
                      <a:pt x="122" y="0"/>
                    </a:lnTo>
                    <a:lnTo>
                      <a:pt x="122" y="5"/>
                    </a:lnTo>
                    <a:lnTo>
                      <a:pt x="120" y="11"/>
                    </a:lnTo>
                    <a:lnTo>
                      <a:pt x="116" y="21"/>
                    </a:lnTo>
                    <a:lnTo>
                      <a:pt x="110" y="38"/>
                    </a:lnTo>
                    <a:lnTo>
                      <a:pt x="106" y="44"/>
                    </a:lnTo>
                    <a:lnTo>
                      <a:pt x="103" y="51"/>
                    </a:lnTo>
                    <a:lnTo>
                      <a:pt x="97" y="62"/>
                    </a:lnTo>
                    <a:lnTo>
                      <a:pt x="89" y="81"/>
                    </a:lnTo>
                    <a:lnTo>
                      <a:pt x="87" y="92"/>
                    </a:lnTo>
                    <a:lnTo>
                      <a:pt x="85" y="102"/>
                    </a:lnTo>
                    <a:lnTo>
                      <a:pt x="81" y="113"/>
                    </a:lnTo>
                    <a:lnTo>
                      <a:pt x="79" y="124"/>
                    </a:lnTo>
                    <a:lnTo>
                      <a:pt x="81" y="124"/>
                    </a:lnTo>
                    <a:lnTo>
                      <a:pt x="83" y="124"/>
                    </a:lnTo>
                    <a:lnTo>
                      <a:pt x="85" y="124"/>
                    </a:lnTo>
                    <a:lnTo>
                      <a:pt x="99" y="81"/>
                    </a:lnTo>
                    <a:lnTo>
                      <a:pt x="110" y="54"/>
                    </a:lnTo>
                    <a:lnTo>
                      <a:pt x="118" y="32"/>
                    </a:lnTo>
                    <a:lnTo>
                      <a:pt x="128" y="3"/>
                    </a:lnTo>
                    <a:lnTo>
                      <a:pt x="133" y="3"/>
                    </a:lnTo>
                    <a:lnTo>
                      <a:pt x="137" y="4"/>
                    </a:lnTo>
                    <a:lnTo>
                      <a:pt x="139" y="5"/>
                    </a:lnTo>
                    <a:lnTo>
                      <a:pt x="143" y="7"/>
                    </a:lnTo>
                    <a:lnTo>
                      <a:pt x="141" y="18"/>
                    </a:lnTo>
                    <a:lnTo>
                      <a:pt x="137" y="26"/>
                    </a:lnTo>
                    <a:lnTo>
                      <a:pt x="133" y="38"/>
                    </a:lnTo>
                    <a:lnTo>
                      <a:pt x="124" y="58"/>
                    </a:lnTo>
                    <a:lnTo>
                      <a:pt x="118" y="67"/>
                    </a:lnTo>
                    <a:lnTo>
                      <a:pt x="112" y="84"/>
                    </a:lnTo>
                    <a:lnTo>
                      <a:pt x="103" y="105"/>
                    </a:lnTo>
                    <a:lnTo>
                      <a:pt x="93" y="124"/>
                    </a:lnTo>
                    <a:lnTo>
                      <a:pt x="93" y="129"/>
                    </a:lnTo>
                    <a:lnTo>
                      <a:pt x="91" y="136"/>
                    </a:lnTo>
                    <a:lnTo>
                      <a:pt x="89" y="142"/>
                    </a:lnTo>
                    <a:lnTo>
                      <a:pt x="87" y="149"/>
                    </a:lnTo>
                    <a:lnTo>
                      <a:pt x="89" y="149"/>
                    </a:lnTo>
                    <a:lnTo>
                      <a:pt x="91" y="147"/>
                    </a:lnTo>
                    <a:lnTo>
                      <a:pt x="93" y="147"/>
                    </a:lnTo>
                    <a:lnTo>
                      <a:pt x="106" y="117"/>
                    </a:lnTo>
                    <a:lnTo>
                      <a:pt x="116" y="94"/>
                    </a:lnTo>
                    <a:lnTo>
                      <a:pt x="122" y="76"/>
                    </a:lnTo>
                    <a:lnTo>
                      <a:pt x="130" y="59"/>
                    </a:lnTo>
                    <a:lnTo>
                      <a:pt x="137" y="40"/>
                    </a:lnTo>
                    <a:lnTo>
                      <a:pt x="143" y="29"/>
                    </a:lnTo>
                    <a:lnTo>
                      <a:pt x="147" y="19"/>
                    </a:lnTo>
                    <a:lnTo>
                      <a:pt x="151" y="8"/>
                    </a:lnTo>
                    <a:lnTo>
                      <a:pt x="153" y="10"/>
                    </a:lnTo>
                    <a:lnTo>
                      <a:pt x="155" y="10"/>
                    </a:lnTo>
                    <a:lnTo>
                      <a:pt x="157" y="10"/>
                    </a:lnTo>
                    <a:lnTo>
                      <a:pt x="160" y="11"/>
                    </a:lnTo>
                    <a:lnTo>
                      <a:pt x="160" y="14"/>
                    </a:lnTo>
                    <a:lnTo>
                      <a:pt x="160" y="16"/>
                    </a:lnTo>
                    <a:lnTo>
                      <a:pt x="160" y="19"/>
                    </a:lnTo>
                    <a:lnTo>
                      <a:pt x="160" y="22"/>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7" name="Freeform 801"/>
              <p:cNvSpPr>
                <a:spLocks/>
              </p:cNvSpPr>
              <p:nvPr/>
            </p:nvSpPr>
            <p:spPr bwMode="auto">
              <a:xfrm>
                <a:off x="1182" y="1598"/>
                <a:ext cx="15" cy="34"/>
              </a:xfrm>
              <a:custGeom>
                <a:avLst/>
                <a:gdLst>
                  <a:gd name="T0" fmla="*/ 15 w 15"/>
                  <a:gd name="T1" fmla="*/ 14 h 34"/>
                  <a:gd name="T2" fmla="*/ 13 w 15"/>
                  <a:gd name="T3" fmla="*/ 19 h 34"/>
                  <a:gd name="T4" fmla="*/ 13 w 15"/>
                  <a:gd name="T5" fmla="*/ 23 h 34"/>
                  <a:gd name="T6" fmla="*/ 11 w 15"/>
                  <a:gd name="T7" fmla="*/ 29 h 34"/>
                  <a:gd name="T8" fmla="*/ 9 w 15"/>
                  <a:gd name="T9" fmla="*/ 34 h 34"/>
                  <a:gd name="T10" fmla="*/ 7 w 15"/>
                  <a:gd name="T11" fmla="*/ 34 h 34"/>
                  <a:gd name="T12" fmla="*/ 5 w 15"/>
                  <a:gd name="T13" fmla="*/ 34 h 34"/>
                  <a:gd name="T14" fmla="*/ 2 w 15"/>
                  <a:gd name="T15" fmla="*/ 34 h 34"/>
                  <a:gd name="T16" fmla="*/ 0 w 15"/>
                  <a:gd name="T17" fmla="*/ 34 h 34"/>
                  <a:gd name="T18" fmla="*/ 2 w 15"/>
                  <a:gd name="T19" fmla="*/ 25 h 34"/>
                  <a:gd name="T20" fmla="*/ 5 w 15"/>
                  <a:gd name="T21" fmla="*/ 16 h 34"/>
                  <a:gd name="T22" fmla="*/ 7 w 15"/>
                  <a:gd name="T23" fmla="*/ 8 h 34"/>
                  <a:gd name="T24" fmla="*/ 9 w 15"/>
                  <a:gd name="T25" fmla="*/ 0 h 34"/>
                  <a:gd name="T26" fmla="*/ 11 w 15"/>
                  <a:gd name="T27" fmla="*/ 0 h 34"/>
                  <a:gd name="T28" fmla="*/ 13 w 15"/>
                  <a:gd name="T29" fmla="*/ 1 h 34"/>
                  <a:gd name="T30" fmla="*/ 13 w 15"/>
                  <a:gd name="T31" fmla="*/ 1 h 34"/>
                  <a:gd name="T32" fmla="*/ 15 w 15"/>
                  <a:gd name="T33" fmla="*/ 3 h 34"/>
                  <a:gd name="T34" fmla="*/ 15 w 15"/>
                  <a:gd name="T35" fmla="*/ 5 h 34"/>
                  <a:gd name="T36" fmla="*/ 15 w 15"/>
                  <a:gd name="T37" fmla="*/ 8 h 34"/>
                  <a:gd name="T38" fmla="*/ 15 w 15"/>
                  <a:gd name="T39" fmla="*/ 11 h 34"/>
                  <a:gd name="T40" fmla="*/ 15 w 15"/>
                  <a:gd name="T41" fmla="*/ 14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
                  <a:gd name="T64" fmla="*/ 0 h 34"/>
                  <a:gd name="T65" fmla="*/ 15 w 15"/>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 h="34">
                    <a:moveTo>
                      <a:pt x="15" y="14"/>
                    </a:moveTo>
                    <a:lnTo>
                      <a:pt x="13" y="19"/>
                    </a:lnTo>
                    <a:lnTo>
                      <a:pt x="13" y="23"/>
                    </a:lnTo>
                    <a:lnTo>
                      <a:pt x="11" y="29"/>
                    </a:lnTo>
                    <a:lnTo>
                      <a:pt x="9" y="34"/>
                    </a:lnTo>
                    <a:lnTo>
                      <a:pt x="7" y="34"/>
                    </a:lnTo>
                    <a:lnTo>
                      <a:pt x="5" y="34"/>
                    </a:lnTo>
                    <a:lnTo>
                      <a:pt x="2" y="34"/>
                    </a:lnTo>
                    <a:lnTo>
                      <a:pt x="0" y="34"/>
                    </a:lnTo>
                    <a:lnTo>
                      <a:pt x="2" y="25"/>
                    </a:lnTo>
                    <a:lnTo>
                      <a:pt x="5" y="16"/>
                    </a:lnTo>
                    <a:lnTo>
                      <a:pt x="7" y="8"/>
                    </a:lnTo>
                    <a:lnTo>
                      <a:pt x="9" y="0"/>
                    </a:lnTo>
                    <a:lnTo>
                      <a:pt x="11" y="0"/>
                    </a:lnTo>
                    <a:lnTo>
                      <a:pt x="13" y="1"/>
                    </a:lnTo>
                    <a:lnTo>
                      <a:pt x="15" y="3"/>
                    </a:lnTo>
                    <a:lnTo>
                      <a:pt x="15" y="5"/>
                    </a:lnTo>
                    <a:lnTo>
                      <a:pt x="15" y="8"/>
                    </a:lnTo>
                    <a:lnTo>
                      <a:pt x="15" y="11"/>
                    </a:lnTo>
                    <a:lnTo>
                      <a:pt x="15" y="1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8" name="Freeform 802"/>
              <p:cNvSpPr>
                <a:spLocks/>
              </p:cNvSpPr>
              <p:nvPr/>
            </p:nvSpPr>
            <p:spPr bwMode="auto">
              <a:xfrm>
                <a:off x="1037" y="1425"/>
                <a:ext cx="131" cy="209"/>
              </a:xfrm>
              <a:custGeom>
                <a:avLst/>
                <a:gdLst>
                  <a:gd name="T0" fmla="*/ 131 w 131"/>
                  <a:gd name="T1" fmla="*/ 12 h 209"/>
                  <a:gd name="T2" fmla="*/ 125 w 131"/>
                  <a:gd name="T3" fmla="*/ 21 h 209"/>
                  <a:gd name="T4" fmla="*/ 118 w 131"/>
                  <a:gd name="T5" fmla="*/ 35 h 209"/>
                  <a:gd name="T6" fmla="*/ 110 w 131"/>
                  <a:gd name="T7" fmla="*/ 53 h 209"/>
                  <a:gd name="T8" fmla="*/ 100 w 131"/>
                  <a:gd name="T9" fmla="*/ 74 h 209"/>
                  <a:gd name="T10" fmla="*/ 87 w 131"/>
                  <a:gd name="T11" fmla="*/ 101 h 209"/>
                  <a:gd name="T12" fmla="*/ 71 w 131"/>
                  <a:gd name="T13" fmla="*/ 131 h 209"/>
                  <a:gd name="T14" fmla="*/ 54 w 131"/>
                  <a:gd name="T15" fmla="*/ 167 h 209"/>
                  <a:gd name="T16" fmla="*/ 33 w 131"/>
                  <a:gd name="T17" fmla="*/ 207 h 209"/>
                  <a:gd name="T18" fmla="*/ 25 w 131"/>
                  <a:gd name="T19" fmla="*/ 209 h 209"/>
                  <a:gd name="T20" fmla="*/ 17 w 131"/>
                  <a:gd name="T21" fmla="*/ 209 h 209"/>
                  <a:gd name="T22" fmla="*/ 8 w 131"/>
                  <a:gd name="T23" fmla="*/ 209 h 209"/>
                  <a:gd name="T24" fmla="*/ 0 w 131"/>
                  <a:gd name="T25" fmla="*/ 209 h 209"/>
                  <a:gd name="T26" fmla="*/ 6 w 131"/>
                  <a:gd name="T27" fmla="*/ 188 h 209"/>
                  <a:gd name="T28" fmla="*/ 12 w 131"/>
                  <a:gd name="T29" fmla="*/ 171 h 209"/>
                  <a:gd name="T30" fmla="*/ 21 w 131"/>
                  <a:gd name="T31" fmla="*/ 152 h 209"/>
                  <a:gd name="T32" fmla="*/ 35 w 131"/>
                  <a:gd name="T33" fmla="*/ 120 h 209"/>
                  <a:gd name="T34" fmla="*/ 44 w 131"/>
                  <a:gd name="T35" fmla="*/ 107 h 209"/>
                  <a:gd name="T36" fmla="*/ 52 w 131"/>
                  <a:gd name="T37" fmla="*/ 93 h 209"/>
                  <a:gd name="T38" fmla="*/ 60 w 131"/>
                  <a:gd name="T39" fmla="*/ 79 h 209"/>
                  <a:gd name="T40" fmla="*/ 69 w 131"/>
                  <a:gd name="T41" fmla="*/ 65 h 209"/>
                  <a:gd name="T42" fmla="*/ 77 w 131"/>
                  <a:gd name="T43" fmla="*/ 51 h 209"/>
                  <a:gd name="T44" fmla="*/ 85 w 131"/>
                  <a:gd name="T45" fmla="*/ 36 h 209"/>
                  <a:gd name="T46" fmla="*/ 96 w 131"/>
                  <a:gd name="T47" fmla="*/ 20 h 209"/>
                  <a:gd name="T48" fmla="*/ 106 w 131"/>
                  <a:gd name="T49" fmla="*/ 2 h 209"/>
                  <a:gd name="T50" fmla="*/ 110 w 131"/>
                  <a:gd name="T51" fmla="*/ 2 h 209"/>
                  <a:gd name="T52" fmla="*/ 116 w 131"/>
                  <a:gd name="T53" fmla="*/ 0 h 209"/>
                  <a:gd name="T54" fmla="*/ 120 w 131"/>
                  <a:gd name="T55" fmla="*/ 0 h 209"/>
                  <a:gd name="T56" fmla="*/ 125 w 131"/>
                  <a:gd name="T57" fmla="*/ 0 h 209"/>
                  <a:gd name="T58" fmla="*/ 129 w 131"/>
                  <a:gd name="T59" fmla="*/ 5 h 209"/>
                  <a:gd name="T60" fmla="*/ 131 w 131"/>
                  <a:gd name="T61" fmla="*/ 7 h 209"/>
                  <a:gd name="T62" fmla="*/ 131 w 131"/>
                  <a:gd name="T63" fmla="*/ 9 h 209"/>
                  <a:gd name="T64" fmla="*/ 131 w 131"/>
                  <a:gd name="T65" fmla="*/ 12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209"/>
                  <a:gd name="T101" fmla="*/ 131 w 131"/>
                  <a:gd name="T102" fmla="*/ 209 h 2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209">
                    <a:moveTo>
                      <a:pt x="131" y="12"/>
                    </a:moveTo>
                    <a:lnTo>
                      <a:pt x="125" y="21"/>
                    </a:lnTo>
                    <a:lnTo>
                      <a:pt x="118" y="35"/>
                    </a:lnTo>
                    <a:lnTo>
                      <a:pt x="110" y="53"/>
                    </a:lnTo>
                    <a:lnTo>
                      <a:pt x="100" y="74"/>
                    </a:lnTo>
                    <a:lnTo>
                      <a:pt x="87" y="101"/>
                    </a:lnTo>
                    <a:lnTo>
                      <a:pt x="71" y="131"/>
                    </a:lnTo>
                    <a:lnTo>
                      <a:pt x="54" y="167"/>
                    </a:lnTo>
                    <a:lnTo>
                      <a:pt x="33" y="207"/>
                    </a:lnTo>
                    <a:lnTo>
                      <a:pt x="25" y="209"/>
                    </a:lnTo>
                    <a:lnTo>
                      <a:pt x="17" y="209"/>
                    </a:lnTo>
                    <a:lnTo>
                      <a:pt x="8" y="209"/>
                    </a:lnTo>
                    <a:lnTo>
                      <a:pt x="0" y="209"/>
                    </a:lnTo>
                    <a:lnTo>
                      <a:pt x="6" y="188"/>
                    </a:lnTo>
                    <a:lnTo>
                      <a:pt x="12" y="171"/>
                    </a:lnTo>
                    <a:lnTo>
                      <a:pt x="21" y="152"/>
                    </a:lnTo>
                    <a:lnTo>
                      <a:pt x="35" y="120"/>
                    </a:lnTo>
                    <a:lnTo>
                      <a:pt x="44" y="107"/>
                    </a:lnTo>
                    <a:lnTo>
                      <a:pt x="52" y="93"/>
                    </a:lnTo>
                    <a:lnTo>
                      <a:pt x="60" y="79"/>
                    </a:lnTo>
                    <a:lnTo>
                      <a:pt x="69" y="65"/>
                    </a:lnTo>
                    <a:lnTo>
                      <a:pt x="77" y="51"/>
                    </a:lnTo>
                    <a:lnTo>
                      <a:pt x="85" y="36"/>
                    </a:lnTo>
                    <a:lnTo>
                      <a:pt x="96" y="20"/>
                    </a:lnTo>
                    <a:lnTo>
                      <a:pt x="106" y="2"/>
                    </a:lnTo>
                    <a:lnTo>
                      <a:pt x="110" y="2"/>
                    </a:lnTo>
                    <a:lnTo>
                      <a:pt x="116" y="0"/>
                    </a:lnTo>
                    <a:lnTo>
                      <a:pt x="120" y="0"/>
                    </a:lnTo>
                    <a:lnTo>
                      <a:pt x="125" y="0"/>
                    </a:lnTo>
                    <a:lnTo>
                      <a:pt x="129" y="5"/>
                    </a:lnTo>
                    <a:lnTo>
                      <a:pt x="131" y="7"/>
                    </a:lnTo>
                    <a:lnTo>
                      <a:pt x="131" y="9"/>
                    </a:lnTo>
                    <a:lnTo>
                      <a:pt x="131" y="12"/>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89" name="Freeform 803"/>
              <p:cNvSpPr>
                <a:spLocks/>
              </p:cNvSpPr>
              <p:nvPr/>
            </p:nvSpPr>
            <p:spPr bwMode="auto">
              <a:xfrm>
                <a:off x="1008" y="1424"/>
                <a:ext cx="108" cy="210"/>
              </a:xfrm>
              <a:custGeom>
                <a:avLst/>
                <a:gdLst>
                  <a:gd name="T0" fmla="*/ 108 w 108"/>
                  <a:gd name="T1" fmla="*/ 14 h 210"/>
                  <a:gd name="T2" fmla="*/ 106 w 108"/>
                  <a:gd name="T3" fmla="*/ 19 h 210"/>
                  <a:gd name="T4" fmla="*/ 102 w 108"/>
                  <a:gd name="T5" fmla="*/ 26 h 210"/>
                  <a:gd name="T6" fmla="*/ 98 w 108"/>
                  <a:gd name="T7" fmla="*/ 37 h 210"/>
                  <a:gd name="T8" fmla="*/ 89 w 108"/>
                  <a:gd name="T9" fmla="*/ 54 h 210"/>
                  <a:gd name="T10" fmla="*/ 79 w 108"/>
                  <a:gd name="T11" fmla="*/ 77 h 210"/>
                  <a:gd name="T12" fmla="*/ 64 w 108"/>
                  <a:gd name="T13" fmla="*/ 109 h 210"/>
                  <a:gd name="T14" fmla="*/ 46 w 108"/>
                  <a:gd name="T15" fmla="*/ 152 h 210"/>
                  <a:gd name="T16" fmla="*/ 21 w 108"/>
                  <a:gd name="T17" fmla="*/ 204 h 210"/>
                  <a:gd name="T18" fmla="*/ 17 w 108"/>
                  <a:gd name="T19" fmla="*/ 207 h 210"/>
                  <a:gd name="T20" fmla="*/ 14 w 108"/>
                  <a:gd name="T21" fmla="*/ 208 h 210"/>
                  <a:gd name="T22" fmla="*/ 8 w 108"/>
                  <a:gd name="T23" fmla="*/ 210 h 210"/>
                  <a:gd name="T24" fmla="*/ 0 w 108"/>
                  <a:gd name="T25" fmla="*/ 210 h 210"/>
                  <a:gd name="T26" fmla="*/ 6 w 108"/>
                  <a:gd name="T27" fmla="*/ 189 h 210"/>
                  <a:gd name="T28" fmla="*/ 12 w 108"/>
                  <a:gd name="T29" fmla="*/ 171 h 210"/>
                  <a:gd name="T30" fmla="*/ 21 w 108"/>
                  <a:gd name="T31" fmla="*/ 149 h 210"/>
                  <a:gd name="T32" fmla="*/ 35 w 108"/>
                  <a:gd name="T33" fmla="*/ 113 h 210"/>
                  <a:gd name="T34" fmla="*/ 64 w 108"/>
                  <a:gd name="T35" fmla="*/ 55 h 210"/>
                  <a:gd name="T36" fmla="*/ 81 w 108"/>
                  <a:gd name="T37" fmla="*/ 25 h 210"/>
                  <a:gd name="T38" fmla="*/ 87 w 108"/>
                  <a:gd name="T39" fmla="*/ 10 h 210"/>
                  <a:gd name="T40" fmla="*/ 91 w 108"/>
                  <a:gd name="T41" fmla="*/ 0 h 210"/>
                  <a:gd name="T42" fmla="*/ 98 w 108"/>
                  <a:gd name="T43" fmla="*/ 1 h 210"/>
                  <a:gd name="T44" fmla="*/ 102 w 108"/>
                  <a:gd name="T45" fmla="*/ 1 h 210"/>
                  <a:gd name="T46" fmla="*/ 104 w 108"/>
                  <a:gd name="T47" fmla="*/ 3 h 210"/>
                  <a:gd name="T48" fmla="*/ 108 w 108"/>
                  <a:gd name="T49" fmla="*/ 4 h 210"/>
                  <a:gd name="T50" fmla="*/ 108 w 108"/>
                  <a:gd name="T51" fmla="*/ 7 h 210"/>
                  <a:gd name="T52" fmla="*/ 108 w 108"/>
                  <a:gd name="T53" fmla="*/ 10 h 210"/>
                  <a:gd name="T54" fmla="*/ 108 w 108"/>
                  <a:gd name="T55" fmla="*/ 11 h 210"/>
                  <a:gd name="T56" fmla="*/ 108 w 108"/>
                  <a:gd name="T57" fmla="*/ 14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210"/>
                  <a:gd name="T89" fmla="*/ 108 w 108"/>
                  <a:gd name="T90" fmla="*/ 210 h 2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210">
                    <a:moveTo>
                      <a:pt x="108" y="14"/>
                    </a:moveTo>
                    <a:lnTo>
                      <a:pt x="106" y="19"/>
                    </a:lnTo>
                    <a:lnTo>
                      <a:pt x="102" y="26"/>
                    </a:lnTo>
                    <a:lnTo>
                      <a:pt x="98" y="37"/>
                    </a:lnTo>
                    <a:lnTo>
                      <a:pt x="89" y="54"/>
                    </a:lnTo>
                    <a:lnTo>
                      <a:pt x="79" y="77"/>
                    </a:lnTo>
                    <a:lnTo>
                      <a:pt x="64" y="109"/>
                    </a:lnTo>
                    <a:lnTo>
                      <a:pt x="46" y="152"/>
                    </a:lnTo>
                    <a:lnTo>
                      <a:pt x="21" y="204"/>
                    </a:lnTo>
                    <a:lnTo>
                      <a:pt x="17" y="207"/>
                    </a:lnTo>
                    <a:lnTo>
                      <a:pt x="14" y="208"/>
                    </a:lnTo>
                    <a:lnTo>
                      <a:pt x="8" y="210"/>
                    </a:lnTo>
                    <a:lnTo>
                      <a:pt x="0" y="210"/>
                    </a:lnTo>
                    <a:lnTo>
                      <a:pt x="6" y="189"/>
                    </a:lnTo>
                    <a:lnTo>
                      <a:pt x="12" y="171"/>
                    </a:lnTo>
                    <a:lnTo>
                      <a:pt x="21" y="149"/>
                    </a:lnTo>
                    <a:lnTo>
                      <a:pt x="35" y="113"/>
                    </a:lnTo>
                    <a:lnTo>
                      <a:pt x="64" y="55"/>
                    </a:lnTo>
                    <a:lnTo>
                      <a:pt x="81" y="25"/>
                    </a:lnTo>
                    <a:lnTo>
                      <a:pt x="87" y="10"/>
                    </a:lnTo>
                    <a:lnTo>
                      <a:pt x="91" y="0"/>
                    </a:lnTo>
                    <a:lnTo>
                      <a:pt x="98" y="1"/>
                    </a:lnTo>
                    <a:lnTo>
                      <a:pt x="102" y="1"/>
                    </a:lnTo>
                    <a:lnTo>
                      <a:pt x="104" y="3"/>
                    </a:lnTo>
                    <a:lnTo>
                      <a:pt x="108" y="4"/>
                    </a:lnTo>
                    <a:lnTo>
                      <a:pt x="108" y="7"/>
                    </a:lnTo>
                    <a:lnTo>
                      <a:pt x="108" y="10"/>
                    </a:lnTo>
                    <a:lnTo>
                      <a:pt x="108" y="11"/>
                    </a:lnTo>
                    <a:lnTo>
                      <a:pt x="108" y="14"/>
                    </a:lnTo>
                    <a:close/>
                  </a:path>
                </a:pathLst>
              </a:custGeom>
              <a:solidFill>
                <a:srgbClr val="66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0" name="Freeform 804"/>
              <p:cNvSpPr>
                <a:spLocks/>
              </p:cNvSpPr>
              <p:nvPr/>
            </p:nvSpPr>
            <p:spPr bwMode="auto">
              <a:xfrm>
                <a:off x="962" y="1427"/>
                <a:ext cx="123" cy="207"/>
              </a:xfrm>
              <a:custGeom>
                <a:avLst/>
                <a:gdLst>
                  <a:gd name="T0" fmla="*/ 123 w 123"/>
                  <a:gd name="T1" fmla="*/ 14 h 207"/>
                  <a:gd name="T2" fmla="*/ 110 w 123"/>
                  <a:gd name="T3" fmla="*/ 38 h 207"/>
                  <a:gd name="T4" fmla="*/ 98 w 123"/>
                  <a:gd name="T5" fmla="*/ 63 h 207"/>
                  <a:gd name="T6" fmla="*/ 85 w 123"/>
                  <a:gd name="T7" fmla="*/ 89 h 207"/>
                  <a:gd name="T8" fmla="*/ 73 w 123"/>
                  <a:gd name="T9" fmla="*/ 114 h 207"/>
                  <a:gd name="T10" fmla="*/ 65 w 123"/>
                  <a:gd name="T11" fmla="*/ 136 h 207"/>
                  <a:gd name="T12" fmla="*/ 54 w 123"/>
                  <a:gd name="T13" fmla="*/ 158 h 207"/>
                  <a:gd name="T14" fmla="*/ 46 w 123"/>
                  <a:gd name="T15" fmla="*/ 182 h 207"/>
                  <a:gd name="T16" fmla="*/ 36 w 123"/>
                  <a:gd name="T17" fmla="*/ 205 h 207"/>
                  <a:gd name="T18" fmla="*/ 27 w 123"/>
                  <a:gd name="T19" fmla="*/ 205 h 207"/>
                  <a:gd name="T20" fmla="*/ 17 w 123"/>
                  <a:gd name="T21" fmla="*/ 205 h 207"/>
                  <a:gd name="T22" fmla="*/ 9 w 123"/>
                  <a:gd name="T23" fmla="*/ 205 h 207"/>
                  <a:gd name="T24" fmla="*/ 0 w 123"/>
                  <a:gd name="T25" fmla="*/ 207 h 207"/>
                  <a:gd name="T26" fmla="*/ 4 w 123"/>
                  <a:gd name="T27" fmla="*/ 197 h 207"/>
                  <a:gd name="T28" fmla="*/ 9 w 123"/>
                  <a:gd name="T29" fmla="*/ 183 h 207"/>
                  <a:gd name="T30" fmla="*/ 19 w 123"/>
                  <a:gd name="T31" fmla="*/ 162 h 207"/>
                  <a:gd name="T32" fmla="*/ 33 w 123"/>
                  <a:gd name="T33" fmla="*/ 124 h 207"/>
                  <a:gd name="T34" fmla="*/ 46 w 123"/>
                  <a:gd name="T35" fmla="*/ 98 h 207"/>
                  <a:gd name="T36" fmla="*/ 56 w 123"/>
                  <a:gd name="T37" fmla="*/ 76 h 207"/>
                  <a:gd name="T38" fmla="*/ 67 w 123"/>
                  <a:gd name="T39" fmla="*/ 58 h 207"/>
                  <a:gd name="T40" fmla="*/ 75 w 123"/>
                  <a:gd name="T41" fmla="*/ 43 h 207"/>
                  <a:gd name="T42" fmla="*/ 81 w 123"/>
                  <a:gd name="T43" fmla="*/ 30 h 207"/>
                  <a:gd name="T44" fmla="*/ 85 w 123"/>
                  <a:gd name="T45" fmla="*/ 19 h 207"/>
                  <a:gd name="T46" fmla="*/ 92 w 123"/>
                  <a:gd name="T47" fmla="*/ 10 h 207"/>
                  <a:gd name="T48" fmla="*/ 96 w 123"/>
                  <a:gd name="T49" fmla="*/ 0 h 207"/>
                  <a:gd name="T50" fmla="*/ 104 w 123"/>
                  <a:gd name="T51" fmla="*/ 0 h 207"/>
                  <a:gd name="T52" fmla="*/ 110 w 123"/>
                  <a:gd name="T53" fmla="*/ 0 h 207"/>
                  <a:gd name="T54" fmla="*/ 114 w 123"/>
                  <a:gd name="T55" fmla="*/ 1 h 207"/>
                  <a:gd name="T56" fmla="*/ 123 w 123"/>
                  <a:gd name="T57" fmla="*/ 3 h 207"/>
                  <a:gd name="T58" fmla="*/ 123 w 123"/>
                  <a:gd name="T59" fmla="*/ 5 h 207"/>
                  <a:gd name="T60" fmla="*/ 123 w 123"/>
                  <a:gd name="T61" fmla="*/ 8 h 207"/>
                  <a:gd name="T62" fmla="*/ 123 w 123"/>
                  <a:gd name="T63" fmla="*/ 11 h 207"/>
                  <a:gd name="T64" fmla="*/ 123 w 123"/>
                  <a:gd name="T65" fmla="*/ 14 h 2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207"/>
                  <a:gd name="T101" fmla="*/ 123 w 123"/>
                  <a:gd name="T102" fmla="*/ 207 h 2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207">
                    <a:moveTo>
                      <a:pt x="123" y="14"/>
                    </a:moveTo>
                    <a:lnTo>
                      <a:pt x="110" y="38"/>
                    </a:lnTo>
                    <a:lnTo>
                      <a:pt x="98" y="63"/>
                    </a:lnTo>
                    <a:lnTo>
                      <a:pt x="85" y="89"/>
                    </a:lnTo>
                    <a:lnTo>
                      <a:pt x="73" y="114"/>
                    </a:lnTo>
                    <a:lnTo>
                      <a:pt x="65" y="136"/>
                    </a:lnTo>
                    <a:lnTo>
                      <a:pt x="54" y="158"/>
                    </a:lnTo>
                    <a:lnTo>
                      <a:pt x="46" y="182"/>
                    </a:lnTo>
                    <a:lnTo>
                      <a:pt x="36" y="205"/>
                    </a:lnTo>
                    <a:lnTo>
                      <a:pt x="27" y="205"/>
                    </a:lnTo>
                    <a:lnTo>
                      <a:pt x="17" y="205"/>
                    </a:lnTo>
                    <a:lnTo>
                      <a:pt x="9" y="205"/>
                    </a:lnTo>
                    <a:lnTo>
                      <a:pt x="0" y="207"/>
                    </a:lnTo>
                    <a:lnTo>
                      <a:pt x="4" y="197"/>
                    </a:lnTo>
                    <a:lnTo>
                      <a:pt x="9" y="183"/>
                    </a:lnTo>
                    <a:lnTo>
                      <a:pt x="19" y="162"/>
                    </a:lnTo>
                    <a:lnTo>
                      <a:pt x="33" y="124"/>
                    </a:lnTo>
                    <a:lnTo>
                      <a:pt x="46" y="98"/>
                    </a:lnTo>
                    <a:lnTo>
                      <a:pt x="56" y="76"/>
                    </a:lnTo>
                    <a:lnTo>
                      <a:pt x="67" y="58"/>
                    </a:lnTo>
                    <a:lnTo>
                      <a:pt x="75" y="43"/>
                    </a:lnTo>
                    <a:lnTo>
                      <a:pt x="81" y="30"/>
                    </a:lnTo>
                    <a:lnTo>
                      <a:pt x="85" y="19"/>
                    </a:lnTo>
                    <a:lnTo>
                      <a:pt x="92" y="10"/>
                    </a:lnTo>
                    <a:lnTo>
                      <a:pt x="96" y="0"/>
                    </a:lnTo>
                    <a:lnTo>
                      <a:pt x="104" y="0"/>
                    </a:lnTo>
                    <a:lnTo>
                      <a:pt x="110" y="0"/>
                    </a:lnTo>
                    <a:lnTo>
                      <a:pt x="114" y="1"/>
                    </a:lnTo>
                    <a:lnTo>
                      <a:pt x="123" y="3"/>
                    </a:lnTo>
                    <a:lnTo>
                      <a:pt x="123" y="5"/>
                    </a:lnTo>
                    <a:lnTo>
                      <a:pt x="123" y="8"/>
                    </a:lnTo>
                    <a:lnTo>
                      <a:pt x="123" y="11"/>
                    </a:lnTo>
                    <a:lnTo>
                      <a:pt x="123" y="14"/>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1" name="Freeform 805"/>
              <p:cNvSpPr>
                <a:spLocks/>
              </p:cNvSpPr>
              <p:nvPr/>
            </p:nvSpPr>
            <p:spPr bwMode="auto">
              <a:xfrm>
                <a:off x="898" y="1438"/>
                <a:ext cx="143" cy="197"/>
              </a:xfrm>
              <a:custGeom>
                <a:avLst/>
                <a:gdLst>
                  <a:gd name="T0" fmla="*/ 143 w 143"/>
                  <a:gd name="T1" fmla="*/ 8 h 197"/>
                  <a:gd name="T2" fmla="*/ 139 w 143"/>
                  <a:gd name="T3" fmla="*/ 16 h 197"/>
                  <a:gd name="T4" fmla="*/ 135 w 143"/>
                  <a:gd name="T5" fmla="*/ 21 h 197"/>
                  <a:gd name="T6" fmla="*/ 133 w 143"/>
                  <a:gd name="T7" fmla="*/ 25 h 197"/>
                  <a:gd name="T8" fmla="*/ 131 w 143"/>
                  <a:gd name="T9" fmla="*/ 27 h 197"/>
                  <a:gd name="T10" fmla="*/ 120 w 143"/>
                  <a:gd name="T11" fmla="*/ 48 h 197"/>
                  <a:gd name="T12" fmla="*/ 112 w 143"/>
                  <a:gd name="T13" fmla="*/ 69 h 197"/>
                  <a:gd name="T14" fmla="*/ 102 w 143"/>
                  <a:gd name="T15" fmla="*/ 91 h 197"/>
                  <a:gd name="T16" fmla="*/ 91 w 143"/>
                  <a:gd name="T17" fmla="*/ 112 h 197"/>
                  <a:gd name="T18" fmla="*/ 81 w 143"/>
                  <a:gd name="T19" fmla="*/ 134 h 197"/>
                  <a:gd name="T20" fmla="*/ 70 w 143"/>
                  <a:gd name="T21" fmla="*/ 154 h 197"/>
                  <a:gd name="T22" fmla="*/ 62 w 143"/>
                  <a:gd name="T23" fmla="*/ 176 h 197"/>
                  <a:gd name="T24" fmla="*/ 52 w 143"/>
                  <a:gd name="T25" fmla="*/ 197 h 197"/>
                  <a:gd name="T26" fmla="*/ 39 w 143"/>
                  <a:gd name="T27" fmla="*/ 197 h 197"/>
                  <a:gd name="T28" fmla="*/ 27 w 143"/>
                  <a:gd name="T29" fmla="*/ 197 h 197"/>
                  <a:gd name="T30" fmla="*/ 14 w 143"/>
                  <a:gd name="T31" fmla="*/ 197 h 197"/>
                  <a:gd name="T32" fmla="*/ 0 w 143"/>
                  <a:gd name="T33" fmla="*/ 197 h 197"/>
                  <a:gd name="T34" fmla="*/ 4 w 143"/>
                  <a:gd name="T35" fmla="*/ 185 h 197"/>
                  <a:gd name="T36" fmla="*/ 8 w 143"/>
                  <a:gd name="T37" fmla="*/ 172 h 197"/>
                  <a:gd name="T38" fmla="*/ 16 w 143"/>
                  <a:gd name="T39" fmla="*/ 154 h 197"/>
                  <a:gd name="T40" fmla="*/ 31 w 143"/>
                  <a:gd name="T41" fmla="*/ 124 h 197"/>
                  <a:gd name="T42" fmla="*/ 41 w 143"/>
                  <a:gd name="T43" fmla="*/ 105 h 197"/>
                  <a:gd name="T44" fmla="*/ 56 w 143"/>
                  <a:gd name="T45" fmla="*/ 69 h 197"/>
                  <a:gd name="T46" fmla="*/ 73 w 143"/>
                  <a:gd name="T47" fmla="*/ 33 h 197"/>
                  <a:gd name="T48" fmla="*/ 85 w 143"/>
                  <a:gd name="T49" fmla="*/ 11 h 197"/>
                  <a:gd name="T50" fmla="*/ 87 w 143"/>
                  <a:gd name="T51" fmla="*/ 18 h 197"/>
                  <a:gd name="T52" fmla="*/ 89 w 143"/>
                  <a:gd name="T53" fmla="*/ 21 h 197"/>
                  <a:gd name="T54" fmla="*/ 93 w 143"/>
                  <a:gd name="T55" fmla="*/ 22 h 197"/>
                  <a:gd name="T56" fmla="*/ 97 w 143"/>
                  <a:gd name="T57" fmla="*/ 23 h 197"/>
                  <a:gd name="T58" fmla="*/ 102 w 143"/>
                  <a:gd name="T59" fmla="*/ 18 h 197"/>
                  <a:gd name="T60" fmla="*/ 104 w 143"/>
                  <a:gd name="T61" fmla="*/ 12 h 197"/>
                  <a:gd name="T62" fmla="*/ 108 w 143"/>
                  <a:gd name="T63" fmla="*/ 5 h 197"/>
                  <a:gd name="T64" fmla="*/ 110 w 143"/>
                  <a:gd name="T65" fmla="*/ 0 h 197"/>
                  <a:gd name="T66" fmla="*/ 118 w 143"/>
                  <a:gd name="T67" fmla="*/ 1 h 197"/>
                  <a:gd name="T68" fmla="*/ 124 w 143"/>
                  <a:gd name="T69" fmla="*/ 1 h 197"/>
                  <a:gd name="T70" fmla="*/ 133 w 143"/>
                  <a:gd name="T71" fmla="*/ 0 h 197"/>
                  <a:gd name="T72" fmla="*/ 139 w 143"/>
                  <a:gd name="T73" fmla="*/ 0 h 197"/>
                  <a:gd name="T74" fmla="*/ 141 w 143"/>
                  <a:gd name="T75" fmla="*/ 3 h 197"/>
                  <a:gd name="T76" fmla="*/ 143 w 143"/>
                  <a:gd name="T77" fmla="*/ 4 h 197"/>
                  <a:gd name="T78" fmla="*/ 143 w 143"/>
                  <a:gd name="T79" fmla="*/ 7 h 197"/>
                  <a:gd name="T80" fmla="*/ 143 w 143"/>
                  <a:gd name="T81" fmla="*/ 8 h 1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197"/>
                  <a:gd name="T125" fmla="*/ 143 w 143"/>
                  <a:gd name="T126" fmla="*/ 197 h 1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197">
                    <a:moveTo>
                      <a:pt x="143" y="8"/>
                    </a:moveTo>
                    <a:lnTo>
                      <a:pt x="139" y="16"/>
                    </a:lnTo>
                    <a:lnTo>
                      <a:pt x="135" y="21"/>
                    </a:lnTo>
                    <a:lnTo>
                      <a:pt x="133" y="25"/>
                    </a:lnTo>
                    <a:lnTo>
                      <a:pt x="131" y="27"/>
                    </a:lnTo>
                    <a:lnTo>
                      <a:pt x="120" y="48"/>
                    </a:lnTo>
                    <a:lnTo>
                      <a:pt x="112" y="69"/>
                    </a:lnTo>
                    <a:lnTo>
                      <a:pt x="102" y="91"/>
                    </a:lnTo>
                    <a:lnTo>
                      <a:pt x="91" y="112"/>
                    </a:lnTo>
                    <a:lnTo>
                      <a:pt x="81" y="134"/>
                    </a:lnTo>
                    <a:lnTo>
                      <a:pt x="70" y="154"/>
                    </a:lnTo>
                    <a:lnTo>
                      <a:pt x="62" y="176"/>
                    </a:lnTo>
                    <a:lnTo>
                      <a:pt x="52" y="197"/>
                    </a:lnTo>
                    <a:lnTo>
                      <a:pt x="39" y="197"/>
                    </a:lnTo>
                    <a:lnTo>
                      <a:pt x="27" y="197"/>
                    </a:lnTo>
                    <a:lnTo>
                      <a:pt x="14" y="197"/>
                    </a:lnTo>
                    <a:lnTo>
                      <a:pt x="0" y="197"/>
                    </a:lnTo>
                    <a:lnTo>
                      <a:pt x="4" y="185"/>
                    </a:lnTo>
                    <a:lnTo>
                      <a:pt x="8" y="172"/>
                    </a:lnTo>
                    <a:lnTo>
                      <a:pt x="16" y="154"/>
                    </a:lnTo>
                    <a:lnTo>
                      <a:pt x="31" y="124"/>
                    </a:lnTo>
                    <a:lnTo>
                      <a:pt x="41" y="105"/>
                    </a:lnTo>
                    <a:lnTo>
                      <a:pt x="56" y="69"/>
                    </a:lnTo>
                    <a:lnTo>
                      <a:pt x="73" y="33"/>
                    </a:lnTo>
                    <a:lnTo>
                      <a:pt x="85" y="11"/>
                    </a:lnTo>
                    <a:lnTo>
                      <a:pt x="87" y="18"/>
                    </a:lnTo>
                    <a:lnTo>
                      <a:pt x="89" y="21"/>
                    </a:lnTo>
                    <a:lnTo>
                      <a:pt x="93" y="22"/>
                    </a:lnTo>
                    <a:lnTo>
                      <a:pt x="97" y="23"/>
                    </a:lnTo>
                    <a:lnTo>
                      <a:pt x="102" y="18"/>
                    </a:lnTo>
                    <a:lnTo>
                      <a:pt x="104" y="12"/>
                    </a:lnTo>
                    <a:lnTo>
                      <a:pt x="108" y="5"/>
                    </a:lnTo>
                    <a:lnTo>
                      <a:pt x="110" y="0"/>
                    </a:lnTo>
                    <a:lnTo>
                      <a:pt x="118" y="1"/>
                    </a:lnTo>
                    <a:lnTo>
                      <a:pt x="124" y="1"/>
                    </a:lnTo>
                    <a:lnTo>
                      <a:pt x="133" y="0"/>
                    </a:lnTo>
                    <a:lnTo>
                      <a:pt x="139" y="0"/>
                    </a:lnTo>
                    <a:lnTo>
                      <a:pt x="141" y="3"/>
                    </a:lnTo>
                    <a:lnTo>
                      <a:pt x="143" y="4"/>
                    </a:lnTo>
                    <a:lnTo>
                      <a:pt x="143" y="7"/>
                    </a:lnTo>
                    <a:lnTo>
                      <a:pt x="143" y="8"/>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2" name="Freeform 806"/>
              <p:cNvSpPr>
                <a:spLocks/>
              </p:cNvSpPr>
              <p:nvPr/>
            </p:nvSpPr>
            <p:spPr bwMode="auto">
              <a:xfrm>
                <a:off x="806" y="1434"/>
                <a:ext cx="156" cy="201"/>
              </a:xfrm>
              <a:custGeom>
                <a:avLst/>
                <a:gdLst>
                  <a:gd name="T0" fmla="*/ 144 w 156"/>
                  <a:gd name="T1" fmla="*/ 51 h 201"/>
                  <a:gd name="T2" fmla="*/ 119 w 156"/>
                  <a:gd name="T3" fmla="*/ 118 h 201"/>
                  <a:gd name="T4" fmla="*/ 100 w 156"/>
                  <a:gd name="T5" fmla="*/ 164 h 201"/>
                  <a:gd name="T6" fmla="*/ 88 w 156"/>
                  <a:gd name="T7" fmla="*/ 189 h 201"/>
                  <a:gd name="T8" fmla="*/ 69 w 156"/>
                  <a:gd name="T9" fmla="*/ 200 h 201"/>
                  <a:gd name="T10" fmla="*/ 50 w 156"/>
                  <a:gd name="T11" fmla="*/ 201 h 201"/>
                  <a:gd name="T12" fmla="*/ 32 w 156"/>
                  <a:gd name="T13" fmla="*/ 201 h 201"/>
                  <a:gd name="T14" fmla="*/ 11 w 156"/>
                  <a:gd name="T15" fmla="*/ 201 h 201"/>
                  <a:gd name="T16" fmla="*/ 5 w 156"/>
                  <a:gd name="T17" fmla="*/ 186 h 201"/>
                  <a:gd name="T18" fmla="*/ 17 w 156"/>
                  <a:gd name="T19" fmla="*/ 153 h 201"/>
                  <a:gd name="T20" fmla="*/ 44 w 156"/>
                  <a:gd name="T21" fmla="*/ 98 h 201"/>
                  <a:gd name="T22" fmla="*/ 67 w 156"/>
                  <a:gd name="T23" fmla="*/ 47 h 201"/>
                  <a:gd name="T24" fmla="*/ 79 w 156"/>
                  <a:gd name="T25" fmla="*/ 23 h 201"/>
                  <a:gd name="T26" fmla="*/ 86 w 156"/>
                  <a:gd name="T27" fmla="*/ 15 h 201"/>
                  <a:gd name="T28" fmla="*/ 90 w 156"/>
                  <a:gd name="T29" fmla="*/ 15 h 201"/>
                  <a:gd name="T30" fmla="*/ 90 w 156"/>
                  <a:gd name="T31" fmla="*/ 20 h 201"/>
                  <a:gd name="T32" fmla="*/ 75 w 156"/>
                  <a:gd name="T33" fmla="*/ 59 h 201"/>
                  <a:gd name="T34" fmla="*/ 44 w 156"/>
                  <a:gd name="T35" fmla="*/ 127 h 201"/>
                  <a:gd name="T36" fmla="*/ 32 w 156"/>
                  <a:gd name="T37" fmla="*/ 158 h 201"/>
                  <a:gd name="T38" fmla="*/ 36 w 156"/>
                  <a:gd name="T39" fmla="*/ 158 h 201"/>
                  <a:gd name="T40" fmla="*/ 59 w 156"/>
                  <a:gd name="T41" fmla="*/ 111 h 201"/>
                  <a:gd name="T42" fmla="*/ 88 w 156"/>
                  <a:gd name="T43" fmla="*/ 52 h 201"/>
                  <a:gd name="T44" fmla="*/ 100 w 156"/>
                  <a:gd name="T45" fmla="*/ 22 h 201"/>
                  <a:gd name="T46" fmla="*/ 104 w 156"/>
                  <a:gd name="T47" fmla="*/ 7 h 201"/>
                  <a:gd name="T48" fmla="*/ 111 w 156"/>
                  <a:gd name="T49" fmla="*/ 0 h 201"/>
                  <a:gd name="T50" fmla="*/ 121 w 156"/>
                  <a:gd name="T51" fmla="*/ 1 h 201"/>
                  <a:gd name="T52" fmla="*/ 125 w 156"/>
                  <a:gd name="T53" fmla="*/ 7 h 201"/>
                  <a:gd name="T54" fmla="*/ 121 w 156"/>
                  <a:gd name="T55" fmla="*/ 20 h 201"/>
                  <a:gd name="T56" fmla="*/ 106 w 156"/>
                  <a:gd name="T57" fmla="*/ 54 h 201"/>
                  <a:gd name="T58" fmla="*/ 75 w 156"/>
                  <a:gd name="T59" fmla="*/ 122 h 201"/>
                  <a:gd name="T60" fmla="*/ 54 w 156"/>
                  <a:gd name="T61" fmla="*/ 173 h 201"/>
                  <a:gd name="T62" fmla="*/ 59 w 156"/>
                  <a:gd name="T63" fmla="*/ 172 h 201"/>
                  <a:gd name="T64" fmla="*/ 86 w 156"/>
                  <a:gd name="T65" fmla="*/ 117 h 201"/>
                  <a:gd name="T66" fmla="*/ 117 w 156"/>
                  <a:gd name="T67" fmla="*/ 47 h 201"/>
                  <a:gd name="T68" fmla="*/ 133 w 156"/>
                  <a:gd name="T69" fmla="*/ 14 h 201"/>
                  <a:gd name="T70" fmla="*/ 138 w 156"/>
                  <a:gd name="T71" fmla="*/ 4 h 201"/>
                  <a:gd name="T72" fmla="*/ 146 w 156"/>
                  <a:gd name="T73" fmla="*/ 1 h 201"/>
                  <a:gd name="T74" fmla="*/ 152 w 156"/>
                  <a:gd name="T75" fmla="*/ 3 h 201"/>
                  <a:gd name="T76" fmla="*/ 156 w 156"/>
                  <a:gd name="T77" fmla="*/ 7 h 201"/>
                  <a:gd name="T78" fmla="*/ 154 w 156"/>
                  <a:gd name="T79" fmla="*/ 14 h 2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6"/>
                  <a:gd name="T121" fmla="*/ 0 h 201"/>
                  <a:gd name="T122" fmla="*/ 156 w 156"/>
                  <a:gd name="T123" fmla="*/ 201 h 2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6" h="201">
                    <a:moveTo>
                      <a:pt x="154" y="18"/>
                    </a:moveTo>
                    <a:lnTo>
                      <a:pt x="144" y="51"/>
                    </a:lnTo>
                    <a:lnTo>
                      <a:pt x="131" y="85"/>
                    </a:lnTo>
                    <a:lnTo>
                      <a:pt x="119" y="118"/>
                    </a:lnTo>
                    <a:lnTo>
                      <a:pt x="104" y="153"/>
                    </a:lnTo>
                    <a:lnTo>
                      <a:pt x="100" y="164"/>
                    </a:lnTo>
                    <a:lnTo>
                      <a:pt x="94" y="176"/>
                    </a:lnTo>
                    <a:lnTo>
                      <a:pt x="88" y="189"/>
                    </a:lnTo>
                    <a:lnTo>
                      <a:pt x="79" y="200"/>
                    </a:lnTo>
                    <a:lnTo>
                      <a:pt x="69" y="200"/>
                    </a:lnTo>
                    <a:lnTo>
                      <a:pt x="61" y="201"/>
                    </a:lnTo>
                    <a:lnTo>
                      <a:pt x="50" y="201"/>
                    </a:lnTo>
                    <a:lnTo>
                      <a:pt x="40" y="201"/>
                    </a:lnTo>
                    <a:lnTo>
                      <a:pt x="32" y="201"/>
                    </a:lnTo>
                    <a:lnTo>
                      <a:pt x="21" y="201"/>
                    </a:lnTo>
                    <a:lnTo>
                      <a:pt x="11" y="201"/>
                    </a:lnTo>
                    <a:lnTo>
                      <a:pt x="0" y="201"/>
                    </a:lnTo>
                    <a:lnTo>
                      <a:pt x="5" y="186"/>
                    </a:lnTo>
                    <a:lnTo>
                      <a:pt x="11" y="169"/>
                    </a:lnTo>
                    <a:lnTo>
                      <a:pt x="17" y="153"/>
                    </a:lnTo>
                    <a:lnTo>
                      <a:pt x="25" y="136"/>
                    </a:lnTo>
                    <a:lnTo>
                      <a:pt x="44" y="98"/>
                    </a:lnTo>
                    <a:lnTo>
                      <a:pt x="57" y="69"/>
                    </a:lnTo>
                    <a:lnTo>
                      <a:pt x="67" y="47"/>
                    </a:lnTo>
                    <a:lnTo>
                      <a:pt x="73" y="33"/>
                    </a:lnTo>
                    <a:lnTo>
                      <a:pt x="79" y="23"/>
                    </a:lnTo>
                    <a:lnTo>
                      <a:pt x="81" y="18"/>
                    </a:lnTo>
                    <a:lnTo>
                      <a:pt x="86" y="15"/>
                    </a:lnTo>
                    <a:lnTo>
                      <a:pt x="88" y="12"/>
                    </a:lnTo>
                    <a:lnTo>
                      <a:pt x="90" y="15"/>
                    </a:lnTo>
                    <a:lnTo>
                      <a:pt x="90" y="16"/>
                    </a:lnTo>
                    <a:lnTo>
                      <a:pt x="90" y="20"/>
                    </a:lnTo>
                    <a:lnTo>
                      <a:pt x="90" y="26"/>
                    </a:lnTo>
                    <a:lnTo>
                      <a:pt x="75" y="59"/>
                    </a:lnTo>
                    <a:lnTo>
                      <a:pt x="61" y="92"/>
                    </a:lnTo>
                    <a:lnTo>
                      <a:pt x="44" y="127"/>
                    </a:lnTo>
                    <a:lnTo>
                      <a:pt x="30" y="160"/>
                    </a:lnTo>
                    <a:lnTo>
                      <a:pt x="32" y="158"/>
                    </a:lnTo>
                    <a:lnTo>
                      <a:pt x="34" y="158"/>
                    </a:lnTo>
                    <a:lnTo>
                      <a:pt x="36" y="158"/>
                    </a:lnTo>
                    <a:lnTo>
                      <a:pt x="38" y="157"/>
                    </a:lnTo>
                    <a:lnTo>
                      <a:pt x="59" y="111"/>
                    </a:lnTo>
                    <a:lnTo>
                      <a:pt x="75" y="77"/>
                    </a:lnTo>
                    <a:lnTo>
                      <a:pt x="88" y="52"/>
                    </a:lnTo>
                    <a:lnTo>
                      <a:pt x="94" y="34"/>
                    </a:lnTo>
                    <a:lnTo>
                      <a:pt x="100" y="22"/>
                    </a:lnTo>
                    <a:lnTo>
                      <a:pt x="102" y="14"/>
                    </a:lnTo>
                    <a:lnTo>
                      <a:pt x="104" y="7"/>
                    </a:lnTo>
                    <a:lnTo>
                      <a:pt x="106" y="0"/>
                    </a:lnTo>
                    <a:lnTo>
                      <a:pt x="111" y="0"/>
                    </a:lnTo>
                    <a:lnTo>
                      <a:pt x="117" y="0"/>
                    </a:lnTo>
                    <a:lnTo>
                      <a:pt x="121" y="1"/>
                    </a:lnTo>
                    <a:lnTo>
                      <a:pt x="127" y="1"/>
                    </a:lnTo>
                    <a:lnTo>
                      <a:pt x="125" y="7"/>
                    </a:lnTo>
                    <a:lnTo>
                      <a:pt x="123" y="12"/>
                    </a:lnTo>
                    <a:lnTo>
                      <a:pt x="121" y="20"/>
                    </a:lnTo>
                    <a:lnTo>
                      <a:pt x="115" y="34"/>
                    </a:lnTo>
                    <a:lnTo>
                      <a:pt x="106" y="54"/>
                    </a:lnTo>
                    <a:lnTo>
                      <a:pt x="94" y="82"/>
                    </a:lnTo>
                    <a:lnTo>
                      <a:pt x="75" y="122"/>
                    </a:lnTo>
                    <a:lnTo>
                      <a:pt x="52" y="175"/>
                    </a:lnTo>
                    <a:lnTo>
                      <a:pt x="54" y="173"/>
                    </a:lnTo>
                    <a:lnTo>
                      <a:pt x="57" y="173"/>
                    </a:lnTo>
                    <a:lnTo>
                      <a:pt x="59" y="172"/>
                    </a:lnTo>
                    <a:lnTo>
                      <a:pt x="61" y="172"/>
                    </a:lnTo>
                    <a:lnTo>
                      <a:pt x="86" y="117"/>
                    </a:lnTo>
                    <a:lnTo>
                      <a:pt x="104" y="77"/>
                    </a:lnTo>
                    <a:lnTo>
                      <a:pt x="117" y="47"/>
                    </a:lnTo>
                    <a:lnTo>
                      <a:pt x="127" y="26"/>
                    </a:lnTo>
                    <a:lnTo>
                      <a:pt x="133" y="14"/>
                    </a:lnTo>
                    <a:lnTo>
                      <a:pt x="135" y="7"/>
                    </a:lnTo>
                    <a:lnTo>
                      <a:pt x="138" y="4"/>
                    </a:lnTo>
                    <a:lnTo>
                      <a:pt x="140" y="1"/>
                    </a:lnTo>
                    <a:lnTo>
                      <a:pt x="146" y="1"/>
                    </a:lnTo>
                    <a:lnTo>
                      <a:pt x="150" y="1"/>
                    </a:lnTo>
                    <a:lnTo>
                      <a:pt x="152" y="3"/>
                    </a:lnTo>
                    <a:lnTo>
                      <a:pt x="156" y="4"/>
                    </a:lnTo>
                    <a:lnTo>
                      <a:pt x="156" y="7"/>
                    </a:lnTo>
                    <a:lnTo>
                      <a:pt x="156" y="11"/>
                    </a:lnTo>
                    <a:lnTo>
                      <a:pt x="154" y="14"/>
                    </a:lnTo>
                    <a:lnTo>
                      <a:pt x="154" y="18"/>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3" name="Freeform 807"/>
              <p:cNvSpPr>
                <a:spLocks/>
              </p:cNvSpPr>
              <p:nvPr/>
            </p:nvSpPr>
            <p:spPr bwMode="auto">
              <a:xfrm>
                <a:off x="734" y="1445"/>
                <a:ext cx="122" cy="191"/>
              </a:xfrm>
              <a:custGeom>
                <a:avLst/>
                <a:gdLst>
                  <a:gd name="T0" fmla="*/ 122 w 122"/>
                  <a:gd name="T1" fmla="*/ 12 h 191"/>
                  <a:gd name="T2" fmla="*/ 108 w 122"/>
                  <a:gd name="T3" fmla="*/ 38 h 191"/>
                  <a:gd name="T4" fmla="*/ 95 w 122"/>
                  <a:gd name="T5" fmla="*/ 60 h 191"/>
                  <a:gd name="T6" fmla="*/ 85 w 122"/>
                  <a:gd name="T7" fmla="*/ 78 h 191"/>
                  <a:gd name="T8" fmla="*/ 79 w 122"/>
                  <a:gd name="T9" fmla="*/ 88 h 191"/>
                  <a:gd name="T10" fmla="*/ 81 w 122"/>
                  <a:gd name="T11" fmla="*/ 88 h 191"/>
                  <a:gd name="T12" fmla="*/ 83 w 122"/>
                  <a:gd name="T13" fmla="*/ 88 h 191"/>
                  <a:gd name="T14" fmla="*/ 85 w 122"/>
                  <a:gd name="T15" fmla="*/ 88 h 191"/>
                  <a:gd name="T16" fmla="*/ 87 w 122"/>
                  <a:gd name="T17" fmla="*/ 88 h 191"/>
                  <a:gd name="T18" fmla="*/ 91 w 122"/>
                  <a:gd name="T19" fmla="*/ 81 h 191"/>
                  <a:gd name="T20" fmla="*/ 95 w 122"/>
                  <a:gd name="T21" fmla="*/ 73 h 191"/>
                  <a:gd name="T22" fmla="*/ 102 w 122"/>
                  <a:gd name="T23" fmla="*/ 65 h 191"/>
                  <a:gd name="T24" fmla="*/ 108 w 122"/>
                  <a:gd name="T25" fmla="*/ 58 h 191"/>
                  <a:gd name="T26" fmla="*/ 99 w 122"/>
                  <a:gd name="T27" fmla="*/ 74 h 191"/>
                  <a:gd name="T28" fmla="*/ 93 w 122"/>
                  <a:gd name="T29" fmla="*/ 89 h 191"/>
                  <a:gd name="T30" fmla="*/ 85 w 122"/>
                  <a:gd name="T31" fmla="*/ 107 h 191"/>
                  <a:gd name="T32" fmla="*/ 77 w 122"/>
                  <a:gd name="T33" fmla="*/ 132 h 191"/>
                  <a:gd name="T34" fmla="*/ 68 w 122"/>
                  <a:gd name="T35" fmla="*/ 147 h 191"/>
                  <a:gd name="T36" fmla="*/ 62 w 122"/>
                  <a:gd name="T37" fmla="*/ 161 h 191"/>
                  <a:gd name="T38" fmla="*/ 54 w 122"/>
                  <a:gd name="T39" fmla="*/ 176 h 191"/>
                  <a:gd name="T40" fmla="*/ 45 w 122"/>
                  <a:gd name="T41" fmla="*/ 190 h 191"/>
                  <a:gd name="T42" fmla="*/ 35 w 122"/>
                  <a:gd name="T43" fmla="*/ 190 h 191"/>
                  <a:gd name="T44" fmla="*/ 27 w 122"/>
                  <a:gd name="T45" fmla="*/ 190 h 191"/>
                  <a:gd name="T46" fmla="*/ 16 w 122"/>
                  <a:gd name="T47" fmla="*/ 191 h 191"/>
                  <a:gd name="T48" fmla="*/ 4 w 122"/>
                  <a:gd name="T49" fmla="*/ 191 h 191"/>
                  <a:gd name="T50" fmla="*/ 4 w 122"/>
                  <a:gd name="T51" fmla="*/ 189 h 191"/>
                  <a:gd name="T52" fmla="*/ 6 w 122"/>
                  <a:gd name="T53" fmla="*/ 186 h 191"/>
                  <a:gd name="T54" fmla="*/ 8 w 122"/>
                  <a:gd name="T55" fmla="*/ 182 h 191"/>
                  <a:gd name="T56" fmla="*/ 8 w 122"/>
                  <a:gd name="T57" fmla="*/ 179 h 191"/>
                  <a:gd name="T58" fmla="*/ 6 w 122"/>
                  <a:gd name="T59" fmla="*/ 179 h 191"/>
                  <a:gd name="T60" fmla="*/ 4 w 122"/>
                  <a:gd name="T61" fmla="*/ 178 h 191"/>
                  <a:gd name="T62" fmla="*/ 2 w 122"/>
                  <a:gd name="T63" fmla="*/ 178 h 191"/>
                  <a:gd name="T64" fmla="*/ 0 w 122"/>
                  <a:gd name="T65" fmla="*/ 178 h 191"/>
                  <a:gd name="T66" fmla="*/ 2 w 122"/>
                  <a:gd name="T67" fmla="*/ 172 h 191"/>
                  <a:gd name="T68" fmla="*/ 2 w 122"/>
                  <a:gd name="T69" fmla="*/ 165 h 191"/>
                  <a:gd name="T70" fmla="*/ 2 w 122"/>
                  <a:gd name="T71" fmla="*/ 160 h 191"/>
                  <a:gd name="T72" fmla="*/ 4 w 122"/>
                  <a:gd name="T73" fmla="*/ 154 h 191"/>
                  <a:gd name="T74" fmla="*/ 18 w 122"/>
                  <a:gd name="T75" fmla="*/ 127 h 191"/>
                  <a:gd name="T76" fmla="*/ 31 w 122"/>
                  <a:gd name="T77" fmla="*/ 100 h 191"/>
                  <a:gd name="T78" fmla="*/ 43 w 122"/>
                  <a:gd name="T79" fmla="*/ 73 h 191"/>
                  <a:gd name="T80" fmla="*/ 58 w 122"/>
                  <a:gd name="T81" fmla="*/ 47 h 191"/>
                  <a:gd name="T82" fmla="*/ 62 w 122"/>
                  <a:gd name="T83" fmla="*/ 47 h 191"/>
                  <a:gd name="T84" fmla="*/ 64 w 122"/>
                  <a:gd name="T85" fmla="*/ 47 h 191"/>
                  <a:gd name="T86" fmla="*/ 68 w 122"/>
                  <a:gd name="T87" fmla="*/ 48 h 191"/>
                  <a:gd name="T88" fmla="*/ 72 w 122"/>
                  <a:gd name="T89" fmla="*/ 48 h 191"/>
                  <a:gd name="T90" fmla="*/ 81 w 122"/>
                  <a:gd name="T91" fmla="*/ 37 h 191"/>
                  <a:gd name="T92" fmla="*/ 87 w 122"/>
                  <a:gd name="T93" fmla="*/ 25 h 191"/>
                  <a:gd name="T94" fmla="*/ 93 w 122"/>
                  <a:gd name="T95" fmla="*/ 12 h 191"/>
                  <a:gd name="T96" fmla="*/ 102 w 122"/>
                  <a:gd name="T97" fmla="*/ 1 h 191"/>
                  <a:gd name="T98" fmla="*/ 106 w 122"/>
                  <a:gd name="T99" fmla="*/ 1 h 191"/>
                  <a:gd name="T100" fmla="*/ 112 w 122"/>
                  <a:gd name="T101" fmla="*/ 0 h 191"/>
                  <a:gd name="T102" fmla="*/ 116 w 122"/>
                  <a:gd name="T103" fmla="*/ 0 h 191"/>
                  <a:gd name="T104" fmla="*/ 122 w 122"/>
                  <a:gd name="T105" fmla="*/ 0 h 191"/>
                  <a:gd name="T106" fmla="*/ 122 w 122"/>
                  <a:gd name="T107" fmla="*/ 3 h 191"/>
                  <a:gd name="T108" fmla="*/ 122 w 122"/>
                  <a:gd name="T109" fmla="*/ 5 h 191"/>
                  <a:gd name="T110" fmla="*/ 122 w 122"/>
                  <a:gd name="T111" fmla="*/ 9 h 191"/>
                  <a:gd name="T112" fmla="*/ 122 w 122"/>
                  <a:gd name="T113" fmla="*/ 12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91"/>
                  <a:gd name="T173" fmla="*/ 122 w 122"/>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91">
                    <a:moveTo>
                      <a:pt x="122" y="12"/>
                    </a:moveTo>
                    <a:lnTo>
                      <a:pt x="108" y="38"/>
                    </a:lnTo>
                    <a:lnTo>
                      <a:pt x="95" y="60"/>
                    </a:lnTo>
                    <a:lnTo>
                      <a:pt x="85" y="78"/>
                    </a:lnTo>
                    <a:lnTo>
                      <a:pt x="79" y="88"/>
                    </a:lnTo>
                    <a:lnTo>
                      <a:pt x="81" y="88"/>
                    </a:lnTo>
                    <a:lnTo>
                      <a:pt x="83" y="88"/>
                    </a:lnTo>
                    <a:lnTo>
                      <a:pt x="85" y="88"/>
                    </a:lnTo>
                    <a:lnTo>
                      <a:pt x="87" y="88"/>
                    </a:lnTo>
                    <a:lnTo>
                      <a:pt x="91" y="81"/>
                    </a:lnTo>
                    <a:lnTo>
                      <a:pt x="95" y="73"/>
                    </a:lnTo>
                    <a:lnTo>
                      <a:pt x="102" y="65"/>
                    </a:lnTo>
                    <a:lnTo>
                      <a:pt x="108" y="58"/>
                    </a:lnTo>
                    <a:lnTo>
                      <a:pt x="99" y="74"/>
                    </a:lnTo>
                    <a:lnTo>
                      <a:pt x="93" y="89"/>
                    </a:lnTo>
                    <a:lnTo>
                      <a:pt x="85" y="107"/>
                    </a:lnTo>
                    <a:lnTo>
                      <a:pt x="77" y="132"/>
                    </a:lnTo>
                    <a:lnTo>
                      <a:pt x="68" y="147"/>
                    </a:lnTo>
                    <a:lnTo>
                      <a:pt x="62" y="161"/>
                    </a:lnTo>
                    <a:lnTo>
                      <a:pt x="54" y="176"/>
                    </a:lnTo>
                    <a:lnTo>
                      <a:pt x="45" y="190"/>
                    </a:lnTo>
                    <a:lnTo>
                      <a:pt x="35" y="190"/>
                    </a:lnTo>
                    <a:lnTo>
                      <a:pt x="27" y="190"/>
                    </a:lnTo>
                    <a:lnTo>
                      <a:pt x="16" y="191"/>
                    </a:lnTo>
                    <a:lnTo>
                      <a:pt x="4" y="191"/>
                    </a:lnTo>
                    <a:lnTo>
                      <a:pt x="4" y="189"/>
                    </a:lnTo>
                    <a:lnTo>
                      <a:pt x="6" y="186"/>
                    </a:lnTo>
                    <a:lnTo>
                      <a:pt x="8" y="182"/>
                    </a:lnTo>
                    <a:lnTo>
                      <a:pt x="8" y="179"/>
                    </a:lnTo>
                    <a:lnTo>
                      <a:pt x="6" y="179"/>
                    </a:lnTo>
                    <a:lnTo>
                      <a:pt x="4" y="178"/>
                    </a:lnTo>
                    <a:lnTo>
                      <a:pt x="2" y="178"/>
                    </a:lnTo>
                    <a:lnTo>
                      <a:pt x="0" y="178"/>
                    </a:lnTo>
                    <a:lnTo>
                      <a:pt x="2" y="172"/>
                    </a:lnTo>
                    <a:lnTo>
                      <a:pt x="2" y="165"/>
                    </a:lnTo>
                    <a:lnTo>
                      <a:pt x="2" y="160"/>
                    </a:lnTo>
                    <a:lnTo>
                      <a:pt x="4" y="154"/>
                    </a:lnTo>
                    <a:lnTo>
                      <a:pt x="18" y="127"/>
                    </a:lnTo>
                    <a:lnTo>
                      <a:pt x="31" y="100"/>
                    </a:lnTo>
                    <a:lnTo>
                      <a:pt x="43" y="73"/>
                    </a:lnTo>
                    <a:lnTo>
                      <a:pt x="58" y="47"/>
                    </a:lnTo>
                    <a:lnTo>
                      <a:pt x="62" y="47"/>
                    </a:lnTo>
                    <a:lnTo>
                      <a:pt x="64" y="47"/>
                    </a:lnTo>
                    <a:lnTo>
                      <a:pt x="68" y="48"/>
                    </a:lnTo>
                    <a:lnTo>
                      <a:pt x="72" y="48"/>
                    </a:lnTo>
                    <a:lnTo>
                      <a:pt x="81" y="37"/>
                    </a:lnTo>
                    <a:lnTo>
                      <a:pt x="87" y="25"/>
                    </a:lnTo>
                    <a:lnTo>
                      <a:pt x="93" y="12"/>
                    </a:lnTo>
                    <a:lnTo>
                      <a:pt x="102" y="1"/>
                    </a:lnTo>
                    <a:lnTo>
                      <a:pt x="106" y="1"/>
                    </a:lnTo>
                    <a:lnTo>
                      <a:pt x="112" y="0"/>
                    </a:lnTo>
                    <a:lnTo>
                      <a:pt x="116" y="0"/>
                    </a:lnTo>
                    <a:lnTo>
                      <a:pt x="122" y="0"/>
                    </a:lnTo>
                    <a:lnTo>
                      <a:pt x="122" y="3"/>
                    </a:lnTo>
                    <a:lnTo>
                      <a:pt x="122" y="5"/>
                    </a:lnTo>
                    <a:lnTo>
                      <a:pt x="122" y="9"/>
                    </a:lnTo>
                    <a:lnTo>
                      <a:pt x="122" y="12"/>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4" name="Freeform 808"/>
              <p:cNvSpPr>
                <a:spLocks/>
              </p:cNvSpPr>
              <p:nvPr/>
            </p:nvSpPr>
            <p:spPr bwMode="auto">
              <a:xfrm>
                <a:off x="707" y="1510"/>
                <a:ext cx="12" cy="91"/>
              </a:xfrm>
              <a:custGeom>
                <a:avLst/>
                <a:gdLst>
                  <a:gd name="T0" fmla="*/ 12 w 12"/>
                  <a:gd name="T1" fmla="*/ 60 h 91"/>
                  <a:gd name="T2" fmla="*/ 10 w 12"/>
                  <a:gd name="T3" fmla="*/ 68 h 91"/>
                  <a:gd name="T4" fmla="*/ 10 w 12"/>
                  <a:gd name="T5" fmla="*/ 75 h 91"/>
                  <a:gd name="T6" fmla="*/ 10 w 12"/>
                  <a:gd name="T7" fmla="*/ 84 h 91"/>
                  <a:gd name="T8" fmla="*/ 10 w 12"/>
                  <a:gd name="T9" fmla="*/ 91 h 91"/>
                  <a:gd name="T10" fmla="*/ 8 w 12"/>
                  <a:gd name="T11" fmla="*/ 91 h 91"/>
                  <a:gd name="T12" fmla="*/ 4 w 12"/>
                  <a:gd name="T13" fmla="*/ 91 h 91"/>
                  <a:gd name="T14" fmla="*/ 2 w 12"/>
                  <a:gd name="T15" fmla="*/ 91 h 91"/>
                  <a:gd name="T16" fmla="*/ 0 w 12"/>
                  <a:gd name="T17" fmla="*/ 91 h 91"/>
                  <a:gd name="T18" fmla="*/ 0 w 12"/>
                  <a:gd name="T19" fmla="*/ 68 h 91"/>
                  <a:gd name="T20" fmla="*/ 0 w 12"/>
                  <a:gd name="T21" fmla="*/ 45 h 91"/>
                  <a:gd name="T22" fmla="*/ 0 w 12"/>
                  <a:gd name="T23" fmla="*/ 23 h 91"/>
                  <a:gd name="T24" fmla="*/ 0 w 12"/>
                  <a:gd name="T25" fmla="*/ 0 h 91"/>
                  <a:gd name="T26" fmla="*/ 2 w 12"/>
                  <a:gd name="T27" fmla="*/ 1 h 91"/>
                  <a:gd name="T28" fmla="*/ 4 w 12"/>
                  <a:gd name="T29" fmla="*/ 1 h 91"/>
                  <a:gd name="T30" fmla="*/ 4 w 12"/>
                  <a:gd name="T31" fmla="*/ 1 h 91"/>
                  <a:gd name="T32" fmla="*/ 6 w 12"/>
                  <a:gd name="T33" fmla="*/ 2 h 91"/>
                  <a:gd name="T34" fmla="*/ 6 w 12"/>
                  <a:gd name="T35" fmla="*/ 17 h 91"/>
                  <a:gd name="T36" fmla="*/ 8 w 12"/>
                  <a:gd name="T37" fmla="*/ 31 h 91"/>
                  <a:gd name="T38" fmla="*/ 10 w 12"/>
                  <a:gd name="T39" fmla="*/ 46 h 91"/>
                  <a:gd name="T40" fmla="*/ 12 w 12"/>
                  <a:gd name="T41" fmla="*/ 60 h 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91"/>
                  <a:gd name="T65" fmla="*/ 12 w 12"/>
                  <a:gd name="T66" fmla="*/ 91 h 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91">
                    <a:moveTo>
                      <a:pt x="12" y="60"/>
                    </a:moveTo>
                    <a:lnTo>
                      <a:pt x="10" y="68"/>
                    </a:lnTo>
                    <a:lnTo>
                      <a:pt x="10" y="75"/>
                    </a:lnTo>
                    <a:lnTo>
                      <a:pt x="10" y="84"/>
                    </a:lnTo>
                    <a:lnTo>
                      <a:pt x="10" y="91"/>
                    </a:lnTo>
                    <a:lnTo>
                      <a:pt x="8" y="91"/>
                    </a:lnTo>
                    <a:lnTo>
                      <a:pt x="4" y="91"/>
                    </a:lnTo>
                    <a:lnTo>
                      <a:pt x="2" y="91"/>
                    </a:lnTo>
                    <a:lnTo>
                      <a:pt x="0" y="91"/>
                    </a:lnTo>
                    <a:lnTo>
                      <a:pt x="0" y="68"/>
                    </a:lnTo>
                    <a:lnTo>
                      <a:pt x="0" y="45"/>
                    </a:lnTo>
                    <a:lnTo>
                      <a:pt x="0" y="23"/>
                    </a:lnTo>
                    <a:lnTo>
                      <a:pt x="0" y="0"/>
                    </a:lnTo>
                    <a:lnTo>
                      <a:pt x="2" y="1"/>
                    </a:lnTo>
                    <a:lnTo>
                      <a:pt x="4" y="1"/>
                    </a:lnTo>
                    <a:lnTo>
                      <a:pt x="6" y="2"/>
                    </a:lnTo>
                    <a:lnTo>
                      <a:pt x="6" y="17"/>
                    </a:lnTo>
                    <a:lnTo>
                      <a:pt x="8" y="31"/>
                    </a:lnTo>
                    <a:lnTo>
                      <a:pt x="10" y="46"/>
                    </a:lnTo>
                    <a:lnTo>
                      <a:pt x="12" y="60"/>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5" name="Freeform 809"/>
              <p:cNvSpPr>
                <a:spLocks/>
              </p:cNvSpPr>
              <p:nvPr/>
            </p:nvSpPr>
            <p:spPr bwMode="auto">
              <a:xfrm>
                <a:off x="618" y="1475"/>
                <a:ext cx="89" cy="161"/>
              </a:xfrm>
              <a:custGeom>
                <a:avLst/>
                <a:gdLst>
                  <a:gd name="T0" fmla="*/ 76 w 89"/>
                  <a:gd name="T1" fmla="*/ 161 h 161"/>
                  <a:gd name="T2" fmla="*/ 54 w 89"/>
                  <a:gd name="T3" fmla="*/ 161 h 161"/>
                  <a:gd name="T4" fmla="*/ 33 w 89"/>
                  <a:gd name="T5" fmla="*/ 161 h 161"/>
                  <a:gd name="T6" fmla="*/ 10 w 89"/>
                  <a:gd name="T7" fmla="*/ 161 h 161"/>
                  <a:gd name="T8" fmla="*/ 2 w 89"/>
                  <a:gd name="T9" fmla="*/ 138 h 161"/>
                  <a:gd name="T10" fmla="*/ 8 w 89"/>
                  <a:gd name="T11" fmla="*/ 76 h 161"/>
                  <a:gd name="T12" fmla="*/ 14 w 89"/>
                  <a:gd name="T13" fmla="*/ 10 h 161"/>
                  <a:gd name="T14" fmla="*/ 18 w 89"/>
                  <a:gd name="T15" fmla="*/ 10 h 161"/>
                  <a:gd name="T16" fmla="*/ 22 w 89"/>
                  <a:gd name="T17" fmla="*/ 48 h 161"/>
                  <a:gd name="T18" fmla="*/ 18 w 89"/>
                  <a:gd name="T19" fmla="*/ 128 h 161"/>
                  <a:gd name="T20" fmla="*/ 20 w 89"/>
                  <a:gd name="T21" fmla="*/ 152 h 161"/>
                  <a:gd name="T22" fmla="*/ 24 w 89"/>
                  <a:gd name="T23" fmla="*/ 152 h 161"/>
                  <a:gd name="T24" fmla="*/ 24 w 89"/>
                  <a:gd name="T25" fmla="*/ 127 h 161"/>
                  <a:gd name="T26" fmla="*/ 29 w 89"/>
                  <a:gd name="T27" fmla="*/ 70 h 161"/>
                  <a:gd name="T28" fmla="*/ 35 w 89"/>
                  <a:gd name="T29" fmla="*/ 8 h 161"/>
                  <a:gd name="T30" fmla="*/ 41 w 89"/>
                  <a:gd name="T31" fmla="*/ 3 h 161"/>
                  <a:gd name="T32" fmla="*/ 45 w 89"/>
                  <a:gd name="T33" fmla="*/ 0 h 161"/>
                  <a:gd name="T34" fmla="*/ 51 w 89"/>
                  <a:gd name="T35" fmla="*/ 1 h 161"/>
                  <a:gd name="T36" fmla="*/ 56 w 89"/>
                  <a:gd name="T37" fmla="*/ 7 h 161"/>
                  <a:gd name="T38" fmla="*/ 54 w 89"/>
                  <a:gd name="T39" fmla="*/ 61 h 161"/>
                  <a:gd name="T40" fmla="*/ 51 w 89"/>
                  <a:gd name="T41" fmla="*/ 135 h 161"/>
                  <a:gd name="T42" fmla="*/ 54 w 89"/>
                  <a:gd name="T43" fmla="*/ 135 h 161"/>
                  <a:gd name="T44" fmla="*/ 58 w 89"/>
                  <a:gd name="T45" fmla="*/ 131 h 161"/>
                  <a:gd name="T46" fmla="*/ 60 w 89"/>
                  <a:gd name="T47" fmla="*/ 123 h 161"/>
                  <a:gd name="T48" fmla="*/ 62 w 89"/>
                  <a:gd name="T49" fmla="*/ 109 h 161"/>
                  <a:gd name="T50" fmla="*/ 58 w 89"/>
                  <a:gd name="T51" fmla="*/ 91 h 161"/>
                  <a:gd name="T52" fmla="*/ 60 w 89"/>
                  <a:gd name="T53" fmla="*/ 65 h 161"/>
                  <a:gd name="T54" fmla="*/ 66 w 89"/>
                  <a:gd name="T55" fmla="*/ 29 h 161"/>
                  <a:gd name="T56" fmla="*/ 72 w 89"/>
                  <a:gd name="T57" fmla="*/ 11 h 161"/>
                  <a:gd name="T58" fmla="*/ 76 w 89"/>
                  <a:gd name="T59" fmla="*/ 13 h 161"/>
                  <a:gd name="T60" fmla="*/ 81 w 89"/>
                  <a:gd name="T61" fmla="*/ 30 h 161"/>
                  <a:gd name="T62" fmla="*/ 81 w 89"/>
                  <a:gd name="T63" fmla="*/ 95 h 161"/>
                  <a:gd name="T64" fmla="*/ 85 w 89"/>
                  <a:gd name="T65" fmla="*/ 148 h 161"/>
                  <a:gd name="T66" fmla="*/ 87 w 89"/>
                  <a:gd name="T67" fmla="*/ 157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9"/>
                  <a:gd name="T103" fmla="*/ 0 h 161"/>
                  <a:gd name="T104" fmla="*/ 89 w 89"/>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9" h="161">
                    <a:moveTo>
                      <a:pt x="89" y="161"/>
                    </a:moveTo>
                    <a:lnTo>
                      <a:pt x="76" y="161"/>
                    </a:lnTo>
                    <a:lnTo>
                      <a:pt x="66" y="161"/>
                    </a:lnTo>
                    <a:lnTo>
                      <a:pt x="54" y="161"/>
                    </a:lnTo>
                    <a:lnTo>
                      <a:pt x="43" y="161"/>
                    </a:lnTo>
                    <a:lnTo>
                      <a:pt x="33" y="161"/>
                    </a:lnTo>
                    <a:lnTo>
                      <a:pt x="22" y="161"/>
                    </a:lnTo>
                    <a:lnTo>
                      <a:pt x="10" y="161"/>
                    </a:lnTo>
                    <a:lnTo>
                      <a:pt x="0" y="161"/>
                    </a:lnTo>
                    <a:lnTo>
                      <a:pt x="2" y="138"/>
                    </a:lnTo>
                    <a:lnTo>
                      <a:pt x="4" y="113"/>
                    </a:lnTo>
                    <a:lnTo>
                      <a:pt x="8" y="76"/>
                    </a:lnTo>
                    <a:lnTo>
                      <a:pt x="12" y="10"/>
                    </a:lnTo>
                    <a:lnTo>
                      <a:pt x="14" y="10"/>
                    </a:lnTo>
                    <a:lnTo>
                      <a:pt x="16" y="10"/>
                    </a:lnTo>
                    <a:lnTo>
                      <a:pt x="18" y="10"/>
                    </a:lnTo>
                    <a:lnTo>
                      <a:pt x="20" y="11"/>
                    </a:lnTo>
                    <a:lnTo>
                      <a:pt x="22" y="48"/>
                    </a:lnTo>
                    <a:lnTo>
                      <a:pt x="20" y="91"/>
                    </a:lnTo>
                    <a:lnTo>
                      <a:pt x="18" y="128"/>
                    </a:lnTo>
                    <a:lnTo>
                      <a:pt x="18" y="152"/>
                    </a:lnTo>
                    <a:lnTo>
                      <a:pt x="20" y="152"/>
                    </a:lnTo>
                    <a:lnTo>
                      <a:pt x="22" y="152"/>
                    </a:lnTo>
                    <a:lnTo>
                      <a:pt x="24" y="152"/>
                    </a:lnTo>
                    <a:lnTo>
                      <a:pt x="27" y="152"/>
                    </a:lnTo>
                    <a:lnTo>
                      <a:pt x="24" y="127"/>
                    </a:lnTo>
                    <a:lnTo>
                      <a:pt x="27" y="103"/>
                    </a:lnTo>
                    <a:lnTo>
                      <a:pt x="29" y="70"/>
                    </a:lnTo>
                    <a:lnTo>
                      <a:pt x="33" y="11"/>
                    </a:lnTo>
                    <a:lnTo>
                      <a:pt x="35" y="8"/>
                    </a:lnTo>
                    <a:lnTo>
                      <a:pt x="39" y="6"/>
                    </a:lnTo>
                    <a:lnTo>
                      <a:pt x="41" y="3"/>
                    </a:lnTo>
                    <a:lnTo>
                      <a:pt x="43" y="0"/>
                    </a:lnTo>
                    <a:lnTo>
                      <a:pt x="45" y="0"/>
                    </a:lnTo>
                    <a:lnTo>
                      <a:pt x="49" y="0"/>
                    </a:lnTo>
                    <a:lnTo>
                      <a:pt x="51" y="1"/>
                    </a:lnTo>
                    <a:lnTo>
                      <a:pt x="54" y="1"/>
                    </a:lnTo>
                    <a:lnTo>
                      <a:pt x="56" y="7"/>
                    </a:lnTo>
                    <a:lnTo>
                      <a:pt x="56" y="22"/>
                    </a:lnTo>
                    <a:lnTo>
                      <a:pt x="54" y="61"/>
                    </a:lnTo>
                    <a:lnTo>
                      <a:pt x="51" y="135"/>
                    </a:lnTo>
                    <a:lnTo>
                      <a:pt x="54" y="135"/>
                    </a:lnTo>
                    <a:lnTo>
                      <a:pt x="56" y="135"/>
                    </a:lnTo>
                    <a:lnTo>
                      <a:pt x="58" y="131"/>
                    </a:lnTo>
                    <a:lnTo>
                      <a:pt x="58" y="127"/>
                    </a:lnTo>
                    <a:lnTo>
                      <a:pt x="60" y="123"/>
                    </a:lnTo>
                    <a:lnTo>
                      <a:pt x="62" y="117"/>
                    </a:lnTo>
                    <a:lnTo>
                      <a:pt x="62" y="109"/>
                    </a:lnTo>
                    <a:lnTo>
                      <a:pt x="60" y="99"/>
                    </a:lnTo>
                    <a:lnTo>
                      <a:pt x="58" y="91"/>
                    </a:lnTo>
                    <a:lnTo>
                      <a:pt x="58" y="83"/>
                    </a:lnTo>
                    <a:lnTo>
                      <a:pt x="60" y="65"/>
                    </a:lnTo>
                    <a:lnTo>
                      <a:pt x="64" y="47"/>
                    </a:lnTo>
                    <a:lnTo>
                      <a:pt x="66" y="29"/>
                    </a:lnTo>
                    <a:lnTo>
                      <a:pt x="68" y="11"/>
                    </a:lnTo>
                    <a:lnTo>
                      <a:pt x="72" y="11"/>
                    </a:lnTo>
                    <a:lnTo>
                      <a:pt x="74" y="11"/>
                    </a:lnTo>
                    <a:lnTo>
                      <a:pt x="76" y="13"/>
                    </a:lnTo>
                    <a:lnTo>
                      <a:pt x="78" y="15"/>
                    </a:lnTo>
                    <a:lnTo>
                      <a:pt x="81" y="30"/>
                    </a:lnTo>
                    <a:lnTo>
                      <a:pt x="81" y="58"/>
                    </a:lnTo>
                    <a:lnTo>
                      <a:pt x="81" y="95"/>
                    </a:lnTo>
                    <a:lnTo>
                      <a:pt x="83" y="143"/>
                    </a:lnTo>
                    <a:lnTo>
                      <a:pt x="85" y="148"/>
                    </a:lnTo>
                    <a:lnTo>
                      <a:pt x="87" y="152"/>
                    </a:lnTo>
                    <a:lnTo>
                      <a:pt x="87" y="157"/>
                    </a:lnTo>
                    <a:lnTo>
                      <a:pt x="89" y="16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6" name="Freeform 810"/>
              <p:cNvSpPr>
                <a:spLocks/>
              </p:cNvSpPr>
              <p:nvPr/>
            </p:nvSpPr>
            <p:spPr bwMode="auto">
              <a:xfrm>
                <a:off x="2900" y="1432"/>
                <a:ext cx="577" cy="224"/>
              </a:xfrm>
              <a:custGeom>
                <a:avLst/>
                <a:gdLst>
                  <a:gd name="T0" fmla="*/ 575 w 577"/>
                  <a:gd name="T1" fmla="*/ 33 h 224"/>
                  <a:gd name="T2" fmla="*/ 550 w 577"/>
                  <a:gd name="T3" fmla="*/ 89 h 224"/>
                  <a:gd name="T4" fmla="*/ 525 w 577"/>
                  <a:gd name="T5" fmla="*/ 151 h 224"/>
                  <a:gd name="T6" fmla="*/ 523 w 577"/>
                  <a:gd name="T7" fmla="*/ 164 h 224"/>
                  <a:gd name="T8" fmla="*/ 529 w 577"/>
                  <a:gd name="T9" fmla="*/ 180 h 224"/>
                  <a:gd name="T10" fmla="*/ 534 w 577"/>
                  <a:gd name="T11" fmla="*/ 195 h 224"/>
                  <a:gd name="T12" fmla="*/ 536 w 577"/>
                  <a:gd name="T13" fmla="*/ 210 h 224"/>
                  <a:gd name="T14" fmla="*/ 529 w 577"/>
                  <a:gd name="T15" fmla="*/ 220 h 224"/>
                  <a:gd name="T16" fmla="*/ 496 w 577"/>
                  <a:gd name="T17" fmla="*/ 224 h 224"/>
                  <a:gd name="T18" fmla="*/ 415 w 577"/>
                  <a:gd name="T19" fmla="*/ 224 h 224"/>
                  <a:gd name="T20" fmla="*/ 316 w 577"/>
                  <a:gd name="T21" fmla="*/ 224 h 224"/>
                  <a:gd name="T22" fmla="*/ 214 w 577"/>
                  <a:gd name="T23" fmla="*/ 224 h 224"/>
                  <a:gd name="T24" fmla="*/ 131 w 577"/>
                  <a:gd name="T25" fmla="*/ 222 h 224"/>
                  <a:gd name="T26" fmla="*/ 83 w 577"/>
                  <a:gd name="T27" fmla="*/ 221 h 224"/>
                  <a:gd name="T28" fmla="*/ 50 w 577"/>
                  <a:gd name="T29" fmla="*/ 221 h 224"/>
                  <a:gd name="T30" fmla="*/ 14 w 577"/>
                  <a:gd name="T31" fmla="*/ 221 h 224"/>
                  <a:gd name="T32" fmla="*/ 0 w 577"/>
                  <a:gd name="T33" fmla="*/ 202 h 224"/>
                  <a:gd name="T34" fmla="*/ 2 w 577"/>
                  <a:gd name="T35" fmla="*/ 167 h 224"/>
                  <a:gd name="T36" fmla="*/ 8 w 577"/>
                  <a:gd name="T37" fmla="*/ 155 h 224"/>
                  <a:gd name="T38" fmla="*/ 12 w 577"/>
                  <a:gd name="T39" fmla="*/ 76 h 224"/>
                  <a:gd name="T40" fmla="*/ 35 w 577"/>
                  <a:gd name="T41" fmla="*/ 51 h 224"/>
                  <a:gd name="T42" fmla="*/ 50 w 577"/>
                  <a:gd name="T43" fmla="*/ 47 h 224"/>
                  <a:gd name="T44" fmla="*/ 64 w 577"/>
                  <a:gd name="T45" fmla="*/ 46 h 224"/>
                  <a:gd name="T46" fmla="*/ 73 w 577"/>
                  <a:gd name="T47" fmla="*/ 53 h 224"/>
                  <a:gd name="T48" fmla="*/ 83 w 577"/>
                  <a:gd name="T49" fmla="*/ 57 h 224"/>
                  <a:gd name="T50" fmla="*/ 91 w 577"/>
                  <a:gd name="T51" fmla="*/ 60 h 224"/>
                  <a:gd name="T52" fmla="*/ 95 w 577"/>
                  <a:gd name="T53" fmla="*/ 67 h 224"/>
                  <a:gd name="T54" fmla="*/ 97 w 577"/>
                  <a:gd name="T55" fmla="*/ 68 h 224"/>
                  <a:gd name="T56" fmla="*/ 102 w 577"/>
                  <a:gd name="T57" fmla="*/ 87 h 224"/>
                  <a:gd name="T58" fmla="*/ 106 w 577"/>
                  <a:gd name="T59" fmla="*/ 130 h 224"/>
                  <a:gd name="T60" fmla="*/ 102 w 577"/>
                  <a:gd name="T61" fmla="*/ 177 h 224"/>
                  <a:gd name="T62" fmla="*/ 108 w 577"/>
                  <a:gd name="T63" fmla="*/ 175 h 224"/>
                  <a:gd name="T64" fmla="*/ 129 w 577"/>
                  <a:gd name="T65" fmla="*/ 134 h 224"/>
                  <a:gd name="T66" fmla="*/ 154 w 577"/>
                  <a:gd name="T67" fmla="*/ 79 h 224"/>
                  <a:gd name="T68" fmla="*/ 172 w 577"/>
                  <a:gd name="T69" fmla="*/ 33 h 224"/>
                  <a:gd name="T70" fmla="*/ 197 w 577"/>
                  <a:gd name="T71" fmla="*/ 22 h 224"/>
                  <a:gd name="T72" fmla="*/ 235 w 577"/>
                  <a:gd name="T73" fmla="*/ 18 h 224"/>
                  <a:gd name="T74" fmla="*/ 262 w 577"/>
                  <a:gd name="T75" fmla="*/ 17 h 224"/>
                  <a:gd name="T76" fmla="*/ 274 w 577"/>
                  <a:gd name="T77" fmla="*/ 9 h 224"/>
                  <a:gd name="T78" fmla="*/ 318 w 577"/>
                  <a:gd name="T79" fmla="*/ 10 h 224"/>
                  <a:gd name="T80" fmla="*/ 343 w 577"/>
                  <a:gd name="T81" fmla="*/ 13 h 224"/>
                  <a:gd name="T82" fmla="*/ 357 w 577"/>
                  <a:gd name="T83" fmla="*/ 16 h 224"/>
                  <a:gd name="T84" fmla="*/ 397 w 577"/>
                  <a:gd name="T85" fmla="*/ 13 h 224"/>
                  <a:gd name="T86" fmla="*/ 397 w 577"/>
                  <a:gd name="T87" fmla="*/ 10 h 224"/>
                  <a:gd name="T88" fmla="*/ 419 w 577"/>
                  <a:gd name="T89" fmla="*/ 5 h 224"/>
                  <a:gd name="T90" fmla="*/ 451 w 577"/>
                  <a:gd name="T91" fmla="*/ 2 h 224"/>
                  <a:gd name="T92" fmla="*/ 469 w 577"/>
                  <a:gd name="T93" fmla="*/ 6 h 224"/>
                  <a:gd name="T94" fmla="*/ 471 w 577"/>
                  <a:gd name="T95" fmla="*/ 2 h 224"/>
                  <a:gd name="T96" fmla="*/ 488 w 577"/>
                  <a:gd name="T97" fmla="*/ 0 h 224"/>
                  <a:gd name="T98" fmla="*/ 513 w 577"/>
                  <a:gd name="T99" fmla="*/ 2 h 224"/>
                  <a:gd name="T100" fmla="*/ 538 w 577"/>
                  <a:gd name="T101" fmla="*/ 2 h 224"/>
                  <a:gd name="T102" fmla="*/ 569 w 577"/>
                  <a:gd name="T103" fmla="*/ 17 h 224"/>
                  <a:gd name="T104" fmla="*/ 577 w 577"/>
                  <a:gd name="T105" fmla="*/ 28 h 2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7"/>
                  <a:gd name="T160" fmla="*/ 0 h 224"/>
                  <a:gd name="T161" fmla="*/ 577 w 577"/>
                  <a:gd name="T162" fmla="*/ 224 h 2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7" h="224">
                    <a:moveTo>
                      <a:pt x="577" y="33"/>
                    </a:moveTo>
                    <a:lnTo>
                      <a:pt x="575" y="33"/>
                    </a:lnTo>
                    <a:lnTo>
                      <a:pt x="573" y="33"/>
                    </a:lnTo>
                    <a:lnTo>
                      <a:pt x="571" y="33"/>
                    </a:lnTo>
                    <a:lnTo>
                      <a:pt x="550" y="89"/>
                    </a:lnTo>
                    <a:lnTo>
                      <a:pt x="540" y="119"/>
                    </a:lnTo>
                    <a:lnTo>
                      <a:pt x="532" y="137"/>
                    </a:lnTo>
                    <a:lnTo>
                      <a:pt x="525" y="151"/>
                    </a:lnTo>
                    <a:lnTo>
                      <a:pt x="523" y="156"/>
                    </a:lnTo>
                    <a:lnTo>
                      <a:pt x="523" y="160"/>
                    </a:lnTo>
                    <a:lnTo>
                      <a:pt x="523" y="164"/>
                    </a:lnTo>
                    <a:lnTo>
                      <a:pt x="523" y="170"/>
                    </a:lnTo>
                    <a:lnTo>
                      <a:pt x="525" y="175"/>
                    </a:lnTo>
                    <a:lnTo>
                      <a:pt x="529" y="180"/>
                    </a:lnTo>
                    <a:lnTo>
                      <a:pt x="532" y="185"/>
                    </a:lnTo>
                    <a:lnTo>
                      <a:pt x="534" y="191"/>
                    </a:lnTo>
                    <a:lnTo>
                      <a:pt x="534" y="195"/>
                    </a:lnTo>
                    <a:lnTo>
                      <a:pt x="534" y="200"/>
                    </a:lnTo>
                    <a:lnTo>
                      <a:pt x="534" y="204"/>
                    </a:lnTo>
                    <a:lnTo>
                      <a:pt x="536" y="210"/>
                    </a:lnTo>
                    <a:lnTo>
                      <a:pt x="534" y="214"/>
                    </a:lnTo>
                    <a:lnTo>
                      <a:pt x="532" y="217"/>
                    </a:lnTo>
                    <a:lnTo>
                      <a:pt x="529" y="220"/>
                    </a:lnTo>
                    <a:lnTo>
                      <a:pt x="527" y="224"/>
                    </a:lnTo>
                    <a:lnTo>
                      <a:pt x="515" y="224"/>
                    </a:lnTo>
                    <a:lnTo>
                      <a:pt x="496" y="224"/>
                    </a:lnTo>
                    <a:lnTo>
                      <a:pt x="473" y="224"/>
                    </a:lnTo>
                    <a:lnTo>
                      <a:pt x="446" y="224"/>
                    </a:lnTo>
                    <a:lnTo>
                      <a:pt x="415" y="224"/>
                    </a:lnTo>
                    <a:lnTo>
                      <a:pt x="384" y="224"/>
                    </a:lnTo>
                    <a:lnTo>
                      <a:pt x="351" y="224"/>
                    </a:lnTo>
                    <a:lnTo>
                      <a:pt x="316" y="224"/>
                    </a:lnTo>
                    <a:lnTo>
                      <a:pt x="280" y="224"/>
                    </a:lnTo>
                    <a:lnTo>
                      <a:pt x="247" y="224"/>
                    </a:lnTo>
                    <a:lnTo>
                      <a:pt x="214" y="224"/>
                    </a:lnTo>
                    <a:lnTo>
                      <a:pt x="183" y="222"/>
                    </a:lnTo>
                    <a:lnTo>
                      <a:pt x="156" y="222"/>
                    </a:lnTo>
                    <a:lnTo>
                      <a:pt x="131" y="222"/>
                    </a:lnTo>
                    <a:lnTo>
                      <a:pt x="110" y="221"/>
                    </a:lnTo>
                    <a:lnTo>
                      <a:pt x="95" y="221"/>
                    </a:lnTo>
                    <a:lnTo>
                      <a:pt x="83" y="221"/>
                    </a:lnTo>
                    <a:lnTo>
                      <a:pt x="73" y="221"/>
                    </a:lnTo>
                    <a:lnTo>
                      <a:pt x="60" y="221"/>
                    </a:lnTo>
                    <a:lnTo>
                      <a:pt x="50" y="221"/>
                    </a:lnTo>
                    <a:lnTo>
                      <a:pt x="37" y="221"/>
                    </a:lnTo>
                    <a:lnTo>
                      <a:pt x="27" y="221"/>
                    </a:lnTo>
                    <a:lnTo>
                      <a:pt x="14" y="221"/>
                    </a:lnTo>
                    <a:lnTo>
                      <a:pt x="2" y="221"/>
                    </a:lnTo>
                    <a:lnTo>
                      <a:pt x="0" y="210"/>
                    </a:lnTo>
                    <a:lnTo>
                      <a:pt x="0" y="202"/>
                    </a:lnTo>
                    <a:lnTo>
                      <a:pt x="0" y="193"/>
                    </a:lnTo>
                    <a:lnTo>
                      <a:pt x="0" y="178"/>
                    </a:lnTo>
                    <a:lnTo>
                      <a:pt x="2" y="167"/>
                    </a:lnTo>
                    <a:lnTo>
                      <a:pt x="4" y="162"/>
                    </a:lnTo>
                    <a:lnTo>
                      <a:pt x="6" y="159"/>
                    </a:lnTo>
                    <a:lnTo>
                      <a:pt x="8" y="155"/>
                    </a:lnTo>
                    <a:lnTo>
                      <a:pt x="10" y="129"/>
                    </a:lnTo>
                    <a:lnTo>
                      <a:pt x="12" y="102"/>
                    </a:lnTo>
                    <a:lnTo>
                      <a:pt x="12" y="76"/>
                    </a:lnTo>
                    <a:lnTo>
                      <a:pt x="14" y="50"/>
                    </a:lnTo>
                    <a:lnTo>
                      <a:pt x="27" y="51"/>
                    </a:lnTo>
                    <a:lnTo>
                      <a:pt x="35" y="51"/>
                    </a:lnTo>
                    <a:lnTo>
                      <a:pt x="41" y="51"/>
                    </a:lnTo>
                    <a:lnTo>
                      <a:pt x="48" y="50"/>
                    </a:lnTo>
                    <a:lnTo>
                      <a:pt x="50" y="47"/>
                    </a:lnTo>
                    <a:lnTo>
                      <a:pt x="54" y="46"/>
                    </a:lnTo>
                    <a:lnTo>
                      <a:pt x="58" y="44"/>
                    </a:lnTo>
                    <a:lnTo>
                      <a:pt x="64" y="46"/>
                    </a:lnTo>
                    <a:lnTo>
                      <a:pt x="66" y="49"/>
                    </a:lnTo>
                    <a:lnTo>
                      <a:pt x="68" y="51"/>
                    </a:lnTo>
                    <a:lnTo>
                      <a:pt x="73" y="53"/>
                    </a:lnTo>
                    <a:lnTo>
                      <a:pt x="75" y="56"/>
                    </a:lnTo>
                    <a:lnTo>
                      <a:pt x="79" y="56"/>
                    </a:lnTo>
                    <a:lnTo>
                      <a:pt x="83" y="57"/>
                    </a:lnTo>
                    <a:lnTo>
                      <a:pt x="87" y="58"/>
                    </a:lnTo>
                    <a:lnTo>
                      <a:pt x="91" y="58"/>
                    </a:lnTo>
                    <a:lnTo>
                      <a:pt x="91" y="60"/>
                    </a:lnTo>
                    <a:lnTo>
                      <a:pt x="93" y="62"/>
                    </a:lnTo>
                    <a:lnTo>
                      <a:pt x="95" y="64"/>
                    </a:lnTo>
                    <a:lnTo>
                      <a:pt x="95" y="67"/>
                    </a:lnTo>
                    <a:lnTo>
                      <a:pt x="97" y="68"/>
                    </a:lnTo>
                    <a:lnTo>
                      <a:pt x="100" y="68"/>
                    </a:lnTo>
                    <a:lnTo>
                      <a:pt x="100" y="78"/>
                    </a:lnTo>
                    <a:lnTo>
                      <a:pt x="102" y="87"/>
                    </a:lnTo>
                    <a:lnTo>
                      <a:pt x="106" y="100"/>
                    </a:lnTo>
                    <a:lnTo>
                      <a:pt x="108" y="113"/>
                    </a:lnTo>
                    <a:lnTo>
                      <a:pt x="106" y="130"/>
                    </a:lnTo>
                    <a:lnTo>
                      <a:pt x="104" y="145"/>
                    </a:lnTo>
                    <a:lnTo>
                      <a:pt x="102" y="160"/>
                    </a:lnTo>
                    <a:lnTo>
                      <a:pt x="102" y="177"/>
                    </a:lnTo>
                    <a:lnTo>
                      <a:pt x="104" y="177"/>
                    </a:lnTo>
                    <a:lnTo>
                      <a:pt x="106" y="175"/>
                    </a:lnTo>
                    <a:lnTo>
                      <a:pt x="108" y="175"/>
                    </a:lnTo>
                    <a:lnTo>
                      <a:pt x="110" y="175"/>
                    </a:lnTo>
                    <a:lnTo>
                      <a:pt x="118" y="155"/>
                    </a:lnTo>
                    <a:lnTo>
                      <a:pt x="129" y="134"/>
                    </a:lnTo>
                    <a:lnTo>
                      <a:pt x="137" y="115"/>
                    </a:lnTo>
                    <a:lnTo>
                      <a:pt x="145" y="97"/>
                    </a:lnTo>
                    <a:lnTo>
                      <a:pt x="154" y="79"/>
                    </a:lnTo>
                    <a:lnTo>
                      <a:pt x="160" y="64"/>
                    </a:lnTo>
                    <a:lnTo>
                      <a:pt x="166" y="47"/>
                    </a:lnTo>
                    <a:lnTo>
                      <a:pt x="172" y="33"/>
                    </a:lnTo>
                    <a:lnTo>
                      <a:pt x="181" y="28"/>
                    </a:lnTo>
                    <a:lnTo>
                      <a:pt x="187" y="25"/>
                    </a:lnTo>
                    <a:lnTo>
                      <a:pt x="197" y="22"/>
                    </a:lnTo>
                    <a:lnTo>
                      <a:pt x="214" y="17"/>
                    </a:lnTo>
                    <a:lnTo>
                      <a:pt x="226" y="17"/>
                    </a:lnTo>
                    <a:lnTo>
                      <a:pt x="235" y="18"/>
                    </a:lnTo>
                    <a:lnTo>
                      <a:pt x="243" y="18"/>
                    </a:lnTo>
                    <a:lnTo>
                      <a:pt x="257" y="20"/>
                    </a:lnTo>
                    <a:lnTo>
                      <a:pt x="262" y="17"/>
                    </a:lnTo>
                    <a:lnTo>
                      <a:pt x="266" y="14"/>
                    </a:lnTo>
                    <a:lnTo>
                      <a:pt x="270" y="10"/>
                    </a:lnTo>
                    <a:lnTo>
                      <a:pt x="274" y="9"/>
                    </a:lnTo>
                    <a:lnTo>
                      <a:pt x="291" y="9"/>
                    </a:lnTo>
                    <a:lnTo>
                      <a:pt x="305" y="10"/>
                    </a:lnTo>
                    <a:lnTo>
                      <a:pt x="318" y="10"/>
                    </a:lnTo>
                    <a:lnTo>
                      <a:pt x="328" y="11"/>
                    </a:lnTo>
                    <a:lnTo>
                      <a:pt x="336" y="13"/>
                    </a:lnTo>
                    <a:lnTo>
                      <a:pt x="343" y="13"/>
                    </a:lnTo>
                    <a:lnTo>
                      <a:pt x="347" y="14"/>
                    </a:lnTo>
                    <a:lnTo>
                      <a:pt x="349" y="14"/>
                    </a:lnTo>
                    <a:lnTo>
                      <a:pt x="357" y="16"/>
                    </a:lnTo>
                    <a:lnTo>
                      <a:pt x="365" y="14"/>
                    </a:lnTo>
                    <a:lnTo>
                      <a:pt x="378" y="13"/>
                    </a:lnTo>
                    <a:lnTo>
                      <a:pt x="397" y="13"/>
                    </a:lnTo>
                    <a:lnTo>
                      <a:pt x="397" y="11"/>
                    </a:lnTo>
                    <a:lnTo>
                      <a:pt x="397" y="10"/>
                    </a:lnTo>
                    <a:lnTo>
                      <a:pt x="397" y="9"/>
                    </a:lnTo>
                    <a:lnTo>
                      <a:pt x="405" y="6"/>
                    </a:lnTo>
                    <a:lnTo>
                      <a:pt x="419" y="5"/>
                    </a:lnTo>
                    <a:lnTo>
                      <a:pt x="432" y="3"/>
                    </a:lnTo>
                    <a:lnTo>
                      <a:pt x="440" y="2"/>
                    </a:lnTo>
                    <a:lnTo>
                      <a:pt x="451" y="2"/>
                    </a:lnTo>
                    <a:lnTo>
                      <a:pt x="457" y="2"/>
                    </a:lnTo>
                    <a:lnTo>
                      <a:pt x="461" y="3"/>
                    </a:lnTo>
                    <a:lnTo>
                      <a:pt x="469" y="6"/>
                    </a:lnTo>
                    <a:lnTo>
                      <a:pt x="469" y="5"/>
                    </a:lnTo>
                    <a:lnTo>
                      <a:pt x="471" y="3"/>
                    </a:lnTo>
                    <a:lnTo>
                      <a:pt x="471" y="2"/>
                    </a:lnTo>
                    <a:lnTo>
                      <a:pt x="471" y="0"/>
                    </a:lnTo>
                    <a:lnTo>
                      <a:pt x="480" y="0"/>
                    </a:lnTo>
                    <a:lnTo>
                      <a:pt x="488" y="0"/>
                    </a:lnTo>
                    <a:lnTo>
                      <a:pt x="496" y="0"/>
                    </a:lnTo>
                    <a:lnTo>
                      <a:pt x="505" y="0"/>
                    </a:lnTo>
                    <a:lnTo>
                      <a:pt x="513" y="2"/>
                    </a:lnTo>
                    <a:lnTo>
                      <a:pt x="521" y="2"/>
                    </a:lnTo>
                    <a:lnTo>
                      <a:pt x="529" y="2"/>
                    </a:lnTo>
                    <a:lnTo>
                      <a:pt x="538" y="2"/>
                    </a:lnTo>
                    <a:lnTo>
                      <a:pt x="554" y="9"/>
                    </a:lnTo>
                    <a:lnTo>
                      <a:pt x="563" y="13"/>
                    </a:lnTo>
                    <a:lnTo>
                      <a:pt x="569" y="17"/>
                    </a:lnTo>
                    <a:lnTo>
                      <a:pt x="577" y="22"/>
                    </a:lnTo>
                    <a:lnTo>
                      <a:pt x="577" y="25"/>
                    </a:lnTo>
                    <a:lnTo>
                      <a:pt x="577" y="28"/>
                    </a:lnTo>
                    <a:lnTo>
                      <a:pt x="577" y="31"/>
                    </a:lnTo>
                    <a:lnTo>
                      <a:pt x="57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7" name="Freeform 811"/>
              <p:cNvSpPr>
                <a:spLocks/>
              </p:cNvSpPr>
              <p:nvPr/>
            </p:nvSpPr>
            <p:spPr bwMode="auto">
              <a:xfrm>
                <a:off x="3315" y="1443"/>
                <a:ext cx="150" cy="206"/>
              </a:xfrm>
              <a:custGeom>
                <a:avLst/>
                <a:gdLst>
                  <a:gd name="T0" fmla="*/ 144 w 150"/>
                  <a:gd name="T1" fmla="*/ 32 h 206"/>
                  <a:gd name="T2" fmla="*/ 135 w 150"/>
                  <a:gd name="T3" fmla="*/ 51 h 206"/>
                  <a:gd name="T4" fmla="*/ 123 w 150"/>
                  <a:gd name="T5" fmla="*/ 86 h 206"/>
                  <a:gd name="T6" fmla="*/ 100 w 150"/>
                  <a:gd name="T7" fmla="*/ 153 h 206"/>
                  <a:gd name="T8" fmla="*/ 71 w 150"/>
                  <a:gd name="T9" fmla="*/ 206 h 206"/>
                  <a:gd name="T10" fmla="*/ 52 w 150"/>
                  <a:gd name="T11" fmla="*/ 206 h 206"/>
                  <a:gd name="T12" fmla="*/ 31 w 150"/>
                  <a:gd name="T13" fmla="*/ 206 h 206"/>
                  <a:gd name="T14" fmla="*/ 11 w 150"/>
                  <a:gd name="T15" fmla="*/ 206 h 206"/>
                  <a:gd name="T16" fmla="*/ 6 w 150"/>
                  <a:gd name="T17" fmla="*/ 192 h 206"/>
                  <a:gd name="T18" fmla="*/ 19 w 150"/>
                  <a:gd name="T19" fmla="*/ 164 h 206"/>
                  <a:gd name="T20" fmla="*/ 27 w 150"/>
                  <a:gd name="T21" fmla="*/ 149 h 206"/>
                  <a:gd name="T22" fmla="*/ 33 w 150"/>
                  <a:gd name="T23" fmla="*/ 148 h 206"/>
                  <a:gd name="T24" fmla="*/ 50 w 150"/>
                  <a:gd name="T25" fmla="*/ 109 h 206"/>
                  <a:gd name="T26" fmla="*/ 71 w 150"/>
                  <a:gd name="T27" fmla="*/ 62 h 206"/>
                  <a:gd name="T28" fmla="*/ 90 w 150"/>
                  <a:gd name="T29" fmla="*/ 25 h 206"/>
                  <a:gd name="T30" fmla="*/ 98 w 150"/>
                  <a:gd name="T31" fmla="*/ 9 h 206"/>
                  <a:gd name="T32" fmla="*/ 106 w 150"/>
                  <a:gd name="T33" fmla="*/ 2 h 206"/>
                  <a:gd name="T34" fmla="*/ 114 w 150"/>
                  <a:gd name="T35" fmla="*/ 0 h 206"/>
                  <a:gd name="T36" fmla="*/ 119 w 150"/>
                  <a:gd name="T37" fmla="*/ 6 h 206"/>
                  <a:gd name="T38" fmla="*/ 112 w 150"/>
                  <a:gd name="T39" fmla="*/ 22 h 206"/>
                  <a:gd name="T40" fmla="*/ 102 w 150"/>
                  <a:gd name="T41" fmla="*/ 46 h 206"/>
                  <a:gd name="T42" fmla="*/ 94 w 150"/>
                  <a:gd name="T43" fmla="*/ 64 h 206"/>
                  <a:gd name="T44" fmla="*/ 83 w 150"/>
                  <a:gd name="T45" fmla="*/ 93 h 206"/>
                  <a:gd name="T46" fmla="*/ 77 w 150"/>
                  <a:gd name="T47" fmla="*/ 113 h 206"/>
                  <a:gd name="T48" fmla="*/ 75 w 150"/>
                  <a:gd name="T49" fmla="*/ 124 h 206"/>
                  <a:gd name="T50" fmla="*/ 79 w 150"/>
                  <a:gd name="T51" fmla="*/ 124 h 206"/>
                  <a:gd name="T52" fmla="*/ 96 w 150"/>
                  <a:gd name="T53" fmla="*/ 82 h 206"/>
                  <a:gd name="T54" fmla="*/ 114 w 150"/>
                  <a:gd name="T55" fmla="*/ 33 h 206"/>
                  <a:gd name="T56" fmla="*/ 127 w 150"/>
                  <a:gd name="T57" fmla="*/ 6 h 206"/>
                  <a:gd name="T58" fmla="*/ 133 w 150"/>
                  <a:gd name="T59" fmla="*/ 7 h 206"/>
                  <a:gd name="T60" fmla="*/ 133 w 150"/>
                  <a:gd name="T61" fmla="*/ 18 h 206"/>
                  <a:gd name="T62" fmla="*/ 127 w 150"/>
                  <a:gd name="T63" fmla="*/ 40 h 206"/>
                  <a:gd name="T64" fmla="*/ 112 w 150"/>
                  <a:gd name="T65" fmla="*/ 69 h 206"/>
                  <a:gd name="T66" fmla="*/ 98 w 150"/>
                  <a:gd name="T67" fmla="*/ 105 h 206"/>
                  <a:gd name="T68" fmla="*/ 90 w 150"/>
                  <a:gd name="T69" fmla="*/ 130 h 206"/>
                  <a:gd name="T70" fmla="*/ 83 w 150"/>
                  <a:gd name="T71" fmla="*/ 142 h 206"/>
                  <a:gd name="T72" fmla="*/ 83 w 150"/>
                  <a:gd name="T73" fmla="*/ 149 h 206"/>
                  <a:gd name="T74" fmla="*/ 85 w 150"/>
                  <a:gd name="T75" fmla="*/ 148 h 206"/>
                  <a:gd name="T76" fmla="*/ 100 w 150"/>
                  <a:gd name="T77" fmla="*/ 118 h 206"/>
                  <a:gd name="T78" fmla="*/ 117 w 150"/>
                  <a:gd name="T79" fmla="*/ 76 h 206"/>
                  <a:gd name="T80" fmla="*/ 131 w 150"/>
                  <a:gd name="T81" fmla="*/ 42 h 206"/>
                  <a:gd name="T82" fmla="*/ 139 w 150"/>
                  <a:gd name="T83" fmla="*/ 21 h 206"/>
                  <a:gd name="T84" fmla="*/ 146 w 150"/>
                  <a:gd name="T85" fmla="*/ 11 h 206"/>
                  <a:gd name="T86" fmla="*/ 148 w 150"/>
                  <a:gd name="T87" fmla="*/ 13 h 206"/>
                  <a:gd name="T88" fmla="*/ 150 w 150"/>
                  <a:gd name="T89" fmla="*/ 17 h 206"/>
                  <a:gd name="T90" fmla="*/ 148 w 150"/>
                  <a:gd name="T91" fmla="*/ 21 h 20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0"/>
                  <a:gd name="T139" fmla="*/ 0 h 206"/>
                  <a:gd name="T140" fmla="*/ 150 w 150"/>
                  <a:gd name="T141" fmla="*/ 206 h 20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0" h="206">
                    <a:moveTo>
                      <a:pt x="148" y="24"/>
                    </a:moveTo>
                    <a:lnTo>
                      <a:pt x="144" y="32"/>
                    </a:lnTo>
                    <a:lnTo>
                      <a:pt x="139" y="40"/>
                    </a:lnTo>
                    <a:lnTo>
                      <a:pt x="135" y="51"/>
                    </a:lnTo>
                    <a:lnTo>
                      <a:pt x="131" y="65"/>
                    </a:lnTo>
                    <a:lnTo>
                      <a:pt x="123" y="86"/>
                    </a:lnTo>
                    <a:lnTo>
                      <a:pt x="112" y="115"/>
                    </a:lnTo>
                    <a:lnTo>
                      <a:pt x="100" y="153"/>
                    </a:lnTo>
                    <a:lnTo>
                      <a:pt x="81" y="206"/>
                    </a:lnTo>
                    <a:lnTo>
                      <a:pt x="71" y="206"/>
                    </a:lnTo>
                    <a:lnTo>
                      <a:pt x="60" y="206"/>
                    </a:lnTo>
                    <a:lnTo>
                      <a:pt x="52" y="206"/>
                    </a:lnTo>
                    <a:lnTo>
                      <a:pt x="42" y="206"/>
                    </a:lnTo>
                    <a:lnTo>
                      <a:pt x="31" y="206"/>
                    </a:lnTo>
                    <a:lnTo>
                      <a:pt x="21" y="206"/>
                    </a:lnTo>
                    <a:lnTo>
                      <a:pt x="11" y="206"/>
                    </a:lnTo>
                    <a:lnTo>
                      <a:pt x="0" y="206"/>
                    </a:lnTo>
                    <a:lnTo>
                      <a:pt x="6" y="192"/>
                    </a:lnTo>
                    <a:lnTo>
                      <a:pt x="13" y="178"/>
                    </a:lnTo>
                    <a:lnTo>
                      <a:pt x="19" y="164"/>
                    </a:lnTo>
                    <a:lnTo>
                      <a:pt x="23" y="151"/>
                    </a:lnTo>
                    <a:lnTo>
                      <a:pt x="27" y="149"/>
                    </a:lnTo>
                    <a:lnTo>
                      <a:pt x="31" y="149"/>
                    </a:lnTo>
                    <a:lnTo>
                      <a:pt x="33" y="148"/>
                    </a:lnTo>
                    <a:lnTo>
                      <a:pt x="36" y="146"/>
                    </a:lnTo>
                    <a:lnTo>
                      <a:pt x="50" y="109"/>
                    </a:lnTo>
                    <a:lnTo>
                      <a:pt x="60" y="84"/>
                    </a:lnTo>
                    <a:lnTo>
                      <a:pt x="71" y="62"/>
                    </a:lnTo>
                    <a:lnTo>
                      <a:pt x="85" y="32"/>
                    </a:lnTo>
                    <a:lnTo>
                      <a:pt x="90" y="25"/>
                    </a:lnTo>
                    <a:lnTo>
                      <a:pt x="94" y="17"/>
                    </a:lnTo>
                    <a:lnTo>
                      <a:pt x="98" y="9"/>
                    </a:lnTo>
                    <a:lnTo>
                      <a:pt x="104" y="2"/>
                    </a:lnTo>
                    <a:lnTo>
                      <a:pt x="106" y="2"/>
                    </a:lnTo>
                    <a:lnTo>
                      <a:pt x="110" y="0"/>
                    </a:lnTo>
                    <a:lnTo>
                      <a:pt x="114" y="0"/>
                    </a:lnTo>
                    <a:lnTo>
                      <a:pt x="119" y="0"/>
                    </a:lnTo>
                    <a:lnTo>
                      <a:pt x="119" y="6"/>
                    </a:lnTo>
                    <a:lnTo>
                      <a:pt x="117" y="13"/>
                    </a:lnTo>
                    <a:lnTo>
                      <a:pt x="112" y="22"/>
                    </a:lnTo>
                    <a:lnTo>
                      <a:pt x="106" y="40"/>
                    </a:lnTo>
                    <a:lnTo>
                      <a:pt x="102" y="46"/>
                    </a:lnTo>
                    <a:lnTo>
                      <a:pt x="98" y="53"/>
                    </a:lnTo>
                    <a:lnTo>
                      <a:pt x="94" y="64"/>
                    </a:lnTo>
                    <a:lnTo>
                      <a:pt x="85" y="82"/>
                    </a:lnTo>
                    <a:lnTo>
                      <a:pt x="83" y="93"/>
                    </a:lnTo>
                    <a:lnTo>
                      <a:pt x="81" y="102"/>
                    </a:lnTo>
                    <a:lnTo>
                      <a:pt x="77" y="113"/>
                    </a:lnTo>
                    <a:lnTo>
                      <a:pt x="75" y="124"/>
                    </a:lnTo>
                    <a:lnTo>
                      <a:pt x="77" y="124"/>
                    </a:lnTo>
                    <a:lnTo>
                      <a:pt x="79" y="124"/>
                    </a:lnTo>
                    <a:lnTo>
                      <a:pt x="81" y="124"/>
                    </a:lnTo>
                    <a:lnTo>
                      <a:pt x="96" y="82"/>
                    </a:lnTo>
                    <a:lnTo>
                      <a:pt x="106" y="54"/>
                    </a:lnTo>
                    <a:lnTo>
                      <a:pt x="114" y="33"/>
                    </a:lnTo>
                    <a:lnTo>
                      <a:pt x="125" y="6"/>
                    </a:lnTo>
                    <a:lnTo>
                      <a:pt x="127" y="6"/>
                    </a:lnTo>
                    <a:lnTo>
                      <a:pt x="131" y="6"/>
                    </a:lnTo>
                    <a:lnTo>
                      <a:pt x="133" y="7"/>
                    </a:lnTo>
                    <a:lnTo>
                      <a:pt x="135" y="7"/>
                    </a:lnTo>
                    <a:lnTo>
                      <a:pt x="133" y="18"/>
                    </a:lnTo>
                    <a:lnTo>
                      <a:pt x="131" y="28"/>
                    </a:lnTo>
                    <a:lnTo>
                      <a:pt x="127" y="40"/>
                    </a:lnTo>
                    <a:lnTo>
                      <a:pt x="119" y="60"/>
                    </a:lnTo>
                    <a:lnTo>
                      <a:pt x="112" y="69"/>
                    </a:lnTo>
                    <a:lnTo>
                      <a:pt x="106" y="86"/>
                    </a:lnTo>
                    <a:lnTo>
                      <a:pt x="98" y="105"/>
                    </a:lnTo>
                    <a:lnTo>
                      <a:pt x="92" y="124"/>
                    </a:lnTo>
                    <a:lnTo>
                      <a:pt x="90" y="130"/>
                    </a:lnTo>
                    <a:lnTo>
                      <a:pt x="85" y="137"/>
                    </a:lnTo>
                    <a:lnTo>
                      <a:pt x="83" y="142"/>
                    </a:lnTo>
                    <a:lnTo>
                      <a:pt x="81" y="149"/>
                    </a:lnTo>
                    <a:lnTo>
                      <a:pt x="83" y="149"/>
                    </a:lnTo>
                    <a:lnTo>
                      <a:pt x="85" y="148"/>
                    </a:lnTo>
                    <a:lnTo>
                      <a:pt x="87" y="148"/>
                    </a:lnTo>
                    <a:lnTo>
                      <a:pt x="100" y="118"/>
                    </a:lnTo>
                    <a:lnTo>
                      <a:pt x="108" y="94"/>
                    </a:lnTo>
                    <a:lnTo>
                      <a:pt x="117" y="76"/>
                    </a:lnTo>
                    <a:lnTo>
                      <a:pt x="125" y="60"/>
                    </a:lnTo>
                    <a:lnTo>
                      <a:pt x="131" y="42"/>
                    </a:lnTo>
                    <a:lnTo>
                      <a:pt x="135" y="31"/>
                    </a:lnTo>
                    <a:lnTo>
                      <a:pt x="139" y="21"/>
                    </a:lnTo>
                    <a:lnTo>
                      <a:pt x="144" y="10"/>
                    </a:lnTo>
                    <a:lnTo>
                      <a:pt x="146" y="11"/>
                    </a:lnTo>
                    <a:lnTo>
                      <a:pt x="148" y="11"/>
                    </a:lnTo>
                    <a:lnTo>
                      <a:pt x="148" y="13"/>
                    </a:lnTo>
                    <a:lnTo>
                      <a:pt x="150" y="14"/>
                    </a:lnTo>
                    <a:lnTo>
                      <a:pt x="150" y="17"/>
                    </a:lnTo>
                    <a:lnTo>
                      <a:pt x="150" y="18"/>
                    </a:lnTo>
                    <a:lnTo>
                      <a:pt x="148" y="21"/>
                    </a:lnTo>
                    <a:lnTo>
                      <a:pt x="148" y="24"/>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8" name="Freeform 812"/>
              <p:cNvSpPr>
                <a:spLocks/>
              </p:cNvSpPr>
              <p:nvPr/>
            </p:nvSpPr>
            <p:spPr bwMode="auto">
              <a:xfrm>
                <a:off x="3407" y="1614"/>
                <a:ext cx="14" cy="36"/>
              </a:xfrm>
              <a:custGeom>
                <a:avLst/>
                <a:gdLst>
                  <a:gd name="T0" fmla="*/ 14 w 14"/>
                  <a:gd name="T1" fmla="*/ 14 h 36"/>
                  <a:gd name="T2" fmla="*/ 14 w 14"/>
                  <a:gd name="T3" fmla="*/ 20 h 36"/>
                  <a:gd name="T4" fmla="*/ 10 w 14"/>
                  <a:gd name="T5" fmla="*/ 25 h 36"/>
                  <a:gd name="T6" fmla="*/ 8 w 14"/>
                  <a:gd name="T7" fmla="*/ 31 h 36"/>
                  <a:gd name="T8" fmla="*/ 6 w 14"/>
                  <a:gd name="T9" fmla="*/ 36 h 36"/>
                  <a:gd name="T10" fmla="*/ 4 w 14"/>
                  <a:gd name="T11" fmla="*/ 36 h 36"/>
                  <a:gd name="T12" fmla="*/ 4 w 14"/>
                  <a:gd name="T13" fmla="*/ 35 h 36"/>
                  <a:gd name="T14" fmla="*/ 2 w 14"/>
                  <a:gd name="T15" fmla="*/ 35 h 36"/>
                  <a:gd name="T16" fmla="*/ 0 w 14"/>
                  <a:gd name="T17" fmla="*/ 35 h 36"/>
                  <a:gd name="T18" fmla="*/ 2 w 14"/>
                  <a:gd name="T19" fmla="*/ 25 h 36"/>
                  <a:gd name="T20" fmla="*/ 4 w 14"/>
                  <a:gd name="T21" fmla="*/ 17 h 36"/>
                  <a:gd name="T22" fmla="*/ 4 w 14"/>
                  <a:gd name="T23" fmla="*/ 9 h 36"/>
                  <a:gd name="T24" fmla="*/ 6 w 14"/>
                  <a:gd name="T25" fmla="*/ 0 h 36"/>
                  <a:gd name="T26" fmla="*/ 8 w 14"/>
                  <a:gd name="T27" fmla="*/ 2 h 36"/>
                  <a:gd name="T28" fmla="*/ 10 w 14"/>
                  <a:gd name="T29" fmla="*/ 2 h 36"/>
                  <a:gd name="T30" fmla="*/ 12 w 14"/>
                  <a:gd name="T31" fmla="*/ 3 h 36"/>
                  <a:gd name="T32" fmla="*/ 14 w 14"/>
                  <a:gd name="T33" fmla="*/ 4 h 36"/>
                  <a:gd name="T34" fmla="*/ 14 w 14"/>
                  <a:gd name="T35" fmla="*/ 7 h 36"/>
                  <a:gd name="T36" fmla="*/ 14 w 14"/>
                  <a:gd name="T37" fmla="*/ 10 h 36"/>
                  <a:gd name="T38" fmla="*/ 14 w 14"/>
                  <a:gd name="T39" fmla="*/ 11 h 36"/>
                  <a:gd name="T40" fmla="*/ 14 w 14"/>
                  <a:gd name="T41" fmla="*/ 14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36"/>
                  <a:gd name="T65" fmla="*/ 14 w 14"/>
                  <a:gd name="T66" fmla="*/ 36 h 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36">
                    <a:moveTo>
                      <a:pt x="14" y="14"/>
                    </a:moveTo>
                    <a:lnTo>
                      <a:pt x="14" y="20"/>
                    </a:lnTo>
                    <a:lnTo>
                      <a:pt x="10" y="25"/>
                    </a:lnTo>
                    <a:lnTo>
                      <a:pt x="8" y="31"/>
                    </a:lnTo>
                    <a:lnTo>
                      <a:pt x="6" y="36"/>
                    </a:lnTo>
                    <a:lnTo>
                      <a:pt x="4" y="36"/>
                    </a:lnTo>
                    <a:lnTo>
                      <a:pt x="4" y="35"/>
                    </a:lnTo>
                    <a:lnTo>
                      <a:pt x="2" y="35"/>
                    </a:lnTo>
                    <a:lnTo>
                      <a:pt x="0" y="35"/>
                    </a:lnTo>
                    <a:lnTo>
                      <a:pt x="2" y="25"/>
                    </a:lnTo>
                    <a:lnTo>
                      <a:pt x="4" y="17"/>
                    </a:lnTo>
                    <a:lnTo>
                      <a:pt x="4" y="9"/>
                    </a:lnTo>
                    <a:lnTo>
                      <a:pt x="6" y="0"/>
                    </a:lnTo>
                    <a:lnTo>
                      <a:pt x="8" y="2"/>
                    </a:lnTo>
                    <a:lnTo>
                      <a:pt x="10" y="2"/>
                    </a:lnTo>
                    <a:lnTo>
                      <a:pt x="12" y="3"/>
                    </a:lnTo>
                    <a:lnTo>
                      <a:pt x="14" y="4"/>
                    </a:lnTo>
                    <a:lnTo>
                      <a:pt x="14" y="7"/>
                    </a:lnTo>
                    <a:lnTo>
                      <a:pt x="14" y="10"/>
                    </a:lnTo>
                    <a:lnTo>
                      <a:pt x="14" y="11"/>
                    </a:lnTo>
                    <a:lnTo>
                      <a:pt x="14" y="1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99" name="Freeform 813"/>
              <p:cNvSpPr>
                <a:spLocks/>
              </p:cNvSpPr>
              <p:nvPr/>
            </p:nvSpPr>
            <p:spPr bwMode="auto">
              <a:xfrm>
                <a:off x="3278" y="1442"/>
                <a:ext cx="122" cy="208"/>
              </a:xfrm>
              <a:custGeom>
                <a:avLst/>
                <a:gdLst>
                  <a:gd name="T0" fmla="*/ 122 w 122"/>
                  <a:gd name="T1" fmla="*/ 11 h 208"/>
                  <a:gd name="T2" fmla="*/ 116 w 122"/>
                  <a:gd name="T3" fmla="*/ 21 h 208"/>
                  <a:gd name="T4" fmla="*/ 110 w 122"/>
                  <a:gd name="T5" fmla="*/ 34 h 208"/>
                  <a:gd name="T6" fmla="*/ 102 w 122"/>
                  <a:gd name="T7" fmla="*/ 52 h 208"/>
                  <a:gd name="T8" fmla="*/ 93 w 122"/>
                  <a:gd name="T9" fmla="*/ 74 h 208"/>
                  <a:gd name="T10" fmla="*/ 81 w 122"/>
                  <a:gd name="T11" fmla="*/ 101 h 208"/>
                  <a:gd name="T12" fmla="*/ 66 w 122"/>
                  <a:gd name="T13" fmla="*/ 131 h 208"/>
                  <a:gd name="T14" fmla="*/ 50 w 122"/>
                  <a:gd name="T15" fmla="*/ 167 h 208"/>
                  <a:gd name="T16" fmla="*/ 31 w 122"/>
                  <a:gd name="T17" fmla="*/ 207 h 208"/>
                  <a:gd name="T18" fmla="*/ 23 w 122"/>
                  <a:gd name="T19" fmla="*/ 207 h 208"/>
                  <a:gd name="T20" fmla="*/ 16 w 122"/>
                  <a:gd name="T21" fmla="*/ 207 h 208"/>
                  <a:gd name="T22" fmla="*/ 8 w 122"/>
                  <a:gd name="T23" fmla="*/ 207 h 208"/>
                  <a:gd name="T24" fmla="*/ 0 w 122"/>
                  <a:gd name="T25" fmla="*/ 208 h 208"/>
                  <a:gd name="T26" fmla="*/ 8 w 122"/>
                  <a:gd name="T27" fmla="*/ 186 h 208"/>
                  <a:gd name="T28" fmla="*/ 14 w 122"/>
                  <a:gd name="T29" fmla="*/ 170 h 208"/>
                  <a:gd name="T30" fmla="*/ 23 w 122"/>
                  <a:gd name="T31" fmla="*/ 150 h 208"/>
                  <a:gd name="T32" fmla="*/ 35 w 122"/>
                  <a:gd name="T33" fmla="*/ 120 h 208"/>
                  <a:gd name="T34" fmla="*/ 43 w 122"/>
                  <a:gd name="T35" fmla="*/ 106 h 208"/>
                  <a:gd name="T36" fmla="*/ 52 w 122"/>
                  <a:gd name="T37" fmla="*/ 92 h 208"/>
                  <a:gd name="T38" fmla="*/ 60 w 122"/>
                  <a:gd name="T39" fmla="*/ 79 h 208"/>
                  <a:gd name="T40" fmla="*/ 66 w 122"/>
                  <a:gd name="T41" fmla="*/ 65 h 208"/>
                  <a:gd name="T42" fmla="*/ 75 w 122"/>
                  <a:gd name="T43" fmla="*/ 51 h 208"/>
                  <a:gd name="T44" fmla="*/ 83 w 122"/>
                  <a:gd name="T45" fmla="*/ 36 h 208"/>
                  <a:gd name="T46" fmla="*/ 93 w 122"/>
                  <a:gd name="T47" fmla="*/ 19 h 208"/>
                  <a:gd name="T48" fmla="*/ 104 w 122"/>
                  <a:gd name="T49" fmla="*/ 1 h 208"/>
                  <a:gd name="T50" fmla="*/ 108 w 122"/>
                  <a:gd name="T51" fmla="*/ 1 h 208"/>
                  <a:gd name="T52" fmla="*/ 110 w 122"/>
                  <a:gd name="T53" fmla="*/ 1 h 208"/>
                  <a:gd name="T54" fmla="*/ 114 w 122"/>
                  <a:gd name="T55" fmla="*/ 1 h 208"/>
                  <a:gd name="T56" fmla="*/ 120 w 122"/>
                  <a:gd name="T57" fmla="*/ 0 h 208"/>
                  <a:gd name="T58" fmla="*/ 122 w 122"/>
                  <a:gd name="T59" fmla="*/ 4 h 208"/>
                  <a:gd name="T60" fmla="*/ 122 w 122"/>
                  <a:gd name="T61" fmla="*/ 7 h 208"/>
                  <a:gd name="T62" fmla="*/ 122 w 122"/>
                  <a:gd name="T63" fmla="*/ 8 h 208"/>
                  <a:gd name="T64" fmla="*/ 122 w 122"/>
                  <a:gd name="T65" fmla="*/ 11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208"/>
                  <a:gd name="T101" fmla="*/ 122 w 122"/>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208">
                    <a:moveTo>
                      <a:pt x="122" y="11"/>
                    </a:moveTo>
                    <a:lnTo>
                      <a:pt x="116" y="21"/>
                    </a:lnTo>
                    <a:lnTo>
                      <a:pt x="110" y="34"/>
                    </a:lnTo>
                    <a:lnTo>
                      <a:pt x="102" y="52"/>
                    </a:lnTo>
                    <a:lnTo>
                      <a:pt x="93" y="74"/>
                    </a:lnTo>
                    <a:lnTo>
                      <a:pt x="81" y="101"/>
                    </a:lnTo>
                    <a:lnTo>
                      <a:pt x="66" y="131"/>
                    </a:lnTo>
                    <a:lnTo>
                      <a:pt x="50" y="167"/>
                    </a:lnTo>
                    <a:lnTo>
                      <a:pt x="31" y="207"/>
                    </a:lnTo>
                    <a:lnTo>
                      <a:pt x="23" y="207"/>
                    </a:lnTo>
                    <a:lnTo>
                      <a:pt x="16" y="207"/>
                    </a:lnTo>
                    <a:lnTo>
                      <a:pt x="8" y="207"/>
                    </a:lnTo>
                    <a:lnTo>
                      <a:pt x="0" y="208"/>
                    </a:lnTo>
                    <a:lnTo>
                      <a:pt x="8" y="186"/>
                    </a:lnTo>
                    <a:lnTo>
                      <a:pt x="14" y="170"/>
                    </a:lnTo>
                    <a:lnTo>
                      <a:pt x="23" y="150"/>
                    </a:lnTo>
                    <a:lnTo>
                      <a:pt x="35" y="120"/>
                    </a:lnTo>
                    <a:lnTo>
                      <a:pt x="43" y="106"/>
                    </a:lnTo>
                    <a:lnTo>
                      <a:pt x="52" y="92"/>
                    </a:lnTo>
                    <a:lnTo>
                      <a:pt x="60" y="79"/>
                    </a:lnTo>
                    <a:lnTo>
                      <a:pt x="66" y="65"/>
                    </a:lnTo>
                    <a:lnTo>
                      <a:pt x="75" y="51"/>
                    </a:lnTo>
                    <a:lnTo>
                      <a:pt x="83" y="36"/>
                    </a:lnTo>
                    <a:lnTo>
                      <a:pt x="93" y="19"/>
                    </a:lnTo>
                    <a:lnTo>
                      <a:pt x="104" y="1"/>
                    </a:lnTo>
                    <a:lnTo>
                      <a:pt x="108" y="1"/>
                    </a:lnTo>
                    <a:lnTo>
                      <a:pt x="110" y="1"/>
                    </a:lnTo>
                    <a:lnTo>
                      <a:pt x="114" y="1"/>
                    </a:lnTo>
                    <a:lnTo>
                      <a:pt x="120" y="0"/>
                    </a:lnTo>
                    <a:lnTo>
                      <a:pt x="122" y="4"/>
                    </a:lnTo>
                    <a:lnTo>
                      <a:pt x="122" y="7"/>
                    </a:lnTo>
                    <a:lnTo>
                      <a:pt x="122" y="8"/>
                    </a:lnTo>
                    <a:lnTo>
                      <a:pt x="122" y="11"/>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0" name="Freeform 814"/>
              <p:cNvSpPr>
                <a:spLocks/>
              </p:cNvSpPr>
              <p:nvPr/>
            </p:nvSpPr>
            <p:spPr bwMode="auto">
              <a:xfrm>
                <a:off x="3251" y="1438"/>
                <a:ext cx="106" cy="211"/>
              </a:xfrm>
              <a:custGeom>
                <a:avLst/>
                <a:gdLst>
                  <a:gd name="T0" fmla="*/ 106 w 106"/>
                  <a:gd name="T1" fmla="*/ 16 h 211"/>
                  <a:gd name="T2" fmla="*/ 104 w 106"/>
                  <a:gd name="T3" fmla="*/ 22 h 211"/>
                  <a:gd name="T4" fmla="*/ 100 w 106"/>
                  <a:gd name="T5" fmla="*/ 29 h 211"/>
                  <a:gd name="T6" fmla="*/ 93 w 106"/>
                  <a:gd name="T7" fmla="*/ 40 h 211"/>
                  <a:gd name="T8" fmla="*/ 87 w 106"/>
                  <a:gd name="T9" fmla="*/ 56 h 211"/>
                  <a:gd name="T10" fmla="*/ 77 w 106"/>
                  <a:gd name="T11" fmla="*/ 80 h 211"/>
                  <a:gd name="T12" fmla="*/ 62 w 106"/>
                  <a:gd name="T13" fmla="*/ 112 h 211"/>
                  <a:gd name="T14" fmla="*/ 43 w 106"/>
                  <a:gd name="T15" fmla="*/ 153 h 211"/>
                  <a:gd name="T16" fmla="*/ 19 w 106"/>
                  <a:gd name="T17" fmla="*/ 205 h 211"/>
                  <a:gd name="T18" fmla="*/ 16 w 106"/>
                  <a:gd name="T19" fmla="*/ 208 h 211"/>
                  <a:gd name="T20" fmla="*/ 12 w 106"/>
                  <a:gd name="T21" fmla="*/ 209 h 211"/>
                  <a:gd name="T22" fmla="*/ 8 w 106"/>
                  <a:gd name="T23" fmla="*/ 211 h 211"/>
                  <a:gd name="T24" fmla="*/ 0 w 106"/>
                  <a:gd name="T25" fmla="*/ 211 h 211"/>
                  <a:gd name="T26" fmla="*/ 8 w 106"/>
                  <a:gd name="T27" fmla="*/ 190 h 211"/>
                  <a:gd name="T28" fmla="*/ 14 w 106"/>
                  <a:gd name="T29" fmla="*/ 174 h 211"/>
                  <a:gd name="T30" fmla="*/ 23 w 106"/>
                  <a:gd name="T31" fmla="*/ 151 h 211"/>
                  <a:gd name="T32" fmla="*/ 37 w 106"/>
                  <a:gd name="T33" fmla="*/ 116 h 211"/>
                  <a:gd name="T34" fmla="*/ 64 w 106"/>
                  <a:gd name="T35" fmla="*/ 58 h 211"/>
                  <a:gd name="T36" fmla="*/ 79 w 106"/>
                  <a:gd name="T37" fmla="*/ 26 h 211"/>
                  <a:gd name="T38" fmla="*/ 85 w 106"/>
                  <a:gd name="T39" fmla="*/ 11 h 211"/>
                  <a:gd name="T40" fmla="*/ 89 w 106"/>
                  <a:gd name="T41" fmla="*/ 0 h 211"/>
                  <a:gd name="T42" fmla="*/ 97 w 106"/>
                  <a:gd name="T43" fmla="*/ 1 h 211"/>
                  <a:gd name="T44" fmla="*/ 102 w 106"/>
                  <a:gd name="T45" fmla="*/ 3 h 211"/>
                  <a:gd name="T46" fmla="*/ 104 w 106"/>
                  <a:gd name="T47" fmla="*/ 4 h 211"/>
                  <a:gd name="T48" fmla="*/ 106 w 106"/>
                  <a:gd name="T49" fmla="*/ 7 h 211"/>
                  <a:gd name="T50" fmla="*/ 106 w 106"/>
                  <a:gd name="T51" fmla="*/ 10 h 211"/>
                  <a:gd name="T52" fmla="*/ 106 w 106"/>
                  <a:gd name="T53" fmla="*/ 12 h 211"/>
                  <a:gd name="T54" fmla="*/ 106 w 106"/>
                  <a:gd name="T55" fmla="*/ 14 h 211"/>
                  <a:gd name="T56" fmla="*/ 106 w 106"/>
                  <a:gd name="T57" fmla="*/ 16 h 2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6"/>
                  <a:gd name="T88" fmla="*/ 0 h 211"/>
                  <a:gd name="T89" fmla="*/ 106 w 106"/>
                  <a:gd name="T90" fmla="*/ 211 h 2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6" h="211">
                    <a:moveTo>
                      <a:pt x="106" y="16"/>
                    </a:moveTo>
                    <a:lnTo>
                      <a:pt x="104" y="22"/>
                    </a:lnTo>
                    <a:lnTo>
                      <a:pt x="100" y="29"/>
                    </a:lnTo>
                    <a:lnTo>
                      <a:pt x="93" y="40"/>
                    </a:lnTo>
                    <a:lnTo>
                      <a:pt x="87" y="56"/>
                    </a:lnTo>
                    <a:lnTo>
                      <a:pt x="77" y="80"/>
                    </a:lnTo>
                    <a:lnTo>
                      <a:pt x="62" y="112"/>
                    </a:lnTo>
                    <a:lnTo>
                      <a:pt x="43" y="153"/>
                    </a:lnTo>
                    <a:lnTo>
                      <a:pt x="19" y="205"/>
                    </a:lnTo>
                    <a:lnTo>
                      <a:pt x="16" y="208"/>
                    </a:lnTo>
                    <a:lnTo>
                      <a:pt x="12" y="209"/>
                    </a:lnTo>
                    <a:lnTo>
                      <a:pt x="8" y="211"/>
                    </a:lnTo>
                    <a:lnTo>
                      <a:pt x="0" y="211"/>
                    </a:lnTo>
                    <a:lnTo>
                      <a:pt x="8" y="190"/>
                    </a:lnTo>
                    <a:lnTo>
                      <a:pt x="14" y="174"/>
                    </a:lnTo>
                    <a:lnTo>
                      <a:pt x="23" y="151"/>
                    </a:lnTo>
                    <a:lnTo>
                      <a:pt x="37" y="116"/>
                    </a:lnTo>
                    <a:lnTo>
                      <a:pt x="64" y="58"/>
                    </a:lnTo>
                    <a:lnTo>
                      <a:pt x="79" y="26"/>
                    </a:lnTo>
                    <a:lnTo>
                      <a:pt x="85" y="11"/>
                    </a:lnTo>
                    <a:lnTo>
                      <a:pt x="89" y="0"/>
                    </a:lnTo>
                    <a:lnTo>
                      <a:pt x="97" y="1"/>
                    </a:lnTo>
                    <a:lnTo>
                      <a:pt x="102" y="3"/>
                    </a:lnTo>
                    <a:lnTo>
                      <a:pt x="104" y="4"/>
                    </a:lnTo>
                    <a:lnTo>
                      <a:pt x="106" y="7"/>
                    </a:lnTo>
                    <a:lnTo>
                      <a:pt x="106" y="10"/>
                    </a:lnTo>
                    <a:lnTo>
                      <a:pt x="106" y="12"/>
                    </a:lnTo>
                    <a:lnTo>
                      <a:pt x="106" y="14"/>
                    </a:lnTo>
                    <a:lnTo>
                      <a:pt x="106" y="16"/>
                    </a:lnTo>
                    <a:close/>
                  </a:path>
                </a:pathLst>
              </a:custGeom>
              <a:solidFill>
                <a:srgbClr val="66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1" name="Freeform 815"/>
              <p:cNvSpPr>
                <a:spLocks/>
              </p:cNvSpPr>
              <p:nvPr/>
            </p:nvSpPr>
            <p:spPr bwMode="auto">
              <a:xfrm>
                <a:off x="3211" y="1442"/>
                <a:ext cx="117" cy="205"/>
              </a:xfrm>
              <a:custGeom>
                <a:avLst/>
                <a:gdLst>
                  <a:gd name="T0" fmla="*/ 117 w 117"/>
                  <a:gd name="T1" fmla="*/ 15 h 205"/>
                  <a:gd name="T2" fmla="*/ 106 w 117"/>
                  <a:gd name="T3" fmla="*/ 40 h 205"/>
                  <a:gd name="T4" fmla="*/ 94 w 117"/>
                  <a:gd name="T5" fmla="*/ 65 h 205"/>
                  <a:gd name="T6" fmla="*/ 81 w 117"/>
                  <a:gd name="T7" fmla="*/ 90 h 205"/>
                  <a:gd name="T8" fmla="*/ 71 w 117"/>
                  <a:gd name="T9" fmla="*/ 114 h 205"/>
                  <a:gd name="T10" fmla="*/ 63 w 117"/>
                  <a:gd name="T11" fmla="*/ 136 h 205"/>
                  <a:gd name="T12" fmla="*/ 52 w 117"/>
                  <a:gd name="T13" fmla="*/ 159 h 205"/>
                  <a:gd name="T14" fmla="*/ 44 w 117"/>
                  <a:gd name="T15" fmla="*/ 181 h 205"/>
                  <a:gd name="T16" fmla="*/ 34 w 117"/>
                  <a:gd name="T17" fmla="*/ 203 h 205"/>
                  <a:gd name="T18" fmla="*/ 25 w 117"/>
                  <a:gd name="T19" fmla="*/ 203 h 205"/>
                  <a:gd name="T20" fmla="*/ 17 w 117"/>
                  <a:gd name="T21" fmla="*/ 204 h 205"/>
                  <a:gd name="T22" fmla="*/ 9 w 117"/>
                  <a:gd name="T23" fmla="*/ 205 h 205"/>
                  <a:gd name="T24" fmla="*/ 0 w 117"/>
                  <a:gd name="T25" fmla="*/ 205 h 205"/>
                  <a:gd name="T26" fmla="*/ 5 w 117"/>
                  <a:gd name="T27" fmla="*/ 196 h 205"/>
                  <a:gd name="T28" fmla="*/ 9 w 117"/>
                  <a:gd name="T29" fmla="*/ 183 h 205"/>
                  <a:gd name="T30" fmla="*/ 19 w 117"/>
                  <a:gd name="T31" fmla="*/ 161 h 205"/>
                  <a:gd name="T32" fmla="*/ 34 w 117"/>
                  <a:gd name="T33" fmla="*/ 123 h 205"/>
                  <a:gd name="T34" fmla="*/ 56 w 117"/>
                  <a:gd name="T35" fmla="*/ 74 h 205"/>
                  <a:gd name="T36" fmla="*/ 73 w 117"/>
                  <a:gd name="T37" fmla="*/ 43 h 205"/>
                  <a:gd name="T38" fmla="*/ 83 w 117"/>
                  <a:gd name="T39" fmla="*/ 19 h 205"/>
                  <a:gd name="T40" fmla="*/ 92 w 117"/>
                  <a:gd name="T41" fmla="*/ 1 h 205"/>
                  <a:gd name="T42" fmla="*/ 102 w 117"/>
                  <a:gd name="T43" fmla="*/ 0 h 205"/>
                  <a:gd name="T44" fmla="*/ 108 w 117"/>
                  <a:gd name="T45" fmla="*/ 0 h 205"/>
                  <a:gd name="T46" fmla="*/ 113 w 117"/>
                  <a:gd name="T47" fmla="*/ 1 h 205"/>
                  <a:gd name="T48" fmla="*/ 117 w 117"/>
                  <a:gd name="T49" fmla="*/ 4 h 205"/>
                  <a:gd name="T50" fmla="*/ 117 w 117"/>
                  <a:gd name="T51" fmla="*/ 7 h 205"/>
                  <a:gd name="T52" fmla="*/ 117 w 117"/>
                  <a:gd name="T53" fmla="*/ 10 h 205"/>
                  <a:gd name="T54" fmla="*/ 117 w 117"/>
                  <a:gd name="T55" fmla="*/ 12 h 205"/>
                  <a:gd name="T56" fmla="*/ 117 w 117"/>
                  <a:gd name="T57" fmla="*/ 15 h 2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7"/>
                  <a:gd name="T88" fmla="*/ 0 h 205"/>
                  <a:gd name="T89" fmla="*/ 117 w 117"/>
                  <a:gd name="T90" fmla="*/ 205 h 2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7" h="205">
                    <a:moveTo>
                      <a:pt x="117" y="15"/>
                    </a:moveTo>
                    <a:lnTo>
                      <a:pt x="106" y="40"/>
                    </a:lnTo>
                    <a:lnTo>
                      <a:pt x="94" y="65"/>
                    </a:lnTo>
                    <a:lnTo>
                      <a:pt x="81" y="90"/>
                    </a:lnTo>
                    <a:lnTo>
                      <a:pt x="71" y="114"/>
                    </a:lnTo>
                    <a:lnTo>
                      <a:pt x="63" y="136"/>
                    </a:lnTo>
                    <a:lnTo>
                      <a:pt x="52" y="159"/>
                    </a:lnTo>
                    <a:lnTo>
                      <a:pt x="44" y="181"/>
                    </a:lnTo>
                    <a:lnTo>
                      <a:pt x="34" y="203"/>
                    </a:lnTo>
                    <a:lnTo>
                      <a:pt x="25" y="203"/>
                    </a:lnTo>
                    <a:lnTo>
                      <a:pt x="17" y="204"/>
                    </a:lnTo>
                    <a:lnTo>
                      <a:pt x="9" y="205"/>
                    </a:lnTo>
                    <a:lnTo>
                      <a:pt x="0" y="205"/>
                    </a:lnTo>
                    <a:lnTo>
                      <a:pt x="5" y="196"/>
                    </a:lnTo>
                    <a:lnTo>
                      <a:pt x="9" y="183"/>
                    </a:lnTo>
                    <a:lnTo>
                      <a:pt x="19" y="161"/>
                    </a:lnTo>
                    <a:lnTo>
                      <a:pt x="34" y="123"/>
                    </a:lnTo>
                    <a:lnTo>
                      <a:pt x="56" y="74"/>
                    </a:lnTo>
                    <a:lnTo>
                      <a:pt x="73" y="43"/>
                    </a:lnTo>
                    <a:lnTo>
                      <a:pt x="83" y="19"/>
                    </a:lnTo>
                    <a:lnTo>
                      <a:pt x="92" y="1"/>
                    </a:lnTo>
                    <a:lnTo>
                      <a:pt x="102" y="0"/>
                    </a:lnTo>
                    <a:lnTo>
                      <a:pt x="108" y="0"/>
                    </a:lnTo>
                    <a:lnTo>
                      <a:pt x="113" y="1"/>
                    </a:lnTo>
                    <a:lnTo>
                      <a:pt x="117" y="4"/>
                    </a:lnTo>
                    <a:lnTo>
                      <a:pt x="117" y="7"/>
                    </a:lnTo>
                    <a:lnTo>
                      <a:pt x="117" y="10"/>
                    </a:lnTo>
                    <a:lnTo>
                      <a:pt x="117" y="12"/>
                    </a:lnTo>
                    <a:lnTo>
                      <a:pt x="117" y="1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2" name="Freeform 816"/>
              <p:cNvSpPr>
                <a:spLocks/>
              </p:cNvSpPr>
              <p:nvPr/>
            </p:nvSpPr>
            <p:spPr bwMode="auto">
              <a:xfrm>
                <a:off x="3157" y="1453"/>
                <a:ext cx="131" cy="196"/>
              </a:xfrm>
              <a:custGeom>
                <a:avLst/>
                <a:gdLst>
                  <a:gd name="T0" fmla="*/ 131 w 131"/>
                  <a:gd name="T1" fmla="*/ 10 h 196"/>
                  <a:gd name="T2" fmla="*/ 127 w 131"/>
                  <a:gd name="T3" fmla="*/ 17 h 196"/>
                  <a:gd name="T4" fmla="*/ 125 w 131"/>
                  <a:gd name="T5" fmla="*/ 21 h 196"/>
                  <a:gd name="T6" fmla="*/ 123 w 131"/>
                  <a:gd name="T7" fmla="*/ 23 h 196"/>
                  <a:gd name="T8" fmla="*/ 119 w 131"/>
                  <a:gd name="T9" fmla="*/ 26 h 196"/>
                  <a:gd name="T10" fmla="*/ 110 w 131"/>
                  <a:gd name="T11" fmla="*/ 47 h 196"/>
                  <a:gd name="T12" fmla="*/ 100 w 131"/>
                  <a:gd name="T13" fmla="*/ 69 h 196"/>
                  <a:gd name="T14" fmla="*/ 92 w 131"/>
                  <a:gd name="T15" fmla="*/ 90 h 196"/>
                  <a:gd name="T16" fmla="*/ 81 w 131"/>
                  <a:gd name="T17" fmla="*/ 110 h 196"/>
                  <a:gd name="T18" fmla="*/ 73 w 131"/>
                  <a:gd name="T19" fmla="*/ 132 h 196"/>
                  <a:gd name="T20" fmla="*/ 63 w 131"/>
                  <a:gd name="T21" fmla="*/ 153 h 196"/>
                  <a:gd name="T22" fmla="*/ 54 w 131"/>
                  <a:gd name="T23" fmla="*/ 175 h 196"/>
                  <a:gd name="T24" fmla="*/ 44 w 131"/>
                  <a:gd name="T25" fmla="*/ 196 h 196"/>
                  <a:gd name="T26" fmla="*/ 34 w 131"/>
                  <a:gd name="T27" fmla="*/ 196 h 196"/>
                  <a:gd name="T28" fmla="*/ 23 w 131"/>
                  <a:gd name="T29" fmla="*/ 196 h 196"/>
                  <a:gd name="T30" fmla="*/ 11 w 131"/>
                  <a:gd name="T31" fmla="*/ 196 h 196"/>
                  <a:gd name="T32" fmla="*/ 0 w 131"/>
                  <a:gd name="T33" fmla="*/ 194 h 196"/>
                  <a:gd name="T34" fmla="*/ 2 w 131"/>
                  <a:gd name="T35" fmla="*/ 182 h 196"/>
                  <a:gd name="T36" fmla="*/ 7 w 131"/>
                  <a:gd name="T37" fmla="*/ 170 h 196"/>
                  <a:gd name="T38" fmla="*/ 15 w 131"/>
                  <a:gd name="T39" fmla="*/ 153 h 196"/>
                  <a:gd name="T40" fmla="*/ 29 w 131"/>
                  <a:gd name="T41" fmla="*/ 123 h 196"/>
                  <a:gd name="T42" fmla="*/ 38 w 131"/>
                  <a:gd name="T43" fmla="*/ 103 h 196"/>
                  <a:gd name="T44" fmla="*/ 52 w 131"/>
                  <a:gd name="T45" fmla="*/ 68 h 196"/>
                  <a:gd name="T46" fmla="*/ 69 w 131"/>
                  <a:gd name="T47" fmla="*/ 32 h 196"/>
                  <a:gd name="T48" fmla="*/ 79 w 131"/>
                  <a:gd name="T49" fmla="*/ 10 h 196"/>
                  <a:gd name="T50" fmla="*/ 81 w 131"/>
                  <a:gd name="T51" fmla="*/ 17 h 196"/>
                  <a:gd name="T52" fmla="*/ 83 w 131"/>
                  <a:gd name="T53" fmla="*/ 19 h 196"/>
                  <a:gd name="T54" fmla="*/ 88 w 131"/>
                  <a:gd name="T55" fmla="*/ 22 h 196"/>
                  <a:gd name="T56" fmla="*/ 92 w 131"/>
                  <a:gd name="T57" fmla="*/ 23 h 196"/>
                  <a:gd name="T58" fmla="*/ 96 w 131"/>
                  <a:gd name="T59" fmla="*/ 18 h 196"/>
                  <a:gd name="T60" fmla="*/ 98 w 131"/>
                  <a:gd name="T61" fmla="*/ 12 h 196"/>
                  <a:gd name="T62" fmla="*/ 102 w 131"/>
                  <a:gd name="T63" fmla="*/ 6 h 196"/>
                  <a:gd name="T64" fmla="*/ 104 w 131"/>
                  <a:gd name="T65" fmla="*/ 0 h 196"/>
                  <a:gd name="T66" fmla="*/ 110 w 131"/>
                  <a:gd name="T67" fmla="*/ 0 h 196"/>
                  <a:gd name="T68" fmla="*/ 117 w 131"/>
                  <a:gd name="T69" fmla="*/ 0 h 196"/>
                  <a:gd name="T70" fmla="*/ 123 w 131"/>
                  <a:gd name="T71" fmla="*/ 0 h 196"/>
                  <a:gd name="T72" fmla="*/ 131 w 131"/>
                  <a:gd name="T73" fmla="*/ 0 h 196"/>
                  <a:gd name="T74" fmla="*/ 131 w 131"/>
                  <a:gd name="T75" fmla="*/ 3 h 196"/>
                  <a:gd name="T76" fmla="*/ 131 w 131"/>
                  <a:gd name="T77" fmla="*/ 6 h 196"/>
                  <a:gd name="T78" fmla="*/ 131 w 131"/>
                  <a:gd name="T79" fmla="*/ 7 h 196"/>
                  <a:gd name="T80" fmla="*/ 131 w 131"/>
                  <a:gd name="T81" fmla="*/ 10 h 1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
                  <a:gd name="T124" fmla="*/ 0 h 196"/>
                  <a:gd name="T125" fmla="*/ 131 w 131"/>
                  <a:gd name="T126" fmla="*/ 196 h 19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 h="196">
                    <a:moveTo>
                      <a:pt x="131" y="10"/>
                    </a:moveTo>
                    <a:lnTo>
                      <a:pt x="127" y="17"/>
                    </a:lnTo>
                    <a:lnTo>
                      <a:pt x="125" y="21"/>
                    </a:lnTo>
                    <a:lnTo>
                      <a:pt x="123" y="23"/>
                    </a:lnTo>
                    <a:lnTo>
                      <a:pt x="119" y="26"/>
                    </a:lnTo>
                    <a:lnTo>
                      <a:pt x="110" y="47"/>
                    </a:lnTo>
                    <a:lnTo>
                      <a:pt x="100" y="69"/>
                    </a:lnTo>
                    <a:lnTo>
                      <a:pt x="92" y="90"/>
                    </a:lnTo>
                    <a:lnTo>
                      <a:pt x="81" y="110"/>
                    </a:lnTo>
                    <a:lnTo>
                      <a:pt x="73" y="132"/>
                    </a:lnTo>
                    <a:lnTo>
                      <a:pt x="63" y="153"/>
                    </a:lnTo>
                    <a:lnTo>
                      <a:pt x="54" y="175"/>
                    </a:lnTo>
                    <a:lnTo>
                      <a:pt x="44" y="196"/>
                    </a:lnTo>
                    <a:lnTo>
                      <a:pt x="34" y="196"/>
                    </a:lnTo>
                    <a:lnTo>
                      <a:pt x="23" y="196"/>
                    </a:lnTo>
                    <a:lnTo>
                      <a:pt x="11" y="196"/>
                    </a:lnTo>
                    <a:lnTo>
                      <a:pt x="0" y="194"/>
                    </a:lnTo>
                    <a:lnTo>
                      <a:pt x="2" y="182"/>
                    </a:lnTo>
                    <a:lnTo>
                      <a:pt x="7" y="170"/>
                    </a:lnTo>
                    <a:lnTo>
                      <a:pt x="15" y="153"/>
                    </a:lnTo>
                    <a:lnTo>
                      <a:pt x="29" y="123"/>
                    </a:lnTo>
                    <a:lnTo>
                      <a:pt x="38" y="103"/>
                    </a:lnTo>
                    <a:lnTo>
                      <a:pt x="52" y="68"/>
                    </a:lnTo>
                    <a:lnTo>
                      <a:pt x="69" y="32"/>
                    </a:lnTo>
                    <a:lnTo>
                      <a:pt x="79" y="10"/>
                    </a:lnTo>
                    <a:lnTo>
                      <a:pt x="81" y="17"/>
                    </a:lnTo>
                    <a:lnTo>
                      <a:pt x="83" y="19"/>
                    </a:lnTo>
                    <a:lnTo>
                      <a:pt x="88" y="22"/>
                    </a:lnTo>
                    <a:lnTo>
                      <a:pt x="92" y="23"/>
                    </a:lnTo>
                    <a:lnTo>
                      <a:pt x="96" y="18"/>
                    </a:lnTo>
                    <a:lnTo>
                      <a:pt x="98" y="12"/>
                    </a:lnTo>
                    <a:lnTo>
                      <a:pt x="102" y="6"/>
                    </a:lnTo>
                    <a:lnTo>
                      <a:pt x="104" y="0"/>
                    </a:lnTo>
                    <a:lnTo>
                      <a:pt x="110" y="0"/>
                    </a:lnTo>
                    <a:lnTo>
                      <a:pt x="117" y="0"/>
                    </a:lnTo>
                    <a:lnTo>
                      <a:pt x="123" y="0"/>
                    </a:lnTo>
                    <a:lnTo>
                      <a:pt x="131" y="0"/>
                    </a:lnTo>
                    <a:lnTo>
                      <a:pt x="131" y="3"/>
                    </a:lnTo>
                    <a:lnTo>
                      <a:pt x="131" y="6"/>
                    </a:lnTo>
                    <a:lnTo>
                      <a:pt x="131" y="7"/>
                    </a:lnTo>
                    <a:lnTo>
                      <a:pt x="131" y="1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3" name="Freeform 817"/>
              <p:cNvSpPr>
                <a:spLocks/>
              </p:cNvSpPr>
              <p:nvPr/>
            </p:nvSpPr>
            <p:spPr bwMode="auto">
              <a:xfrm>
                <a:off x="3074" y="1446"/>
                <a:ext cx="146" cy="201"/>
              </a:xfrm>
              <a:custGeom>
                <a:avLst/>
                <a:gdLst>
                  <a:gd name="T0" fmla="*/ 133 w 146"/>
                  <a:gd name="T1" fmla="*/ 53 h 201"/>
                  <a:gd name="T2" fmla="*/ 108 w 146"/>
                  <a:gd name="T3" fmla="*/ 120 h 201"/>
                  <a:gd name="T4" fmla="*/ 90 w 146"/>
                  <a:gd name="T5" fmla="*/ 166 h 201"/>
                  <a:gd name="T6" fmla="*/ 77 w 146"/>
                  <a:gd name="T7" fmla="*/ 189 h 201"/>
                  <a:gd name="T8" fmla="*/ 63 w 146"/>
                  <a:gd name="T9" fmla="*/ 201 h 201"/>
                  <a:gd name="T10" fmla="*/ 44 w 146"/>
                  <a:gd name="T11" fmla="*/ 201 h 201"/>
                  <a:gd name="T12" fmla="*/ 27 w 146"/>
                  <a:gd name="T13" fmla="*/ 201 h 201"/>
                  <a:gd name="T14" fmla="*/ 9 w 146"/>
                  <a:gd name="T15" fmla="*/ 201 h 201"/>
                  <a:gd name="T16" fmla="*/ 7 w 146"/>
                  <a:gd name="T17" fmla="*/ 185 h 201"/>
                  <a:gd name="T18" fmla="*/ 17 w 146"/>
                  <a:gd name="T19" fmla="*/ 152 h 201"/>
                  <a:gd name="T20" fmla="*/ 42 w 146"/>
                  <a:gd name="T21" fmla="*/ 98 h 201"/>
                  <a:gd name="T22" fmla="*/ 65 w 146"/>
                  <a:gd name="T23" fmla="*/ 48 h 201"/>
                  <a:gd name="T24" fmla="*/ 77 w 146"/>
                  <a:gd name="T25" fmla="*/ 25 h 201"/>
                  <a:gd name="T26" fmla="*/ 83 w 146"/>
                  <a:gd name="T27" fmla="*/ 15 h 201"/>
                  <a:gd name="T28" fmla="*/ 88 w 146"/>
                  <a:gd name="T29" fmla="*/ 15 h 201"/>
                  <a:gd name="T30" fmla="*/ 88 w 146"/>
                  <a:gd name="T31" fmla="*/ 21 h 201"/>
                  <a:gd name="T32" fmla="*/ 71 w 146"/>
                  <a:gd name="T33" fmla="*/ 61 h 201"/>
                  <a:gd name="T34" fmla="*/ 42 w 146"/>
                  <a:gd name="T35" fmla="*/ 127 h 201"/>
                  <a:gd name="T36" fmla="*/ 29 w 146"/>
                  <a:gd name="T37" fmla="*/ 159 h 201"/>
                  <a:gd name="T38" fmla="*/ 34 w 146"/>
                  <a:gd name="T39" fmla="*/ 157 h 201"/>
                  <a:gd name="T40" fmla="*/ 56 w 146"/>
                  <a:gd name="T41" fmla="*/ 112 h 201"/>
                  <a:gd name="T42" fmla="*/ 83 w 146"/>
                  <a:gd name="T43" fmla="*/ 53 h 201"/>
                  <a:gd name="T44" fmla="*/ 96 w 146"/>
                  <a:gd name="T45" fmla="*/ 24 h 201"/>
                  <a:gd name="T46" fmla="*/ 100 w 146"/>
                  <a:gd name="T47" fmla="*/ 7 h 201"/>
                  <a:gd name="T48" fmla="*/ 106 w 146"/>
                  <a:gd name="T49" fmla="*/ 0 h 201"/>
                  <a:gd name="T50" fmla="*/ 115 w 146"/>
                  <a:gd name="T51" fmla="*/ 3 h 201"/>
                  <a:gd name="T52" fmla="*/ 119 w 146"/>
                  <a:gd name="T53" fmla="*/ 10 h 201"/>
                  <a:gd name="T54" fmla="*/ 112 w 146"/>
                  <a:gd name="T55" fmla="*/ 24 h 201"/>
                  <a:gd name="T56" fmla="*/ 98 w 146"/>
                  <a:gd name="T57" fmla="*/ 57 h 201"/>
                  <a:gd name="T58" fmla="*/ 69 w 146"/>
                  <a:gd name="T59" fmla="*/ 123 h 201"/>
                  <a:gd name="T60" fmla="*/ 48 w 146"/>
                  <a:gd name="T61" fmla="*/ 174 h 201"/>
                  <a:gd name="T62" fmla="*/ 52 w 146"/>
                  <a:gd name="T63" fmla="*/ 172 h 201"/>
                  <a:gd name="T64" fmla="*/ 79 w 146"/>
                  <a:gd name="T65" fmla="*/ 117 h 201"/>
                  <a:gd name="T66" fmla="*/ 110 w 146"/>
                  <a:gd name="T67" fmla="*/ 48 h 201"/>
                  <a:gd name="T68" fmla="*/ 125 w 146"/>
                  <a:gd name="T69" fmla="*/ 15 h 201"/>
                  <a:gd name="T70" fmla="*/ 131 w 146"/>
                  <a:gd name="T71" fmla="*/ 6 h 201"/>
                  <a:gd name="T72" fmla="*/ 137 w 146"/>
                  <a:gd name="T73" fmla="*/ 3 h 201"/>
                  <a:gd name="T74" fmla="*/ 142 w 146"/>
                  <a:gd name="T75" fmla="*/ 4 h 201"/>
                  <a:gd name="T76" fmla="*/ 146 w 146"/>
                  <a:gd name="T77" fmla="*/ 10 h 201"/>
                  <a:gd name="T78" fmla="*/ 146 w 146"/>
                  <a:gd name="T79" fmla="*/ 17 h 2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
                  <a:gd name="T121" fmla="*/ 0 h 201"/>
                  <a:gd name="T122" fmla="*/ 146 w 146"/>
                  <a:gd name="T123" fmla="*/ 201 h 2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 h="201">
                    <a:moveTo>
                      <a:pt x="146" y="19"/>
                    </a:moveTo>
                    <a:lnTo>
                      <a:pt x="133" y="53"/>
                    </a:lnTo>
                    <a:lnTo>
                      <a:pt x="121" y="86"/>
                    </a:lnTo>
                    <a:lnTo>
                      <a:pt x="108" y="120"/>
                    </a:lnTo>
                    <a:lnTo>
                      <a:pt x="96" y="155"/>
                    </a:lnTo>
                    <a:lnTo>
                      <a:pt x="90" y="166"/>
                    </a:lnTo>
                    <a:lnTo>
                      <a:pt x="83" y="178"/>
                    </a:lnTo>
                    <a:lnTo>
                      <a:pt x="77" y="189"/>
                    </a:lnTo>
                    <a:lnTo>
                      <a:pt x="71" y="201"/>
                    </a:lnTo>
                    <a:lnTo>
                      <a:pt x="63" y="201"/>
                    </a:lnTo>
                    <a:lnTo>
                      <a:pt x="54" y="201"/>
                    </a:lnTo>
                    <a:lnTo>
                      <a:pt x="44" y="201"/>
                    </a:lnTo>
                    <a:lnTo>
                      <a:pt x="36" y="201"/>
                    </a:lnTo>
                    <a:lnTo>
                      <a:pt x="27" y="201"/>
                    </a:lnTo>
                    <a:lnTo>
                      <a:pt x="17" y="201"/>
                    </a:lnTo>
                    <a:lnTo>
                      <a:pt x="9" y="201"/>
                    </a:lnTo>
                    <a:lnTo>
                      <a:pt x="0" y="201"/>
                    </a:lnTo>
                    <a:lnTo>
                      <a:pt x="7" y="185"/>
                    </a:lnTo>
                    <a:lnTo>
                      <a:pt x="13" y="168"/>
                    </a:lnTo>
                    <a:lnTo>
                      <a:pt x="17" y="152"/>
                    </a:lnTo>
                    <a:lnTo>
                      <a:pt x="23" y="137"/>
                    </a:lnTo>
                    <a:lnTo>
                      <a:pt x="42" y="98"/>
                    </a:lnTo>
                    <a:lnTo>
                      <a:pt x="54" y="69"/>
                    </a:lnTo>
                    <a:lnTo>
                      <a:pt x="65" y="48"/>
                    </a:lnTo>
                    <a:lnTo>
                      <a:pt x="71" y="33"/>
                    </a:lnTo>
                    <a:lnTo>
                      <a:pt x="77" y="25"/>
                    </a:lnTo>
                    <a:lnTo>
                      <a:pt x="79" y="19"/>
                    </a:lnTo>
                    <a:lnTo>
                      <a:pt x="83" y="15"/>
                    </a:lnTo>
                    <a:lnTo>
                      <a:pt x="85" y="14"/>
                    </a:lnTo>
                    <a:lnTo>
                      <a:pt x="88" y="15"/>
                    </a:lnTo>
                    <a:lnTo>
                      <a:pt x="88" y="18"/>
                    </a:lnTo>
                    <a:lnTo>
                      <a:pt x="88" y="21"/>
                    </a:lnTo>
                    <a:lnTo>
                      <a:pt x="85" y="28"/>
                    </a:lnTo>
                    <a:lnTo>
                      <a:pt x="71" y="61"/>
                    </a:lnTo>
                    <a:lnTo>
                      <a:pt x="56" y="94"/>
                    </a:lnTo>
                    <a:lnTo>
                      <a:pt x="42" y="127"/>
                    </a:lnTo>
                    <a:lnTo>
                      <a:pt x="27" y="160"/>
                    </a:lnTo>
                    <a:lnTo>
                      <a:pt x="29" y="159"/>
                    </a:lnTo>
                    <a:lnTo>
                      <a:pt x="31" y="157"/>
                    </a:lnTo>
                    <a:lnTo>
                      <a:pt x="34" y="157"/>
                    </a:lnTo>
                    <a:lnTo>
                      <a:pt x="36" y="156"/>
                    </a:lnTo>
                    <a:lnTo>
                      <a:pt x="56" y="112"/>
                    </a:lnTo>
                    <a:lnTo>
                      <a:pt x="71" y="77"/>
                    </a:lnTo>
                    <a:lnTo>
                      <a:pt x="83" y="53"/>
                    </a:lnTo>
                    <a:lnTo>
                      <a:pt x="92" y="35"/>
                    </a:lnTo>
                    <a:lnTo>
                      <a:pt x="96" y="24"/>
                    </a:lnTo>
                    <a:lnTo>
                      <a:pt x="98" y="14"/>
                    </a:lnTo>
                    <a:lnTo>
                      <a:pt x="100" y="7"/>
                    </a:lnTo>
                    <a:lnTo>
                      <a:pt x="102" y="0"/>
                    </a:lnTo>
                    <a:lnTo>
                      <a:pt x="106" y="0"/>
                    </a:lnTo>
                    <a:lnTo>
                      <a:pt x="110" y="2"/>
                    </a:lnTo>
                    <a:lnTo>
                      <a:pt x="115" y="3"/>
                    </a:lnTo>
                    <a:lnTo>
                      <a:pt x="121" y="4"/>
                    </a:lnTo>
                    <a:lnTo>
                      <a:pt x="119" y="10"/>
                    </a:lnTo>
                    <a:lnTo>
                      <a:pt x="117" y="15"/>
                    </a:lnTo>
                    <a:lnTo>
                      <a:pt x="112" y="24"/>
                    </a:lnTo>
                    <a:lnTo>
                      <a:pt x="106" y="37"/>
                    </a:lnTo>
                    <a:lnTo>
                      <a:pt x="98" y="57"/>
                    </a:lnTo>
                    <a:lnTo>
                      <a:pt x="85" y="84"/>
                    </a:lnTo>
                    <a:lnTo>
                      <a:pt x="69" y="123"/>
                    </a:lnTo>
                    <a:lnTo>
                      <a:pt x="46" y="174"/>
                    </a:lnTo>
                    <a:lnTo>
                      <a:pt x="48" y="174"/>
                    </a:lnTo>
                    <a:lnTo>
                      <a:pt x="50" y="172"/>
                    </a:lnTo>
                    <a:lnTo>
                      <a:pt x="52" y="172"/>
                    </a:lnTo>
                    <a:lnTo>
                      <a:pt x="54" y="171"/>
                    </a:lnTo>
                    <a:lnTo>
                      <a:pt x="79" y="117"/>
                    </a:lnTo>
                    <a:lnTo>
                      <a:pt x="96" y="77"/>
                    </a:lnTo>
                    <a:lnTo>
                      <a:pt x="110" y="48"/>
                    </a:lnTo>
                    <a:lnTo>
                      <a:pt x="119" y="28"/>
                    </a:lnTo>
                    <a:lnTo>
                      <a:pt x="125" y="15"/>
                    </a:lnTo>
                    <a:lnTo>
                      <a:pt x="129" y="8"/>
                    </a:lnTo>
                    <a:lnTo>
                      <a:pt x="131" y="6"/>
                    </a:lnTo>
                    <a:lnTo>
                      <a:pt x="133" y="3"/>
                    </a:lnTo>
                    <a:lnTo>
                      <a:pt x="137" y="3"/>
                    </a:lnTo>
                    <a:lnTo>
                      <a:pt x="139" y="3"/>
                    </a:lnTo>
                    <a:lnTo>
                      <a:pt x="142" y="4"/>
                    </a:lnTo>
                    <a:lnTo>
                      <a:pt x="146" y="6"/>
                    </a:lnTo>
                    <a:lnTo>
                      <a:pt x="146" y="10"/>
                    </a:lnTo>
                    <a:lnTo>
                      <a:pt x="146" y="13"/>
                    </a:lnTo>
                    <a:lnTo>
                      <a:pt x="146" y="17"/>
                    </a:lnTo>
                    <a:lnTo>
                      <a:pt x="146" y="19"/>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4" name="Freeform 818"/>
              <p:cNvSpPr>
                <a:spLocks/>
              </p:cNvSpPr>
              <p:nvPr/>
            </p:nvSpPr>
            <p:spPr bwMode="auto">
              <a:xfrm>
                <a:off x="3010" y="1459"/>
                <a:ext cx="114" cy="188"/>
              </a:xfrm>
              <a:custGeom>
                <a:avLst/>
                <a:gdLst>
                  <a:gd name="T0" fmla="*/ 114 w 114"/>
                  <a:gd name="T1" fmla="*/ 11 h 188"/>
                  <a:gd name="T2" fmla="*/ 102 w 114"/>
                  <a:gd name="T3" fmla="*/ 37 h 188"/>
                  <a:gd name="T4" fmla="*/ 89 w 114"/>
                  <a:gd name="T5" fmla="*/ 59 h 188"/>
                  <a:gd name="T6" fmla="*/ 79 w 114"/>
                  <a:gd name="T7" fmla="*/ 75 h 188"/>
                  <a:gd name="T8" fmla="*/ 75 w 114"/>
                  <a:gd name="T9" fmla="*/ 85 h 188"/>
                  <a:gd name="T10" fmla="*/ 77 w 114"/>
                  <a:gd name="T11" fmla="*/ 85 h 188"/>
                  <a:gd name="T12" fmla="*/ 77 w 114"/>
                  <a:gd name="T13" fmla="*/ 85 h 188"/>
                  <a:gd name="T14" fmla="*/ 79 w 114"/>
                  <a:gd name="T15" fmla="*/ 85 h 188"/>
                  <a:gd name="T16" fmla="*/ 79 w 114"/>
                  <a:gd name="T17" fmla="*/ 85 h 188"/>
                  <a:gd name="T18" fmla="*/ 85 w 114"/>
                  <a:gd name="T19" fmla="*/ 78 h 188"/>
                  <a:gd name="T20" fmla="*/ 89 w 114"/>
                  <a:gd name="T21" fmla="*/ 70 h 188"/>
                  <a:gd name="T22" fmla="*/ 93 w 114"/>
                  <a:gd name="T23" fmla="*/ 63 h 188"/>
                  <a:gd name="T24" fmla="*/ 100 w 114"/>
                  <a:gd name="T25" fmla="*/ 56 h 188"/>
                  <a:gd name="T26" fmla="*/ 93 w 114"/>
                  <a:gd name="T27" fmla="*/ 74 h 188"/>
                  <a:gd name="T28" fmla="*/ 87 w 114"/>
                  <a:gd name="T29" fmla="*/ 89 h 188"/>
                  <a:gd name="T30" fmla="*/ 81 w 114"/>
                  <a:gd name="T31" fmla="*/ 106 h 188"/>
                  <a:gd name="T32" fmla="*/ 73 w 114"/>
                  <a:gd name="T33" fmla="*/ 130 h 188"/>
                  <a:gd name="T34" fmla="*/ 64 w 114"/>
                  <a:gd name="T35" fmla="*/ 144 h 188"/>
                  <a:gd name="T36" fmla="*/ 58 w 114"/>
                  <a:gd name="T37" fmla="*/ 159 h 188"/>
                  <a:gd name="T38" fmla="*/ 50 w 114"/>
                  <a:gd name="T39" fmla="*/ 173 h 188"/>
                  <a:gd name="T40" fmla="*/ 41 w 114"/>
                  <a:gd name="T41" fmla="*/ 188 h 188"/>
                  <a:gd name="T42" fmla="*/ 33 w 114"/>
                  <a:gd name="T43" fmla="*/ 188 h 188"/>
                  <a:gd name="T44" fmla="*/ 23 w 114"/>
                  <a:gd name="T45" fmla="*/ 188 h 188"/>
                  <a:gd name="T46" fmla="*/ 14 w 114"/>
                  <a:gd name="T47" fmla="*/ 188 h 188"/>
                  <a:gd name="T48" fmla="*/ 4 w 114"/>
                  <a:gd name="T49" fmla="*/ 188 h 188"/>
                  <a:gd name="T50" fmla="*/ 4 w 114"/>
                  <a:gd name="T51" fmla="*/ 186 h 188"/>
                  <a:gd name="T52" fmla="*/ 6 w 114"/>
                  <a:gd name="T53" fmla="*/ 181 h 188"/>
                  <a:gd name="T54" fmla="*/ 6 w 114"/>
                  <a:gd name="T55" fmla="*/ 179 h 188"/>
                  <a:gd name="T56" fmla="*/ 6 w 114"/>
                  <a:gd name="T57" fmla="*/ 176 h 188"/>
                  <a:gd name="T58" fmla="*/ 4 w 114"/>
                  <a:gd name="T59" fmla="*/ 175 h 188"/>
                  <a:gd name="T60" fmla="*/ 4 w 114"/>
                  <a:gd name="T61" fmla="*/ 175 h 188"/>
                  <a:gd name="T62" fmla="*/ 2 w 114"/>
                  <a:gd name="T63" fmla="*/ 175 h 188"/>
                  <a:gd name="T64" fmla="*/ 0 w 114"/>
                  <a:gd name="T65" fmla="*/ 173 h 188"/>
                  <a:gd name="T66" fmla="*/ 2 w 114"/>
                  <a:gd name="T67" fmla="*/ 168 h 188"/>
                  <a:gd name="T68" fmla="*/ 2 w 114"/>
                  <a:gd name="T69" fmla="*/ 162 h 188"/>
                  <a:gd name="T70" fmla="*/ 4 w 114"/>
                  <a:gd name="T71" fmla="*/ 157 h 188"/>
                  <a:gd name="T72" fmla="*/ 4 w 114"/>
                  <a:gd name="T73" fmla="*/ 151 h 188"/>
                  <a:gd name="T74" fmla="*/ 19 w 114"/>
                  <a:gd name="T75" fmla="*/ 124 h 188"/>
                  <a:gd name="T76" fmla="*/ 31 w 114"/>
                  <a:gd name="T77" fmla="*/ 97 h 188"/>
                  <a:gd name="T78" fmla="*/ 44 w 114"/>
                  <a:gd name="T79" fmla="*/ 70 h 188"/>
                  <a:gd name="T80" fmla="*/ 56 w 114"/>
                  <a:gd name="T81" fmla="*/ 44 h 188"/>
                  <a:gd name="T82" fmla="*/ 60 w 114"/>
                  <a:gd name="T83" fmla="*/ 44 h 188"/>
                  <a:gd name="T84" fmla="*/ 62 w 114"/>
                  <a:gd name="T85" fmla="*/ 44 h 188"/>
                  <a:gd name="T86" fmla="*/ 66 w 114"/>
                  <a:gd name="T87" fmla="*/ 45 h 188"/>
                  <a:gd name="T88" fmla="*/ 68 w 114"/>
                  <a:gd name="T89" fmla="*/ 45 h 188"/>
                  <a:gd name="T90" fmla="*/ 77 w 114"/>
                  <a:gd name="T91" fmla="*/ 34 h 188"/>
                  <a:gd name="T92" fmla="*/ 83 w 114"/>
                  <a:gd name="T93" fmla="*/ 23 h 188"/>
                  <a:gd name="T94" fmla="*/ 89 w 114"/>
                  <a:gd name="T95" fmla="*/ 12 h 188"/>
                  <a:gd name="T96" fmla="*/ 98 w 114"/>
                  <a:gd name="T97" fmla="*/ 0 h 188"/>
                  <a:gd name="T98" fmla="*/ 102 w 114"/>
                  <a:gd name="T99" fmla="*/ 0 h 188"/>
                  <a:gd name="T100" fmla="*/ 106 w 114"/>
                  <a:gd name="T101" fmla="*/ 0 h 188"/>
                  <a:gd name="T102" fmla="*/ 110 w 114"/>
                  <a:gd name="T103" fmla="*/ 0 h 188"/>
                  <a:gd name="T104" fmla="*/ 114 w 114"/>
                  <a:gd name="T105" fmla="*/ 0 h 188"/>
                  <a:gd name="T106" fmla="*/ 114 w 114"/>
                  <a:gd name="T107" fmla="*/ 2 h 188"/>
                  <a:gd name="T108" fmla="*/ 114 w 114"/>
                  <a:gd name="T109" fmla="*/ 5 h 188"/>
                  <a:gd name="T110" fmla="*/ 114 w 114"/>
                  <a:gd name="T111" fmla="*/ 8 h 188"/>
                  <a:gd name="T112" fmla="*/ 114 w 114"/>
                  <a:gd name="T113" fmla="*/ 11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
                  <a:gd name="T172" fmla="*/ 0 h 188"/>
                  <a:gd name="T173" fmla="*/ 114 w 114"/>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 h="188">
                    <a:moveTo>
                      <a:pt x="114" y="11"/>
                    </a:moveTo>
                    <a:lnTo>
                      <a:pt x="102" y="37"/>
                    </a:lnTo>
                    <a:lnTo>
                      <a:pt x="89" y="59"/>
                    </a:lnTo>
                    <a:lnTo>
                      <a:pt x="79" y="75"/>
                    </a:lnTo>
                    <a:lnTo>
                      <a:pt x="75" y="85"/>
                    </a:lnTo>
                    <a:lnTo>
                      <a:pt x="77" y="85"/>
                    </a:lnTo>
                    <a:lnTo>
                      <a:pt x="79" y="85"/>
                    </a:lnTo>
                    <a:lnTo>
                      <a:pt x="85" y="78"/>
                    </a:lnTo>
                    <a:lnTo>
                      <a:pt x="89" y="70"/>
                    </a:lnTo>
                    <a:lnTo>
                      <a:pt x="93" y="63"/>
                    </a:lnTo>
                    <a:lnTo>
                      <a:pt x="100" y="56"/>
                    </a:lnTo>
                    <a:lnTo>
                      <a:pt x="93" y="74"/>
                    </a:lnTo>
                    <a:lnTo>
                      <a:pt x="87" y="89"/>
                    </a:lnTo>
                    <a:lnTo>
                      <a:pt x="81" y="106"/>
                    </a:lnTo>
                    <a:lnTo>
                      <a:pt x="73" y="130"/>
                    </a:lnTo>
                    <a:lnTo>
                      <a:pt x="64" y="144"/>
                    </a:lnTo>
                    <a:lnTo>
                      <a:pt x="58" y="159"/>
                    </a:lnTo>
                    <a:lnTo>
                      <a:pt x="50" y="173"/>
                    </a:lnTo>
                    <a:lnTo>
                      <a:pt x="41" y="188"/>
                    </a:lnTo>
                    <a:lnTo>
                      <a:pt x="33" y="188"/>
                    </a:lnTo>
                    <a:lnTo>
                      <a:pt x="23" y="188"/>
                    </a:lnTo>
                    <a:lnTo>
                      <a:pt x="14" y="188"/>
                    </a:lnTo>
                    <a:lnTo>
                      <a:pt x="4" y="188"/>
                    </a:lnTo>
                    <a:lnTo>
                      <a:pt x="4" y="186"/>
                    </a:lnTo>
                    <a:lnTo>
                      <a:pt x="6" y="181"/>
                    </a:lnTo>
                    <a:lnTo>
                      <a:pt x="6" y="179"/>
                    </a:lnTo>
                    <a:lnTo>
                      <a:pt x="6" y="176"/>
                    </a:lnTo>
                    <a:lnTo>
                      <a:pt x="4" y="175"/>
                    </a:lnTo>
                    <a:lnTo>
                      <a:pt x="2" y="175"/>
                    </a:lnTo>
                    <a:lnTo>
                      <a:pt x="0" y="173"/>
                    </a:lnTo>
                    <a:lnTo>
                      <a:pt x="2" y="168"/>
                    </a:lnTo>
                    <a:lnTo>
                      <a:pt x="2" y="162"/>
                    </a:lnTo>
                    <a:lnTo>
                      <a:pt x="4" y="157"/>
                    </a:lnTo>
                    <a:lnTo>
                      <a:pt x="4" y="151"/>
                    </a:lnTo>
                    <a:lnTo>
                      <a:pt x="19" y="124"/>
                    </a:lnTo>
                    <a:lnTo>
                      <a:pt x="31" y="97"/>
                    </a:lnTo>
                    <a:lnTo>
                      <a:pt x="44" y="70"/>
                    </a:lnTo>
                    <a:lnTo>
                      <a:pt x="56" y="44"/>
                    </a:lnTo>
                    <a:lnTo>
                      <a:pt x="60" y="44"/>
                    </a:lnTo>
                    <a:lnTo>
                      <a:pt x="62" y="44"/>
                    </a:lnTo>
                    <a:lnTo>
                      <a:pt x="66" y="45"/>
                    </a:lnTo>
                    <a:lnTo>
                      <a:pt x="68" y="45"/>
                    </a:lnTo>
                    <a:lnTo>
                      <a:pt x="77" y="34"/>
                    </a:lnTo>
                    <a:lnTo>
                      <a:pt x="83" y="23"/>
                    </a:lnTo>
                    <a:lnTo>
                      <a:pt x="89" y="12"/>
                    </a:lnTo>
                    <a:lnTo>
                      <a:pt x="98" y="0"/>
                    </a:lnTo>
                    <a:lnTo>
                      <a:pt x="102" y="0"/>
                    </a:lnTo>
                    <a:lnTo>
                      <a:pt x="106" y="0"/>
                    </a:lnTo>
                    <a:lnTo>
                      <a:pt x="110" y="0"/>
                    </a:lnTo>
                    <a:lnTo>
                      <a:pt x="114" y="0"/>
                    </a:lnTo>
                    <a:lnTo>
                      <a:pt x="114" y="2"/>
                    </a:lnTo>
                    <a:lnTo>
                      <a:pt x="114" y="5"/>
                    </a:lnTo>
                    <a:lnTo>
                      <a:pt x="114" y="8"/>
                    </a:lnTo>
                    <a:lnTo>
                      <a:pt x="114" y="11"/>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5" name="Freeform 819"/>
              <p:cNvSpPr>
                <a:spLocks/>
              </p:cNvSpPr>
              <p:nvPr/>
            </p:nvSpPr>
            <p:spPr bwMode="auto">
              <a:xfrm>
                <a:off x="2987" y="1519"/>
                <a:ext cx="13" cy="91"/>
              </a:xfrm>
              <a:custGeom>
                <a:avLst/>
                <a:gdLst>
                  <a:gd name="T0" fmla="*/ 13 w 13"/>
                  <a:gd name="T1" fmla="*/ 62 h 91"/>
                  <a:gd name="T2" fmla="*/ 10 w 13"/>
                  <a:gd name="T3" fmla="*/ 69 h 91"/>
                  <a:gd name="T4" fmla="*/ 10 w 13"/>
                  <a:gd name="T5" fmla="*/ 76 h 91"/>
                  <a:gd name="T6" fmla="*/ 10 w 13"/>
                  <a:gd name="T7" fmla="*/ 84 h 91"/>
                  <a:gd name="T8" fmla="*/ 8 w 13"/>
                  <a:gd name="T9" fmla="*/ 91 h 91"/>
                  <a:gd name="T10" fmla="*/ 6 w 13"/>
                  <a:gd name="T11" fmla="*/ 91 h 91"/>
                  <a:gd name="T12" fmla="*/ 4 w 13"/>
                  <a:gd name="T13" fmla="*/ 91 h 91"/>
                  <a:gd name="T14" fmla="*/ 2 w 13"/>
                  <a:gd name="T15" fmla="*/ 91 h 91"/>
                  <a:gd name="T16" fmla="*/ 0 w 13"/>
                  <a:gd name="T17" fmla="*/ 91 h 91"/>
                  <a:gd name="T18" fmla="*/ 2 w 13"/>
                  <a:gd name="T19" fmla="*/ 69 h 91"/>
                  <a:gd name="T20" fmla="*/ 2 w 13"/>
                  <a:gd name="T21" fmla="*/ 47 h 91"/>
                  <a:gd name="T22" fmla="*/ 2 w 13"/>
                  <a:gd name="T23" fmla="*/ 24 h 91"/>
                  <a:gd name="T24" fmla="*/ 2 w 13"/>
                  <a:gd name="T25" fmla="*/ 0 h 91"/>
                  <a:gd name="T26" fmla="*/ 4 w 13"/>
                  <a:gd name="T27" fmla="*/ 2 h 91"/>
                  <a:gd name="T28" fmla="*/ 6 w 13"/>
                  <a:gd name="T29" fmla="*/ 2 h 91"/>
                  <a:gd name="T30" fmla="*/ 8 w 13"/>
                  <a:gd name="T31" fmla="*/ 3 h 91"/>
                  <a:gd name="T32" fmla="*/ 10 w 13"/>
                  <a:gd name="T33" fmla="*/ 4 h 91"/>
                  <a:gd name="T34" fmla="*/ 10 w 13"/>
                  <a:gd name="T35" fmla="*/ 18 h 91"/>
                  <a:gd name="T36" fmla="*/ 10 w 13"/>
                  <a:gd name="T37" fmla="*/ 33 h 91"/>
                  <a:gd name="T38" fmla="*/ 10 w 13"/>
                  <a:gd name="T39" fmla="*/ 47 h 91"/>
                  <a:gd name="T40" fmla="*/ 13 w 13"/>
                  <a:gd name="T41" fmla="*/ 62 h 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91"/>
                  <a:gd name="T65" fmla="*/ 13 w 13"/>
                  <a:gd name="T66" fmla="*/ 91 h 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91">
                    <a:moveTo>
                      <a:pt x="13" y="62"/>
                    </a:moveTo>
                    <a:lnTo>
                      <a:pt x="10" y="69"/>
                    </a:lnTo>
                    <a:lnTo>
                      <a:pt x="10" y="76"/>
                    </a:lnTo>
                    <a:lnTo>
                      <a:pt x="10" y="84"/>
                    </a:lnTo>
                    <a:lnTo>
                      <a:pt x="8" y="91"/>
                    </a:lnTo>
                    <a:lnTo>
                      <a:pt x="6" y="91"/>
                    </a:lnTo>
                    <a:lnTo>
                      <a:pt x="4" y="91"/>
                    </a:lnTo>
                    <a:lnTo>
                      <a:pt x="2" y="91"/>
                    </a:lnTo>
                    <a:lnTo>
                      <a:pt x="0" y="91"/>
                    </a:lnTo>
                    <a:lnTo>
                      <a:pt x="2" y="69"/>
                    </a:lnTo>
                    <a:lnTo>
                      <a:pt x="2" y="47"/>
                    </a:lnTo>
                    <a:lnTo>
                      <a:pt x="2" y="24"/>
                    </a:lnTo>
                    <a:lnTo>
                      <a:pt x="2" y="0"/>
                    </a:lnTo>
                    <a:lnTo>
                      <a:pt x="4" y="2"/>
                    </a:lnTo>
                    <a:lnTo>
                      <a:pt x="6" y="2"/>
                    </a:lnTo>
                    <a:lnTo>
                      <a:pt x="8" y="3"/>
                    </a:lnTo>
                    <a:lnTo>
                      <a:pt x="10" y="4"/>
                    </a:lnTo>
                    <a:lnTo>
                      <a:pt x="10" y="18"/>
                    </a:lnTo>
                    <a:lnTo>
                      <a:pt x="10" y="33"/>
                    </a:lnTo>
                    <a:lnTo>
                      <a:pt x="10" y="47"/>
                    </a:lnTo>
                    <a:lnTo>
                      <a:pt x="13" y="62"/>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6" name="Freeform 820"/>
              <p:cNvSpPr>
                <a:spLocks/>
              </p:cNvSpPr>
              <p:nvPr/>
            </p:nvSpPr>
            <p:spPr bwMode="auto">
              <a:xfrm>
                <a:off x="2904" y="1485"/>
                <a:ext cx="81" cy="162"/>
              </a:xfrm>
              <a:custGeom>
                <a:avLst/>
                <a:gdLst>
                  <a:gd name="T0" fmla="*/ 71 w 81"/>
                  <a:gd name="T1" fmla="*/ 162 h 162"/>
                  <a:gd name="T2" fmla="*/ 52 w 81"/>
                  <a:gd name="T3" fmla="*/ 162 h 162"/>
                  <a:gd name="T4" fmla="*/ 31 w 81"/>
                  <a:gd name="T5" fmla="*/ 162 h 162"/>
                  <a:gd name="T6" fmla="*/ 10 w 81"/>
                  <a:gd name="T7" fmla="*/ 161 h 162"/>
                  <a:gd name="T8" fmla="*/ 4 w 81"/>
                  <a:gd name="T9" fmla="*/ 136 h 162"/>
                  <a:gd name="T10" fmla="*/ 13 w 81"/>
                  <a:gd name="T11" fmla="*/ 74 h 162"/>
                  <a:gd name="T12" fmla="*/ 21 w 81"/>
                  <a:gd name="T13" fmla="*/ 9 h 162"/>
                  <a:gd name="T14" fmla="*/ 27 w 81"/>
                  <a:gd name="T15" fmla="*/ 9 h 162"/>
                  <a:gd name="T16" fmla="*/ 27 w 81"/>
                  <a:gd name="T17" fmla="*/ 47 h 162"/>
                  <a:gd name="T18" fmla="*/ 23 w 81"/>
                  <a:gd name="T19" fmla="*/ 128 h 162"/>
                  <a:gd name="T20" fmla="*/ 23 w 81"/>
                  <a:gd name="T21" fmla="*/ 151 h 162"/>
                  <a:gd name="T22" fmla="*/ 23 w 81"/>
                  <a:gd name="T23" fmla="*/ 151 h 162"/>
                  <a:gd name="T24" fmla="*/ 27 w 81"/>
                  <a:gd name="T25" fmla="*/ 128 h 162"/>
                  <a:gd name="T26" fmla="*/ 33 w 81"/>
                  <a:gd name="T27" fmla="*/ 70 h 162"/>
                  <a:gd name="T28" fmla="*/ 40 w 81"/>
                  <a:gd name="T29" fmla="*/ 7 h 162"/>
                  <a:gd name="T30" fmla="*/ 46 w 81"/>
                  <a:gd name="T31" fmla="*/ 3 h 162"/>
                  <a:gd name="T32" fmla="*/ 50 w 81"/>
                  <a:gd name="T33" fmla="*/ 0 h 162"/>
                  <a:gd name="T34" fmla="*/ 56 w 81"/>
                  <a:gd name="T35" fmla="*/ 0 h 162"/>
                  <a:gd name="T36" fmla="*/ 58 w 81"/>
                  <a:gd name="T37" fmla="*/ 7 h 162"/>
                  <a:gd name="T38" fmla="*/ 54 w 81"/>
                  <a:gd name="T39" fmla="*/ 60 h 162"/>
                  <a:gd name="T40" fmla="*/ 50 w 81"/>
                  <a:gd name="T41" fmla="*/ 135 h 162"/>
                  <a:gd name="T42" fmla="*/ 52 w 81"/>
                  <a:gd name="T43" fmla="*/ 135 h 162"/>
                  <a:gd name="T44" fmla="*/ 56 w 81"/>
                  <a:gd name="T45" fmla="*/ 131 h 162"/>
                  <a:gd name="T46" fmla="*/ 58 w 81"/>
                  <a:gd name="T47" fmla="*/ 122 h 162"/>
                  <a:gd name="T48" fmla="*/ 58 w 81"/>
                  <a:gd name="T49" fmla="*/ 109 h 162"/>
                  <a:gd name="T50" fmla="*/ 58 w 81"/>
                  <a:gd name="T51" fmla="*/ 91 h 162"/>
                  <a:gd name="T52" fmla="*/ 60 w 81"/>
                  <a:gd name="T53" fmla="*/ 65 h 162"/>
                  <a:gd name="T54" fmla="*/ 67 w 81"/>
                  <a:gd name="T55" fmla="*/ 29 h 162"/>
                  <a:gd name="T56" fmla="*/ 73 w 81"/>
                  <a:gd name="T57" fmla="*/ 11 h 162"/>
                  <a:gd name="T58" fmla="*/ 77 w 81"/>
                  <a:gd name="T59" fmla="*/ 12 h 162"/>
                  <a:gd name="T60" fmla="*/ 79 w 81"/>
                  <a:gd name="T61" fmla="*/ 30 h 162"/>
                  <a:gd name="T62" fmla="*/ 79 w 81"/>
                  <a:gd name="T63" fmla="*/ 95 h 162"/>
                  <a:gd name="T64" fmla="*/ 79 w 81"/>
                  <a:gd name="T65" fmla="*/ 147 h 162"/>
                  <a:gd name="T66" fmla="*/ 81 w 81"/>
                  <a:gd name="T67" fmla="*/ 15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
                  <a:gd name="T103" fmla="*/ 0 h 162"/>
                  <a:gd name="T104" fmla="*/ 81 w 81"/>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 h="162">
                    <a:moveTo>
                      <a:pt x="81" y="162"/>
                    </a:moveTo>
                    <a:lnTo>
                      <a:pt x="71" y="162"/>
                    </a:lnTo>
                    <a:lnTo>
                      <a:pt x="62" y="162"/>
                    </a:lnTo>
                    <a:lnTo>
                      <a:pt x="52" y="162"/>
                    </a:lnTo>
                    <a:lnTo>
                      <a:pt x="42" y="162"/>
                    </a:lnTo>
                    <a:lnTo>
                      <a:pt x="31" y="162"/>
                    </a:lnTo>
                    <a:lnTo>
                      <a:pt x="21" y="161"/>
                    </a:lnTo>
                    <a:lnTo>
                      <a:pt x="10" y="161"/>
                    </a:lnTo>
                    <a:lnTo>
                      <a:pt x="0" y="160"/>
                    </a:lnTo>
                    <a:lnTo>
                      <a:pt x="4" y="136"/>
                    </a:lnTo>
                    <a:lnTo>
                      <a:pt x="8" y="111"/>
                    </a:lnTo>
                    <a:lnTo>
                      <a:pt x="13" y="74"/>
                    </a:lnTo>
                    <a:lnTo>
                      <a:pt x="19" y="9"/>
                    </a:lnTo>
                    <a:lnTo>
                      <a:pt x="21" y="9"/>
                    </a:lnTo>
                    <a:lnTo>
                      <a:pt x="23" y="9"/>
                    </a:lnTo>
                    <a:lnTo>
                      <a:pt x="27" y="9"/>
                    </a:lnTo>
                    <a:lnTo>
                      <a:pt x="29" y="9"/>
                    </a:lnTo>
                    <a:lnTo>
                      <a:pt x="27" y="47"/>
                    </a:lnTo>
                    <a:lnTo>
                      <a:pt x="25" y="89"/>
                    </a:lnTo>
                    <a:lnTo>
                      <a:pt x="23" y="128"/>
                    </a:lnTo>
                    <a:lnTo>
                      <a:pt x="21" y="151"/>
                    </a:lnTo>
                    <a:lnTo>
                      <a:pt x="23" y="151"/>
                    </a:lnTo>
                    <a:lnTo>
                      <a:pt x="25" y="151"/>
                    </a:lnTo>
                    <a:lnTo>
                      <a:pt x="27" y="128"/>
                    </a:lnTo>
                    <a:lnTo>
                      <a:pt x="29" y="104"/>
                    </a:lnTo>
                    <a:lnTo>
                      <a:pt x="33" y="70"/>
                    </a:lnTo>
                    <a:lnTo>
                      <a:pt x="37" y="9"/>
                    </a:lnTo>
                    <a:lnTo>
                      <a:pt x="40" y="7"/>
                    </a:lnTo>
                    <a:lnTo>
                      <a:pt x="44" y="4"/>
                    </a:lnTo>
                    <a:lnTo>
                      <a:pt x="46" y="3"/>
                    </a:lnTo>
                    <a:lnTo>
                      <a:pt x="48" y="0"/>
                    </a:lnTo>
                    <a:lnTo>
                      <a:pt x="50" y="0"/>
                    </a:lnTo>
                    <a:lnTo>
                      <a:pt x="54" y="0"/>
                    </a:lnTo>
                    <a:lnTo>
                      <a:pt x="56" y="0"/>
                    </a:lnTo>
                    <a:lnTo>
                      <a:pt x="58" y="1"/>
                    </a:lnTo>
                    <a:lnTo>
                      <a:pt x="58" y="7"/>
                    </a:lnTo>
                    <a:lnTo>
                      <a:pt x="58" y="22"/>
                    </a:lnTo>
                    <a:lnTo>
                      <a:pt x="54" y="60"/>
                    </a:lnTo>
                    <a:lnTo>
                      <a:pt x="48" y="135"/>
                    </a:lnTo>
                    <a:lnTo>
                      <a:pt x="50" y="135"/>
                    </a:lnTo>
                    <a:lnTo>
                      <a:pt x="52" y="135"/>
                    </a:lnTo>
                    <a:lnTo>
                      <a:pt x="54" y="135"/>
                    </a:lnTo>
                    <a:lnTo>
                      <a:pt x="56" y="131"/>
                    </a:lnTo>
                    <a:lnTo>
                      <a:pt x="56" y="127"/>
                    </a:lnTo>
                    <a:lnTo>
                      <a:pt x="58" y="122"/>
                    </a:lnTo>
                    <a:lnTo>
                      <a:pt x="58" y="117"/>
                    </a:lnTo>
                    <a:lnTo>
                      <a:pt x="58" y="109"/>
                    </a:lnTo>
                    <a:lnTo>
                      <a:pt x="58" y="99"/>
                    </a:lnTo>
                    <a:lnTo>
                      <a:pt x="58" y="91"/>
                    </a:lnTo>
                    <a:lnTo>
                      <a:pt x="58" y="82"/>
                    </a:lnTo>
                    <a:lnTo>
                      <a:pt x="60" y="65"/>
                    </a:lnTo>
                    <a:lnTo>
                      <a:pt x="64" y="47"/>
                    </a:lnTo>
                    <a:lnTo>
                      <a:pt x="67" y="29"/>
                    </a:lnTo>
                    <a:lnTo>
                      <a:pt x="69" y="11"/>
                    </a:lnTo>
                    <a:lnTo>
                      <a:pt x="73" y="11"/>
                    </a:lnTo>
                    <a:lnTo>
                      <a:pt x="75" y="11"/>
                    </a:lnTo>
                    <a:lnTo>
                      <a:pt x="77" y="12"/>
                    </a:lnTo>
                    <a:lnTo>
                      <a:pt x="79" y="15"/>
                    </a:lnTo>
                    <a:lnTo>
                      <a:pt x="79" y="30"/>
                    </a:lnTo>
                    <a:lnTo>
                      <a:pt x="79" y="58"/>
                    </a:lnTo>
                    <a:lnTo>
                      <a:pt x="79" y="95"/>
                    </a:lnTo>
                    <a:lnTo>
                      <a:pt x="79" y="143"/>
                    </a:lnTo>
                    <a:lnTo>
                      <a:pt x="79" y="147"/>
                    </a:lnTo>
                    <a:lnTo>
                      <a:pt x="81" y="153"/>
                    </a:lnTo>
                    <a:lnTo>
                      <a:pt x="81" y="157"/>
                    </a:lnTo>
                    <a:lnTo>
                      <a:pt x="81" y="1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7" name="Freeform 821"/>
              <p:cNvSpPr>
                <a:spLocks/>
              </p:cNvSpPr>
              <p:nvPr/>
            </p:nvSpPr>
            <p:spPr bwMode="auto">
              <a:xfrm>
                <a:off x="2377" y="1425"/>
                <a:ext cx="664" cy="227"/>
              </a:xfrm>
              <a:custGeom>
                <a:avLst/>
                <a:gdLst>
                  <a:gd name="T0" fmla="*/ 662 w 664"/>
                  <a:gd name="T1" fmla="*/ 38 h 227"/>
                  <a:gd name="T2" fmla="*/ 641 w 664"/>
                  <a:gd name="T3" fmla="*/ 69 h 227"/>
                  <a:gd name="T4" fmla="*/ 612 w 664"/>
                  <a:gd name="T5" fmla="*/ 123 h 227"/>
                  <a:gd name="T6" fmla="*/ 600 w 664"/>
                  <a:gd name="T7" fmla="*/ 145 h 227"/>
                  <a:gd name="T8" fmla="*/ 596 w 664"/>
                  <a:gd name="T9" fmla="*/ 162 h 227"/>
                  <a:gd name="T10" fmla="*/ 596 w 664"/>
                  <a:gd name="T11" fmla="*/ 177 h 227"/>
                  <a:gd name="T12" fmla="*/ 602 w 664"/>
                  <a:gd name="T13" fmla="*/ 193 h 227"/>
                  <a:gd name="T14" fmla="*/ 602 w 664"/>
                  <a:gd name="T15" fmla="*/ 209 h 227"/>
                  <a:gd name="T16" fmla="*/ 600 w 664"/>
                  <a:gd name="T17" fmla="*/ 220 h 227"/>
                  <a:gd name="T18" fmla="*/ 581 w 664"/>
                  <a:gd name="T19" fmla="*/ 227 h 227"/>
                  <a:gd name="T20" fmla="*/ 502 w 664"/>
                  <a:gd name="T21" fmla="*/ 224 h 227"/>
                  <a:gd name="T22" fmla="*/ 394 w 664"/>
                  <a:gd name="T23" fmla="*/ 220 h 227"/>
                  <a:gd name="T24" fmla="*/ 278 w 664"/>
                  <a:gd name="T25" fmla="*/ 214 h 227"/>
                  <a:gd name="T26" fmla="*/ 174 w 664"/>
                  <a:gd name="T27" fmla="*/ 210 h 227"/>
                  <a:gd name="T28" fmla="*/ 108 w 664"/>
                  <a:gd name="T29" fmla="*/ 207 h 227"/>
                  <a:gd name="T30" fmla="*/ 68 w 664"/>
                  <a:gd name="T31" fmla="*/ 206 h 227"/>
                  <a:gd name="T32" fmla="*/ 29 w 664"/>
                  <a:gd name="T33" fmla="*/ 203 h 227"/>
                  <a:gd name="T34" fmla="*/ 0 w 664"/>
                  <a:gd name="T35" fmla="*/ 192 h 227"/>
                  <a:gd name="T36" fmla="*/ 2 w 664"/>
                  <a:gd name="T37" fmla="*/ 160 h 227"/>
                  <a:gd name="T38" fmla="*/ 10 w 664"/>
                  <a:gd name="T39" fmla="*/ 141 h 227"/>
                  <a:gd name="T40" fmla="*/ 22 w 664"/>
                  <a:gd name="T41" fmla="*/ 85 h 227"/>
                  <a:gd name="T42" fmla="*/ 41 w 664"/>
                  <a:gd name="T43" fmla="*/ 34 h 227"/>
                  <a:gd name="T44" fmla="*/ 64 w 664"/>
                  <a:gd name="T45" fmla="*/ 34 h 227"/>
                  <a:gd name="T46" fmla="*/ 76 w 664"/>
                  <a:gd name="T47" fmla="*/ 28 h 227"/>
                  <a:gd name="T48" fmla="*/ 89 w 664"/>
                  <a:gd name="T49" fmla="*/ 35 h 227"/>
                  <a:gd name="T50" fmla="*/ 99 w 664"/>
                  <a:gd name="T51" fmla="*/ 42 h 227"/>
                  <a:gd name="T52" fmla="*/ 114 w 664"/>
                  <a:gd name="T53" fmla="*/ 43 h 227"/>
                  <a:gd name="T54" fmla="*/ 116 w 664"/>
                  <a:gd name="T55" fmla="*/ 49 h 227"/>
                  <a:gd name="T56" fmla="*/ 120 w 664"/>
                  <a:gd name="T57" fmla="*/ 53 h 227"/>
                  <a:gd name="T58" fmla="*/ 124 w 664"/>
                  <a:gd name="T59" fmla="*/ 63 h 227"/>
                  <a:gd name="T60" fmla="*/ 126 w 664"/>
                  <a:gd name="T61" fmla="*/ 100 h 227"/>
                  <a:gd name="T62" fmla="*/ 118 w 664"/>
                  <a:gd name="T63" fmla="*/ 147 h 227"/>
                  <a:gd name="T64" fmla="*/ 122 w 664"/>
                  <a:gd name="T65" fmla="*/ 162 h 227"/>
                  <a:gd name="T66" fmla="*/ 139 w 664"/>
                  <a:gd name="T67" fmla="*/ 140 h 227"/>
                  <a:gd name="T68" fmla="*/ 172 w 664"/>
                  <a:gd name="T69" fmla="*/ 83 h 227"/>
                  <a:gd name="T70" fmla="*/ 199 w 664"/>
                  <a:gd name="T71" fmla="*/ 35 h 227"/>
                  <a:gd name="T72" fmla="*/ 224 w 664"/>
                  <a:gd name="T73" fmla="*/ 13 h 227"/>
                  <a:gd name="T74" fmla="*/ 267 w 664"/>
                  <a:gd name="T75" fmla="*/ 7 h 227"/>
                  <a:gd name="T76" fmla="*/ 303 w 664"/>
                  <a:gd name="T77" fmla="*/ 12 h 227"/>
                  <a:gd name="T78" fmla="*/ 319 w 664"/>
                  <a:gd name="T79" fmla="*/ 2 h 227"/>
                  <a:gd name="T80" fmla="*/ 359 w 664"/>
                  <a:gd name="T81" fmla="*/ 3 h 227"/>
                  <a:gd name="T82" fmla="*/ 392 w 664"/>
                  <a:gd name="T83" fmla="*/ 7 h 227"/>
                  <a:gd name="T84" fmla="*/ 407 w 664"/>
                  <a:gd name="T85" fmla="*/ 12 h 227"/>
                  <a:gd name="T86" fmla="*/ 440 w 664"/>
                  <a:gd name="T87" fmla="*/ 12 h 227"/>
                  <a:gd name="T88" fmla="*/ 461 w 664"/>
                  <a:gd name="T89" fmla="*/ 9 h 227"/>
                  <a:gd name="T90" fmla="*/ 473 w 664"/>
                  <a:gd name="T91" fmla="*/ 5 h 227"/>
                  <a:gd name="T92" fmla="*/ 513 w 664"/>
                  <a:gd name="T93" fmla="*/ 0 h 227"/>
                  <a:gd name="T94" fmla="*/ 533 w 664"/>
                  <a:gd name="T95" fmla="*/ 5 h 227"/>
                  <a:gd name="T96" fmla="*/ 546 w 664"/>
                  <a:gd name="T97" fmla="*/ 3 h 227"/>
                  <a:gd name="T98" fmla="*/ 558 w 664"/>
                  <a:gd name="T99" fmla="*/ 0 h 227"/>
                  <a:gd name="T100" fmla="*/ 585 w 664"/>
                  <a:gd name="T101" fmla="*/ 2 h 227"/>
                  <a:gd name="T102" fmla="*/ 614 w 664"/>
                  <a:gd name="T103" fmla="*/ 5 h 227"/>
                  <a:gd name="T104" fmla="*/ 650 w 664"/>
                  <a:gd name="T105" fmla="*/ 18 h 227"/>
                  <a:gd name="T106" fmla="*/ 664 w 664"/>
                  <a:gd name="T107" fmla="*/ 31 h 227"/>
                  <a:gd name="T108" fmla="*/ 664 w 664"/>
                  <a:gd name="T109" fmla="*/ 38 h 2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64"/>
                  <a:gd name="T166" fmla="*/ 0 h 227"/>
                  <a:gd name="T167" fmla="*/ 664 w 664"/>
                  <a:gd name="T168" fmla="*/ 227 h 2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64" h="227">
                    <a:moveTo>
                      <a:pt x="664" y="38"/>
                    </a:moveTo>
                    <a:lnTo>
                      <a:pt x="662" y="38"/>
                    </a:lnTo>
                    <a:lnTo>
                      <a:pt x="660" y="38"/>
                    </a:lnTo>
                    <a:lnTo>
                      <a:pt x="658" y="38"/>
                    </a:lnTo>
                    <a:lnTo>
                      <a:pt x="641" y="69"/>
                    </a:lnTo>
                    <a:lnTo>
                      <a:pt x="629" y="93"/>
                    </a:lnTo>
                    <a:lnTo>
                      <a:pt x="620" y="111"/>
                    </a:lnTo>
                    <a:lnTo>
                      <a:pt x="612" y="123"/>
                    </a:lnTo>
                    <a:lnTo>
                      <a:pt x="608" y="133"/>
                    </a:lnTo>
                    <a:lnTo>
                      <a:pt x="604" y="140"/>
                    </a:lnTo>
                    <a:lnTo>
                      <a:pt x="600" y="145"/>
                    </a:lnTo>
                    <a:lnTo>
                      <a:pt x="596" y="152"/>
                    </a:lnTo>
                    <a:lnTo>
                      <a:pt x="596" y="158"/>
                    </a:lnTo>
                    <a:lnTo>
                      <a:pt x="596" y="162"/>
                    </a:lnTo>
                    <a:lnTo>
                      <a:pt x="596" y="167"/>
                    </a:lnTo>
                    <a:lnTo>
                      <a:pt x="594" y="173"/>
                    </a:lnTo>
                    <a:lnTo>
                      <a:pt x="596" y="177"/>
                    </a:lnTo>
                    <a:lnTo>
                      <a:pt x="598" y="182"/>
                    </a:lnTo>
                    <a:lnTo>
                      <a:pt x="600" y="188"/>
                    </a:lnTo>
                    <a:lnTo>
                      <a:pt x="602" y="193"/>
                    </a:lnTo>
                    <a:lnTo>
                      <a:pt x="602" y="199"/>
                    </a:lnTo>
                    <a:lnTo>
                      <a:pt x="602" y="203"/>
                    </a:lnTo>
                    <a:lnTo>
                      <a:pt x="602" y="209"/>
                    </a:lnTo>
                    <a:lnTo>
                      <a:pt x="602" y="214"/>
                    </a:lnTo>
                    <a:lnTo>
                      <a:pt x="600" y="217"/>
                    </a:lnTo>
                    <a:lnTo>
                      <a:pt x="600" y="220"/>
                    </a:lnTo>
                    <a:lnTo>
                      <a:pt x="598" y="224"/>
                    </a:lnTo>
                    <a:lnTo>
                      <a:pt x="596" y="227"/>
                    </a:lnTo>
                    <a:lnTo>
                      <a:pt x="581" y="227"/>
                    </a:lnTo>
                    <a:lnTo>
                      <a:pt x="558" y="225"/>
                    </a:lnTo>
                    <a:lnTo>
                      <a:pt x="533" y="225"/>
                    </a:lnTo>
                    <a:lnTo>
                      <a:pt x="502" y="224"/>
                    </a:lnTo>
                    <a:lnTo>
                      <a:pt x="469" y="222"/>
                    </a:lnTo>
                    <a:lnTo>
                      <a:pt x="434" y="221"/>
                    </a:lnTo>
                    <a:lnTo>
                      <a:pt x="394" y="220"/>
                    </a:lnTo>
                    <a:lnTo>
                      <a:pt x="355" y="218"/>
                    </a:lnTo>
                    <a:lnTo>
                      <a:pt x="317" y="217"/>
                    </a:lnTo>
                    <a:lnTo>
                      <a:pt x="278" y="214"/>
                    </a:lnTo>
                    <a:lnTo>
                      <a:pt x="240" y="213"/>
                    </a:lnTo>
                    <a:lnTo>
                      <a:pt x="207" y="211"/>
                    </a:lnTo>
                    <a:lnTo>
                      <a:pt x="174" y="210"/>
                    </a:lnTo>
                    <a:lnTo>
                      <a:pt x="147" y="209"/>
                    </a:lnTo>
                    <a:lnTo>
                      <a:pt x="124" y="209"/>
                    </a:lnTo>
                    <a:lnTo>
                      <a:pt x="108" y="207"/>
                    </a:lnTo>
                    <a:lnTo>
                      <a:pt x="95" y="207"/>
                    </a:lnTo>
                    <a:lnTo>
                      <a:pt x="81" y="206"/>
                    </a:lnTo>
                    <a:lnTo>
                      <a:pt x="68" y="206"/>
                    </a:lnTo>
                    <a:lnTo>
                      <a:pt x="56" y="204"/>
                    </a:lnTo>
                    <a:lnTo>
                      <a:pt x="41" y="204"/>
                    </a:lnTo>
                    <a:lnTo>
                      <a:pt x="29" y="203"/>
                    </a:lnTo>
                    <a:lnTo>
                      <a:pt x="14" y="203"/>
                    </a:lnTo>
                    <a:lnTo>
                      <a:pt x="2" y="203"/>
                    </a:lnTo>
                    <a:lnTo>
                      <a:pt x="0" y="192"/>
                    </a:lnTo>
                    <a:lnTo>
                      <a:pt x="0" y="184"/>
                    </a:lnTo>
                    <a:lnTo>
                      <a:pt x="0" y="176"/>
                    </a:lnTo>
                    <a:lnTo>
                      <a:pt x="2" y="160"/>
                    </a:lnTo>
                    <a:lnTo>
                      <a:pt x="6" y="149"/>
                    </a:lnTo>
                    <a:lnTo>
                      <a:pt x="10" y="144"/>
                    </a:lnTo>
                    <a:lnTo>
                      <a:pt x="10" y="141"/>
                    </a:lnTo>
                    <a:lnTo>
                      <a:pt x="12" y="137"/>
                    </a:lnTo>
                    <a:lnTo>
                      <a:pt x="18" y="111"/>
                    </a:lnTo>
                    <a:lnTo>
                      <a:pt x="22" y="85"/>
                    </a:lnTo>
                    <a:lnTo>
                      <a:pt x="24" y="58"/>
                    </a:lnTo>
                    <a:lnTo>
                      <a:pt x="29" y="32"/>
                    </a:lnTo>
                    <a:lnTo>
                      <a:pt x="41" y="34"/>
                    </a:lnTo>
                    <a:lnTo>
                      <a:pt x="49" y="35"/>
                    </a:lnTo>
                    <a:lnTo>
                      <a:pt x="56" y="35"/>
                    </a:lnTo>
                    <a:lnTo>
                      <a:pt x="64" y="34"/>
                    </a:lnTo>
                    <a:lnTo>
                      <a:pt x="68" y="31"/>
                    </a:lnTo>
                    <a:lnTo>
                      <a:pt x="72" y="29"/>
                    </a:lnTo>
                    <a:lnTo>
                      <a:pt x="76" y="28"/>
                    </a:lnTo>
                    <a:lnTo>
                      <a:pt x="85" y="29"/>
                    </a:lnTo>
                    <a:lnTo>
                      <a:pt x="87" y="32"/>
                    </a:lnTo>
                    <a:lnTo>
                      <a:pt x="89" y="35"/>
                    </a:lnTo>
                    <a:lnTo>
                      <a:pt x="93" y="38"/>
                    </a:lnTo>
                    <a:lnTo>
                      <a:pt x="95" y="40"/>
                    </a:lnTo>
                    <a:lnTo>
                      <a:pt x="99" y="42"/>
                    </a:lnTo>
                    <a:lnTo>
                      <a:pt x="105" y="42"/>
                    </a:lnTo>
                    <a:lnTo>
                      <a:pt x="110" y="42"/>
                    </a:lnTo>
                    <a:lnTo>
                      <a:pt x="114" y="43"/>
                    </a:lnTo>
                    <a:lnTo>
                      <a:pt x="116" y="45"/>
                    </a:lnTo>
                    <a:lnTo>
                      <a:pt x="116" y="47"/>
                    </a:lnTo>
                    <a:lnTo>
                      <a:pt x="116" y="49"/>
                    </a:lnTo>
                    <a:lnTo>
                      <a:pt x="116" y="51"/>
                    </a:lnTo>
                    <a:lnTo>
                      <a:pt x="118" y="53"/>
                    </a:lnTo>
                    <a:lnTo>
                      <a:pt x="120" y="53"/>
                    </a:lnTo>
                    <a:lnTo>
                      <a:pt x="122" y="53"/>
                    </a:lnTo>
                    <a:lnTo>
                      <a:pt x="124" y="53"/>
                    </a:lnTo>
                    <a:lnTo>
                      <a:pt x="124" y="63"/>
                    </a:lnTo>
                    <a:lnTo>
                      <a:pt x="124" y="74"/>
                    </a:lnTo>
                    <a:lnTo>
                      <a:pt x="126" y="86"/>
                    </a:lnTo>
                    <a:lnTo>
                      <a:pt x="126" y="100"/>
                    </a:lnTo>
                    <a:lnTo>
                      <a:pt x="124" y="115"/>
                    </a:lnTo>
                    <a:lnTo>
                      <a:pt x="122" y="131"/>
                    </a:lnTo>
                    <a:lnTo>
                      <a:pt x="118" y="147"/>
                    </a:lnTo>
                    <a:lnTo>
                      <a:pt x="116" y="162"/>
                    </a:lnTo>
                    <a:lnTo>
                      <a:pt x="118" y="162"/>
                    </a:lnTo>
                    <a:lnTo>
                      <a:pt x="122" y="162"/>
                    </a:lnTo>
                    <a:lnTo>
                      <a:pt x="124" y="162"/>
                    </a:lnTo>
                    <a:lnTo>
                      <a:pt x="126" y="160"/>
                    </a:lnTo>
                    <a:lnTo>
                      <a:pt x="139" y="140"/>
                    </a:lnTo>
                    <a:lnTo>
                      <a:pt x="151" y="120"/>
                    </a:lnTo>
                    <a:lnTo>
                      <a:pt x="162" y="101"/>
                    </a:lnTo>
                    <a:lnTo>
                      <a:pt x="172" y="83"/>
                    </a:lnTo>
                    <a:lnTo>
                      <a:pt x="182" y="67"/>
                    </a:lnTo>
                    <a:lnTo>
                      <a:pt x="191" y="50"/>
                    </a:lnTo>
                    <a:lnTo>
                      <a:pt x="199" y="35"/>
                    </a:lnTo>
                    <a:lnTo>
                      <a:pt x="207" y="21"/>
                    </a:lnTo>
                    <a:lnTo>
                      <a:pt x="216" y="16"/>
                    </a:lnTo>
                    <a:lnTo>
                      <a:pt x="224" y="13"/>
                    </a:lnTo>
                    <a:lnTo>
                      <a:pt x="236" y="10"/>
                    </a:lnTo>
                    <a:lnTo>
                      <a:pt x="257" y="7"/>
                    </a:lnTo>
                    <a:lnTo>
                      <a:pt x="267" y="7"/>
                    </a:lnTo>
                    <a:lnTo>
                      <a:pt x="276" y="9"/>
                    </a:lnTo>
                    <a:lnTo>
                      <a:pt x="286" y="10"/>
                    </a:lnTo>
                    <a:lnTo>
                      <a:pt x="303" y="12"/>
                    </a:lnTo>
                    <a:lnTo>
                      <a:pt x="309" y="9"/>
                    </a:lnTo>
                    <a:lnTo>
                      <a:pt x="315" y="6"/>
                    </a:lnTo>
                    <a:lnTo>
                      <a:pt x="319" y="2"/>
                    </a:lnTo>
                    <a:lnTo>
                      <a:pt x="324" y="0"/>
                    </a:lnTo>
                    <a:lnTo>
                      <a:pt x="342" y="2"/>
                    </a:lnTo>
                    <a:lnTo>
                      <a:pt x="359" y="3"/>
                    </a:lnTo>
                    <a:lnTo>
                      <a:pt x="373" y="5"/>
                    </a:lnTo>
                    <a:lnTo>
                      <a:pt x="384" y="6"/>
                    </a:lnTo>
                    <a:lnTo>
                      <a:pt x="392" y="7"/>
                    </a:lnTo>
                    <a:lnTo>
                      <a:pt x="400" y="9"/>
                    </a:lnTo>
                    <a:lnTo>
                      <a:pt x="405" y="10"/>
                    </a:lnTo>
                    <a:lnTo>
                      <a:pt x="407" y="12"/>
                    </a:lnTo>
                    <a:lnTo>
                      <a:pt x="417" y="12"/>
                    </a:lnTo>
                    <a:lnTo>
                      <a:pt x="427" y="12"/>
                    </a:lnTo>
                    <a:lnTo>
                      <a:pt x="440" y="12"/>
                    </a:lnTo>
                    <a:lnTo>
                      <a:pt x="461" y="12"/>
                    </a:lnTo>
                    <a:lnTo>
                      <a:pt x="461" y="10"/>
                    </a:lnTo>
                    <a:lnTo>
                      <a:pt x="461" y="9"/>
                    </a:lnTo>
                    <a:lnTo>
                      <a:pt x="463" y="7"/>
                    </a:lnTo>
                    <a:lnTo>
                      <a:pt x="473" y="5"/>
                    </a:lnTo>
                    <a:lnTo>
                      <a:pt x="490" y="3"/>
                    </a:lnTo>
                    <a:lnTo>
                      <a:pt x="504" y="2"/>
                    </a:lnTo>
                    <a:lnTo>
                      <a:pt x="513" y="0"/>
                    </a:lnTo>
                    <a:lnTo>
                      <a:pt x="521" y="2"/>
                    </a:lnTo>
                    <a:lnTo>
                      <a:pt x="527" y="2"/>
                    </a:lnTo>
                    <a:lnTo>
                      <a:pt x="533" y="5"/>
                    </a:lnTo>
                    <a:lnTo>
                      <a:pt x="544" y="7"/>
                    </a:lnTo>
                    <a:lnTo>
                      <a:pt x="546" y="6"/>
                    </a:lnTo>
                    <a:lnTo>
                      <a:pt x="546" y="3"/>
                    </a:lnTo>
                    <a:lnTo>
                      <a:pt x="546" y="2"/>
                    </a:lnTo>
                    <a:lnTo>
                      <a:pt x="548" y="0"/>
                    </a:lnTo>
                    <a:lnTo>
                      <a:pt x="558" y="0"/>
                    </a:lnTo>
                    <a:lnTo>
                      <a:pt x="567" y="2"/>
                    </a:lnTo>
                    <a:lnTo>
                      <a:pt x="577" y="2"/>
                    </a:lnTo>
                    <a:lnTo>
                      <a:pt x="585" y="2"/>
                    </a:lnTo>
                    <a:lnTo>
                      <a:pt x="596" y="3"/>
                    </a:lnTo>
                    <a:lnTo>
                      <a:pt x="604" y="3"/>
                    </a:lnTo>
                    <a:lnTo>
                      <a:pt x="614" y="5"/>
                    </a:lnTo>
                    <a:lnTo>
                      <a:pt x="623" y="5"/>
                    </a:lnTo>
                    <a:lnTo>
                      <a:pt x="639" y="13"/>
                    </a:lnTo>
                    <a:lnTo>
                      <a:pt x="650" y="18"/>
                    </a:lnTo>
                    <a:lnTo>
                      <a:pt x="656" y="23"/>
                    </a:lnTo>
                    <a:lnTo>
                      <a:pt x="664" y="28"/>
                    </a:lnTo>
                    <a:lnTo>
                      <a:pt x="664" y="31"/>
                    </a:lnTo>
                    <a:lnTo>
                      <a:pt x="664" y="34"/>
                    </a:lnTo>
                    <a:lnTo>
                      <a:pt x="664" y="35"/>
                    </a:lnTo>
                    <a:lnTo>
                      <a:pt x="66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8" name="Freeform 822"/>
              <p:cNvSpPr>
                <a:spLocks/>
              </p:cNvSpPr>
              <p:nvPr/>
            </p:nvSpPr>
            <p:spPr bwMode="auto">
              <a:xfrm>
                <a:off x="2846" y="1441"/>
                <a:ext cx="181" cy="202"/>
              </a:xfrm>
              <a:custGeom>
                <a:avLst/>
                <a:gdLst>
                  <a:gd name="T0" fmla="*/ 174 w 181"/>
                  <a:gd name="T1" fmla="*/ 33 h 202"/>
                  <a:gd name="T2" fmla="*/ 164 w 181"/>
                  <a:gd name="T3" fmla="*/ 51 h 202"/>
                  <a:gd name="T4" fmla="*/ 147 w 181"/>
                  <a:gd name="T5" fmla="*/ 85 h 202"/>
                  <a:gd name="T6" fmla="*/ 114 w 181"/>
                  <a:gd name="T7" fmla="*/ 151 h 202"/>
                  <a:gd name="T8" fmla="*/ 77 w 181"/>
                  <a:gd name="T9" fmla="*/ 202 h 202"/>
                  <a:gd name="T10" fmla="*/ 54 w 181"/>
                  <a:gd name="T11" fmla="*/ 201 h 202"/>
                  <a:gd name="T12" fmla="*/ 33 w 181"/>
                  <a:gd name="T13" fmla="*/ 201 h 202"/>
                  <a:gd name="T14" fmla="*/ 10 w 181"/>
                  <a:gd name="T15" fmla="*/ 199 h 202"/>
                  <a:gd name="T16" fmla="*/ 6 w 181"/>
                  <a:gd name="T17" fmla="*/ 186 h 202"/>
                  <a:gd name="T18" fmla="*/ 21 w 181"/>
                  <a:gd name="T19" fmla="*/ 158 h 202"/>
                  <a:gd name="T20" fmla="*/ 33 w 181"/>
                  <a:gd name="T21" fmla="*/ 144 h 202"/>
                  <a:gd name="T22" fmla="*/ 39 w 181"/>
                  <a:gd name="T23" fmla="*/ 143 h 202"/>
                  <a:gd name="T24" fmla="*/ 54 w 181"/>
                  <a:gd name="T25" fmla="*/ 121 h 202"/>
                  <a:gd name="T26" fmla="*/ 71 w 181"/>
                  <a:gd name="T27" fmla="*/ 92 h 202"/>
                  <a:gd name="T28" fmla="*/ 83 w 181"/>
                  <a:gd name="T29" fmla="*/ 70 h 202"/>
                  <a:gd name="T30" fmla="*/ 95 w 181"/>
                  <a:gd name="T31" fmla="*/ 45 h 202"/>
                  <a:gd name="T32" fmla="*/ 112 w 181"/>
                  <a:gd name="T33" fmla="*/ 22 h 202"/>
                  <a:gd name="T34" fmla="*/ 122 w 181"/>
                  <a:gd name="T35" fmla="*/ 7 h 202"/>
                  <a:gd name="T36" fmla="*/ 133 w 181"/>
                  <a:gd name="T37" fmla="*/ 0 h 202"/>
                  <a:gd name="T38" fmla="*/ 141 w 181"/>
                  <a:gd name="T39" fmla="*/ 0 h 202"/>
                  <a:gd name="T40" fmla="*/ 145 w 181"/>
                  <a:gd name="T41" fmla="*/ 5 h 202"/>
                  <a:gd name="T42" fmla="*/ 139 w 181"/>
                  <a:gd name="T43" fmla="*/ 22 h 202"/>
                  <a:gd name="T44" fmla="*/ 125 w 181"/>
                  <a:gd name="T45" fmla="*/ 44 h 202"/>
                  <a:gd name="T46" fmla="*/ 114 w 181"/>
                  <a:gd name="T47" fmla="*/ 60 h 202"/>
                  <a:gd name="T48" fmla="*/ 102 w 181"/>
                  <a:gd name="T49" fmla="*/ 89 h 202"/>
                  <a:gd name="T50" fmla="*/ 93 w 181"/>
                  <a:gd name="T51" fmla="*/ 110 h 202"/>
                  <a:gd name="T52" fmla="*/ 91 w 181"/>
                  <a:gd name="T53" fmla="*/ 121 h 202"/>
                  <a:gd name="T54" fmla="*/ 93 w 181"/>
                  <a:gd name="T55" fmla="*/ 121 h 202"/>
                  <a:gd name="T56" fmla="*/ 114 w 181"/>
                  <a:gd name="T57" fmla="*/ 80 h 202"/>
                  <a:gd name="T58" fmla="*/ 139 w 181"/>
                  <a:gd name="T59" fmla="*/ 31 h 202"/>
                  <a:gd name="T60" fmla="*/ 158 w 181"/>
                  <a:gd name="T61" fmla="*/ 4 h 202"/>
                  <a:gd name="T62" fmla="*/ 164 w 181"/>
                  <a:gd name="T63" fmla="*/ 7 h 202"/>
                  <a:gd name="T64" fmla="*/ 162 w 181"/>
                  <a:gd name="T65" fmla="*/ 19 h 202"/>
                  <a:gd name="T66" fmla="*/ 151 w 181"/>
                  <a:gd name="T67" fmla="*/ 40 h 202"/>
                  <a:gd name="T68" fmla="*/ 135 w 181"/>
                  <a:gd name="T69" fmla="*/ 69 h 202"/>
                  <a:gd name="T70" fmla="*/ 116 w 181"/>
                  <a:gd name="T71" fmla="*/ 104 h 202"/>
                  <a:gd name="T72" fmla="*/ 104 w 181"/>
                  <a:gd name="T73" fmla="*/ 129 h 202"/>
                  <a:gd name="T74" fmla="*/ 98 w 181"/>
                  <a:gd name="T75" fmla="*/ 142 h 202"/>
                  <a:gd name="T76" fmla="*/ 95 w 181"/>
                  <a:gd name="T77" fmla="*/ 146 h 202"/>
                  <a:gd name="T78" fmla="*/ 100 w 181"/>
                  <a:gd name="T79" fmla="*/ 146 h 202"/>
                  <a:gd name="T80" fmla="*/ 118 w 181"/>
                  <a:gd name="T81" fmla="*/ 115 h 202"/>
                  <a:gd name="T82" fmla="*/ 141 w 181"/>
                  <a:gd name="T83" fmla="*/ 74 h 202"/>
                  <a:gd name="T84" fmla="*/ 160 w 181"/>
                  <a:gd name="T85" fmla="*/ 41 h 202"/>
                  <a:gd name="T86" fmla="*/ 168 w 181"/>
                  <a:gd name="T87" fmla="*/ 22 h 202"/>
                  <a:gd name="T88" fmla="*/ 176 w 181"/>
                  <a:gd name="T89" fmla="*/ 11 h 202"/>
                  <a:gd name="T90" fmla="*/ 178 w 181"/>
                  <a:gd name="T91" fmla="*/ 12 h 202"/>
                  <a:gd name="T92" fmla="*/ 181 w 181"/>
                  <a:gd name="T93" fmla="*/ 16 h 202"/>
                  <a:gd name="T94" fmla="*/ 181 w 181"/>
                  <a:gd name="T95" fmla="*/ 22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1"/>
                  <a:gd name="T145" fmla="*/ 0 h 202"/>
                  <a:gd name="T146" fmla="*/ 181 w 181"/>
                  <a:gd name="T147" fmla="*/ 202 h 2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1" h="202">
                    <a:moveTo>
                      <a:pt x="181" y="24"/>
                    </a:moveTo>
                    <a:lnTo>
                      <a:pt x="174" y="33"/>
                    </a:lnTo>
                    <a:lnTo>
                      <a:pt x="170" y="41"/>
                    </a:lnTo>
                    <a:lnTo>
                      <a:pt x="164" y="51"/>
                    </a:lnTo>
                    <a:lnTo>
                      <a:pt x="158" y="66"/>
                    </a:lnTo>
                    <a:lnTo>
                      <a:pt x="147" y="85"/>
                    </a:lnTo>
                    <a:lnTo>
                      <a:pt x="133" y="114"/>
                    </a:lnTo>
                    <a:lnTo>
                      <a:pt x="114" y="151"/>
                    </a:lnTo>
                    <a:lnTo>
                      <a:pt x="89" y="202"/>
                    </a:lnTo>
                    <a:lnTo>
                      <a:pt x="77" y="202"/>
                    </a:lnTo>
                    <a:lnTo>
                      <a:pt x="66" y="201"/>
                    </a:lnTo>
                    <a:lnTo>
                      <a:pt x="54" y="201"/>
                    </a:lnTo>
                    <a:lnTo>
                      <a:pt x="44" y="201"/>
                    </a:lnTo>
                    <a:lnTo>
                      <a:pt x="33" y="201"/>
                    </a:lnTo>
                    <a:lnTo>
                      <a:pt x="23" y="201"/>
                    </a:lnTo>
                    <a:lnTo>
                      <a:pt x="10" y="199"/>
                    </a:lnTo>
                    <a:lnTo>
                      <a:pt x="0" y="199"/>
                    </a:lnTo>
                    <a:lnTo>
                      <a:pt x="6" y="186"/>
                    </a:lnTo>
                    <a:lnTo>
                      <a:pt x="14" y="172"/>
                    </a:lnTo>
                    <a:lnTo>
                      <a:pt x="21" y="158"/>
                    </a:lnTo>
                    <a:lnTo>
                      <a:pt x="29" y="144"/>
                    </a:lnTo>
                    <a:lnTo>
                      <a:pt x="33" y="144"/>
                    </a:lnTo>
                    <a:lnTo>
                      <a:pt x="37" y="144"/>
                    </a:lnTo>
                    <a:lnTo>
                      <a:pt x="39" y="143"/>
                    </a:lnTo>
                    <a:lnTo>
                      <a:pt x="41" y="142"/>
                    </a:lnTo>
                    <a:lnTo>
                      <a:pt x="54" y="121"/>
                    </a:lnTo>
                    <a:lnTo>
                      <a:pt x="62" y="104"/>
                    </a:lnTo>
                    <a:lnTo>
                      <a:pt x="71" y="92"/>
                    </a:lnTo>
                    <a:lnTo>
                      <a:pt x="77" y="81"/>
                    </a:lnTo>
                    <a:lnTo>
                      <a:pt x="83" y="70"/>
                    </a:lnTo>
                    <a:lnTo>
                      <a:pt x="89" y="59"/>
                    </a:lnTo>
                    <a:lnTo>
                      <a:pt x="95" y="45"/>
                    </a:lnTo>
                    <a:lnTo>
                      <a:pt x="106" y="29"/>
                    </a:lnTo>
                    <a:lnTo>
                      <a:pt x="112" y="22"/>
                    </a:lnTo>
                    <a:lnTo>
                      <a:pt x="118" y="13"/>
                    </a:lnTo>
                    <a:lnTo>
                      <a:pt x="122" y="7"/>
                    </a:lnTo>
                    <a:lnTo>
                      <a:pt x="129" y="0"/>
                    </a:lnTo>
                    <a:lnTo>
                      <a:pt x="133" y="0"/>
                    </a:lnTo>
                    <a:lnTo>
                      <a:pt x="137" y="0"/>
                    </a:lnTo>
                    <a:lnTo>
                      <a:pt x="141" y="0"/>
                    </a:lnTo>
                    <a:lnTo>
                      <a:pt x="145" y="0"/>
                    </a:lnTo>
                    <a:lnTo>
                      <a:pt x="145" y="5"/>
                    </a:lnTo>
                    <a:lnTo>
                      <a:pt x="143" y="12"/>
                    </a:lnTo>
                    <a:lnTo>
                      <a:pt x="139" y="22"/>
                    </a:lnTo>
                    <a:lnTo>
                      <a:pt x="129" y="38"/>
                    </a:lnTo>
                    <a:lnTo>
                      <a:pt x="125" y="44"/>
                    </a:lnTo>
                    <a:lnTo>
                      <a:pt x="120" y="49"/>
                    </a:lnTo>
                    <a:lnTo>
                      <a:pt x="114" y="60"/>
                    </a:lnTo>
                    <a:lnTo>
                      <a:pt x="106" y="80"/>
                    </a:lnTo>
                    <a:lnTo>
                      <a:pt x="102" y="89"/>
                    </a:lnTo>
                    <a:lnTo>
                      <a:pt x="98" y="100"/>
                    </a:lnTo>
                    <a:lnTo>
                      <a:pt x="93" y="110"/>
                    </a:lnTo>
                    <a:lnTo>
                      <a:pt x="89" y="121"/>
                    </a:lnTo>
                    <a:lnTo>
                      <a:pt x="91" y="121"/>
                    </a:lnTo>
                    <a:lnTo>
                      <a:pt x="93" y="121"/>
                    </a:lnTo>
                    <a:lnTo>
                      <a:pt x="95" y="121"/>
                    </a:lnTo>
                    <a:lnTo>
                      <a:pt x="114" y="80"/>
                    </a:lnTo>
                    <a:lnTo>
                      <a:pt x="129" y="53"/>
                    </a:lnTo>
                    <a:lnTo>
                      <a:pt x="139" y="31"/>
                    </a:lnTo>
                    <a:lnTo>
                      <a:pt x="154" y="4"/>
                    </a:lnTo>
                    <a:lnTo>
                      <a:pt x="158" y="4"/>
                    </a:lnTo>
                    <a:lnTo>
                      <a:pt x="160" y="5"/>
                    </a:lnTo>
                    <a:lnTo>
                      <a:pt x="164" y="7"/>
                    </a:lnTo>
                    <a:lnTo>
                      <a:pt x="166" y="8"/>
                    </a:lnTo>
                    <a:lnTo>
                      <a:pt x="162" y="19"/>
                    </a:lnTo>
                    <a:lnTo>
                      <a:pt x="158" y="27"/>
                    </a:lnTo>
                    <a:lnTo>
                      <a:pt x="151" y="40"/>
                    </a:lnTo>
                    <a:lnTo>
                      <a:pt x="141" y="59"/>
                    </a:lnTo>
                    <a:lnTo>
                      <a:pt x="135" y="69"/>
                    </a:lnTo>
                    <a:lnTo>
                      <a:pt x="127" y="85"/>
                    </a:lnTo>
                    <a:lnTo>
                      <a:pt x="116" y="104"/>
                    </a:lnTo>
                    <a:lnTo>
                      <a:pt x="106" y="124"/>
                    </a:lnTo>
                    <a:lnTo>
                      <a:pt x="104" y="129"/>
                    </a:lnTo>
                    <a:lnTo>
                      <a:pt x="100" y="136"/>
                    </a:lnTo>
                    <a:lnTo>
                      <a:pt x="98" y="142"/>
                    </a:lnTo>
                    <a:lnTo>
                      <a:pt x="93" y="146"/>
                    </a:lnTo>
                    <a:lnTo>
                      <a:pt x="95" y="146"/>
                    </a:lnTo>
                    <a:lnTo>
                      <a:pt x="98" y="146"/>
                    </a:lnTo>
                    <a:lnTo>
                      <a:pt x="100" y="146"/>
                    </a:lnTo>
                    <a:lnTo>
                      <a:pt x="102" y="144"/>
                    </a:lnTo>
                    <a:lnTo>
                      <a:pt x="118" y="115"/>
                    </a:lnTo>
                    <a:lnTo>
                      <a:pt x="131" y="93"/>
                    </a:lnTo>
                    <a:lnTo>
                      <a:pt x="141" y="74"/>
                    </a:lnTo>
                    <a:lnTo>
                      <a:pt x="151" y="59"/>
                    </a:lnTo>
                    <a:lnTo>
                      <a:pt x="160" y="41"/>
                    </a:lnTo>
                    <a:lnTo>
                      <a:pt x="164" y="30"/>
                    </a:lnTo>
                    <a:lnTo>
                      <a:pt x="168" y="22"/>
                    </a:lnTo>
                    <a:lnTo>
                      <a:pt x="174" y="11"/>
                    </a:lnTo>
                    <a:lnTo>
                      <a:pt x="176" y="11"/>
                    </a:lnTo>
                    <a:lnTo>
                      <a:pt x="178" y="12"/>
                    </a:lnTo>
                    <a:lnTo>
                      <a:pt x="181" y="13"/>
                    </a:lnTo>
                    <a:lnTo>
                      <a:pt x="181" y="16"/>
                    </a:lnTo>
                    <a:lnTo>
                      <a:pt x="181" y="19"/>
                    </a:lnTo>
                    <a:lnTo>
                      <a:pt x="181" y="22"/>
                    </a:lnTo>
                    <a:lnTo>
                      <a:pt x="181" y="24"/>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09" name="Freeform 823"/>
              <p:cNvSpPr>
                <a:spLocks/>
              </p:cNvSpPr>
              <p:nvPr/>
            </p:nvSpPr>
            <p:spPr bwMode="auto">
              <a:xfrm>
                <a:off x="2948" y="1610"/>
                <a:ext cx="18" cy="35"/>
              </a:xfrm>
              <a:custGeom>
                <a:avLst/>
                <a:gdLst>
                  <a:gd name="T0" fmla="*/ 18 w 18"/>
                  <a:gd name="T1" fmla="*/ 15 h 35"/>
                  <a:gd name="T2" fmla="*/ 16 w 18"/>
                  <a:gd name="T3" fmla="*/ 21 h 35"/>
                  <a:gd name="T4" fmla="*/ 14 w 18"/>
                  <a:gd name="T5" fmla="*/ 25 h 35"/>
                  <a:gd name="T6" fmla="*/ 12 w 18"/>
                  <a:gd name="T7" fmla="*/ 30 h 35"/>
                  <a:gd name="T8" fmla="*/ 10 w 18"/>
                  <a:gd name="T9" fmla="*/ 35 h 35"/>
                  <a:gd name="T10" fmla="*/ 8 w 18"/>
                  <a:gd name="T11" fmla="*/ 35 h 35"/>
                  <a:gd name="T12" fmla="*/ 4 w 18"/>
                  <a:gd name="T13" fmla="*/ 35 h 35"/>
                  <a:gd name="T14" fmla="*/ 2 w 18"/>
                  <a:gd name="T15" fmla="*/ 35 h 35"/>
                  <a:gd name="T16" fmla="*/ 0 w 18"/>
                  <a:gd name="T17" fmla="*/ 35 h 35"/>
                  <a:gd name="T18" fmla="*/ 2 w 18"/>
                  <a:gd name="T19" fmla="*/ 26 h 35"/>
                  <a:gd name="T20" fmla="*/ 6 w 18"/>
                  <a:gd name="T21" fmla="*/ 18 h 35"/>
                  <a:gd name="T22" fmla="*/ 8 w 18"/>
                  <a:gd name="T23" fmla="*/ 10 h 35"/>
                  <a:gd name="T24" fmla="*/ 12 w 18"/>
                  <a:gd name="T25" fmla="*/ 0 h 35"/>
                  <a:gd name="T26" fmla="*/ 14 w 18"/>
                  <a:gd name="T27" fmla="*/ 2 h 35"/>
                  <a:gd name="T28" fmla="*/ 16 w 18"/>
                  <a:gd name="T29" fmla="*/ 2 h 35"/>
                  <a:gd name="T30" fmla="*/ 16 w 18"/>
                  <a:gd name="T31" fmla="*/ 3 h 35"/>
                  <a:gd name="T32" fmla="*/ 18 w 18"/>
                  <a:gd name="T33" fmla="*/ 4 h 35"/>
                  <a:gd name="T34" fmla="*/ 18 w 18"/>
                  <a:gd name="T35" fmla="*/ 7 h 35"/>
                  <a:gd name="T36" fmla="*/ 18 w 18"/>
                  <a:gd name="T37" fmla="*/ 10 h 35"/>
                  <a:gd name="T38" fmla="*/ 18 w 18"/>
                  <a:gd name="T39" fmla="*/ 13 h 35"/>
                  <a:gd name="T40" fmla="*/ 18 w 18"/>
                  <a:gd name="T41" fmla="*/ 15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35"/>
                  <a:gd name="T65" fmla="*/ 18 w 18"/>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35">
                    <a:moveTo>
                      <a:pt x="18" y="15"/>
                    </a:moveTo>
                    <a:lnTo>
                      <a:pt x="16" y="21"/>
                    </a:lnTo>
                    <a:lnTo>
                      <a:pt x="14" y="25"/>
                    </a:lnTo>
                    <a:lnTo>
                      <a:pt x="12" y="30"/>
                    </a:lnTo>
                    <a:lnTo>
                      <a:pt x="10" y="35"/>
                    </a:lnTo>
                    <a:lnTo>
                      <a:pt x="8" y="35"/>
                    </a:lnTo>
                    <a:lnTo>
                      <a:pt x="4" y="35"/>
                    </a:lnTo>
                    <a:lnTo>
                      <a:pt x="2" y="35"/>
                    </a:lnTo>
                    <a:lnTo>
                      <a:pt x="0" y="35"/>
                    </a:lnTo>
                    <a:lnTo>
                      <a:pt x="2" y="26"/>
                    </a:lnTo>
                    <a:lnTo>
                      <a:pt x="6" y="18"/>
                    </a:lnTo>
                    <a:lnTo>
                      <a:pt x="8" y="10"/>
                    </a:lnTo>
                    <a:lnTo>
                      <a:pt x="12" y="0"/>
                    </a:lnTo>
                    <a:lnTo>
                      <a:pt x="14" y="2"/>
                    </a:lnTo>
                    <a:lnTo>
                      <a:pt x="16" y="2"/>
                    </a:lnTo>
                    <a:lnTo>
                      <a:pt x="16" y="3"/>
                    </a:lnTo>
                    <a:lnTo>
                      <a:pt x="18" y="4"/>
                    </a:lnTo>
                    <a:lnTo>
                      <a:pt x="18" y="7"/>
                    </a:lnTo>
                    <a:lnTo>
                      <a:pt x="18" y="10"/>
                    </a:lnTo>
                    <a:lnTo>
                      <a:pt x="18" y="13"/>
                    </a:lnTo>
                    <a:lnTo>
                      <a:pt x="18" y="1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0" name="Freeform 824"/>
              <p:cNvSpPr>
                <a:spLocks/>
              </p:cNvSpPr>
              <p:nvPr/>
            </p:nvSpPr>
            <p:spPr bwMode="auto">
              <a:xfrm>
                <a:off x="2802" y="1438"/>
                <a:ext cx="154" cy="202"/>
              </a:xfrm>
              <a:custGeom>
                <a:avLst/>
                <a:gdLst>
                  <a:gd name="T0" fmla="*/ 152 w 154"/>
                  <a:gd name="T1" fmla="*/ 12 h 202"/>
                  <a:gd name="T2" fmla="*/ 146 w 154"/>
                  <a:gd name="T3" fmla="*/ 21 h 202"/>
                  <a:gd name="T4" fmla="*/ 137 w 154"/>
                  <a:gd name="T5" fmla="*/ 34 h 202"/>
                  <a:gd name="T6" fmla="*/ 127 w 154"/>
                  <a:gd name="T7" fmla="*/ 51 h 202"/>
                  <a:gd name="T8" fmla="*/ 115 w 154"/>
                  <a:gd name="T9" fmla="*/ 72 h 202"/>
                  <a:gd name="T10" fmla="*/ 100 w 154"/>
                  <a:gd name="T11" fmla="*/ 98 h 202"/>
                  <a:gd name="T12" fmla="*/ 81 w 154"/>
                  <a:gd name="T13" fmla="*/ 128 h 202"/>
                  <a:gd name="T14" fmla="*/ 61 w 154"/>
                  <a:gd name="T15" fmla="*/ 163 h 202"/>
                  <a:gd name="T16" fmla="*/ 36 w 154"/>
                  <a:gd name="T17" fmla="*/ 202 h 202"/>
                  <a:gd name="T18" fmla="*/ 27 w 154"/>
                  <a:gd name="T19" fmla="*/ 201 h 202"/>
                  <a:gd name="T20" fmla="*/ 19 w 154"/>
                  <a:gd name="T21" fmla="*/ 201 h 202"/>
                  <a:gd name="T22" fmla="*/ 9 w 154"/>
                  <a:gd name="T23" fmla="*/ 201 h 202"/>
                  <a:gd name="T24" fmla="*/ 0 w 154"/>
                  <a:gd name="T25" fmla="*/ 202 h 202"/>
                  <a:gd name="T26" fmla="*/ 9 w 154"/>
                  <a:gd name="T27" fmla="*/ 182 h 202"/>
                  <a:gd name="T28" fmla="*/ 17 w 154"/>
                  <a:gd name="T29" fmla="*/ 165 h 202"/>
                  <a:gd name="T30" fmla="*/ 29 w 154"/>
                  <a:gd name="T31" fmla="*/ 146 h 202"/>
                  <a:gd name="T32" fmla="*/ 48 w 154"/>
                  <a:gd name="T33" fmla="*/ 116 h 202"/>
                  <a:gd name="T34" fmla="*/ 58 w 154"/>
                  <a:gd name="T35" fmla="*/ 102 h 202"/>
                  <a:gd name="T36" fmla="*/ 69 w 154"/>
                  <a:gd name="T37" fmla="*/ 88 h 202"/>
                  <a:gd name="T38" fmla="*/ 77 w 154"/>
                  <a:gd name="T39" fmla="*/ 76 h 202"/>
                  <a:gd name="T40" fmla="*/ 88 w 154"/>
                  <a:gd name="T41" fmla="*/ 62 h 202"/>
                  <a:gd name="T42" fmla="*/ 96 w 154"/>
                  <a:gd name="T43" fmla="*/ 48 h 202"/>
                  <a:gd name="T44" fmla="*/ 106 w 154"/>
                  <a:gd name="T45" fmla="*/ 33 h 202"/>
                  <a:gd name="T46" fmla="*/ 119 w 154"/>
                  <a:gd name="T47" fmla="*/ 18 h 202"/>
                  <a:gd name="T48" fmla="*/ 131 w 154"/>
                  <a:gd name="T49" fmla="*/ 0 h 202"/>
                  <a:gd name="T50" fmla="*/ 135 w 154"/>
                  <a:gd name="T51" fmla="*/ 0 h 202"/>
                  <a:gd name="T52" fmla="*/ 142 w 154"/>
                  <a:gd name="T53" fmla="*/ 0 h 202"/>
                  <a:gd name="T54" fmla="*/ 146 w 154"/>
                  <a:gd name="T55" fmla="*/ 0 h 202"/>
                  <a:gd name="T56" fmla="*/ 150 w 154"/>
                  <a:gd name="T57" fmla="*/ 0 h 202"/>
                  <a:gd name="T58" fmla="*/ 154 w 154"/>
                  <a:gd name="T59" fmla="*/ 4 h 202"/>
                  <a:gd name="T60" fmla="*/ 154 w 154"/>
                  <a:gd name="T61" fmla="*/ 7 h 202"/>
                  <a:gd name="T62" fmla="*/ 154 w 154"/>
                  <a:gd name="T63" fmla="*/ 10 h 202"/>
                  <a:gd name="T64" fmla="*/ 152 w 154"/>
                  <a:gd name="T65" fmla="*/ 12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202"/>
                  <a:gd name="T101" fmla="*/ 154 w 154"/>
                  <a:gd name="T102" fmla="*/ 202 h 2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202">
                    <a:moveTo>
                      <a:pt x="152" y="12"/>
                    </a:moveTo>
                    <a:lnTo>
                      <a:pt x="146" y="21"/>
                    </a:lnTo>
                    <a:lnTo>
                      <a:pt x="137" y="34"/>
                    </a:lnTo>
                    <a:lnTo>
                      <a:pt x="127" y="51"/>
                    </a:lnTo>
                    <a:lnTo>
                      <a:pt x="115" y="72"/>
                    </a:lnTo>
                    <a:lnTo>
                      <a:pt x="100" y="98"/>
                    </a:lnTo>
                    <a:lnTo>
                      <a:pt x="81" y="128"/>
                    </a:lnTo>
                    <a:lnTo>
                      <a:pt x="61" y="163"/>
                    </a:lnTo>
                    <a:lnTo>
                      <a:pt x="36" y="202"/>
                    </a:lnTo>
                    <a:lnTo>
                      <a:pt x="27" y="201"/>
                    </a:lnTo>
                    <a:lnTo>
                      <a:pt x="19" y="201"/>
                    </a:lnTo>
                    <a:lnTo>
                      <a:pt x="9" y="201"/>
                    </a:lnTo>
                    <a:lnTo>
                      <a:pt x="0" y="202"/>
                    </a:lnTo>
                    <a:lnTo>
                      <a:pt x="9" y="182"/>
                    </a:lnTo>
                    <a:lnTo>
                      <a:pt x="17" y="165"/>
                    </a:lnTo>
                    <a:lnTo>
                      <a:pt x="29" y="146"/>
                    </a:lnTo>
                    <a:lnTo>
                      <a:pt x="48" y="116"/>
                    </a:lnTo>
                    <a:lnTo>
                      <a:pt x="58" y="102"/>
                    </a:lnTo>
                    <a:lnTo>
                      <a:pt x="69" y="88"/>
                    </a:lnTo>
                    <a:lnTo>
                      <a:pt x="77" y="76"/>
                    </a:lnTo>
                    <a:lnTo>
                      <a:pt x="88" y="62"/>
                    </a:lnTo>
                    <a:lnTo>
                      <a:pt x="96" y="48"/>
                    </a:lnTo>
                    <a:lnTo>
                      <a:pt x="106" y="33"/>
                    </a:lnTo>
                    <a:lnTo>
                      <a:pt x="119" y="18"/>
                    </a:lnTo>
                    <a:lnTo>
                      <a:pt x="131" y="0"/>
                    </a:lnTo>
                    <a:lnTo>
                      <a:pt x="135" y="0"/>
                    </a:lnTo>
                    <a:lnTo>
                      <a:pt x="142" y="0"/>
                    </a:lnTo>
                    <a:lnTo>
                      <a:pt x="146" y="0"/>
                    </a:lnTo>
                    <a:lnTo>
                      <a:pt x="150" y="0"/>
                    </a:lnTo>
                    <a:lnTo>
                      <a:pt x="154" y="4"/>
                    </a:lnTo>
                    <a:lnTo>
                      <a:pt x="154" y="7"/>
                    </a:lnTo>
                    <a:lnTo>
                      <a:pt x="154" y="10"/>
                    </a:lnTo>
                    <a:lnTo>
                      <a:pt x="152" y="12"/>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1" name="Freeform 825"/>
              <p:cNvSpPr>
                <a:spLocks/>
              </p:cNvSpPr>
              <p:nvPr/>
            </p:nvSpPr>
            <p:spPr bwMode="auto">
              <a:xfrm>
                <a:off x="2773" y="1432"/>
                <a:ext cx="131" cy="204"/>
              </a:xfrm>
              <a:custGeom>
                <a:avLst/>
                <a:gdLst>
                  <a:gd name="T0" fmla="*/ 131 w 131"/>
                  <a:gd name="T1" fmla="*/ 17 h 204"/>
                  <a:gd name="T2" fmla="*/ 129 w 131"/>
                  <a:gd name="T3" fmla="*/ 21 h 204"/>
                  <a:gd name="T4" fmla="*/ 125 w 131"/>
                  <a:gd name="T5" fmla="*/ 28 h 204"/>
                  <a:gd name="T6" fmla="*/ 119 w 131"/>
                  <a:gd name="T7" fmla="*/ 39 h 204"/>
                  <a:gd name="T8" fmla="*/ 108 w 131"/>
                  <a:gd name="T9" fmla="*/ 56 h 204"/>
                  <a:gd name="T10" fmla="*/ 96 w 131"/>
                  <a:gd name="T11" fmla="*/ 78 h 204"/>
                  <a:gd name="T12" fmla="*/ 75 w 131"/>
                  <a:gd name="T13" fmla="*/ 109 h 204"/>
                  <a:gd name="T14" fmla="*/ 50 w 131"/>
                  <a:gd name="T15" fmla="*/ 149 h 204"/>
                  <a:gd name="T16" fmla="*/ 19 w 131"/>
                  <a:gd name="T17" fmla="*/ 202 h 204"/>
                  <a:gd name="T18" fmla="*/ 17 w 131"/>
                  <a:gd name="T19" fmla="*/ 203 h 204"/>
                  <a:gd name="T20" fmla="*/ 13 w 131"/>
                  <a:gd name="T21" fmla="*/ 204 h 204"/>
                  <a:gd name="T22" fmla="*/ 9 w 131"/>
                  <a:gd name="T23" fmla="*/ 204 h 204"/>
                  <a:gd name="T24" fmla="*/ 0 w 131"/>
                  <a:gd name="T25" fmla="*/ 204 h 204"/>
                  <a:gd name="T26" fmla="*/ 9 w 131"/>
                  <a:gd name="T27" fmla="*/ 184 h 204"/>
                  <a:gd name="T28" fmla="*/ 17 w 131"/>
                  <a:gd name="T29" fmla="*/ 167 h 204"/>
                  <a:gd name="T30" fmla="*/ 29 w 131"/>
                  <a:gd name="T31" fmla="*/ 146 h 204"/>
                  <a:gd name="T32" fmla="*/ 48 w 131"/>
                  <a:gd name="T33" fmla="*/ 112 h 204"/>
                  <a:gd name="T34" fmla="*/ 69 w 131"/>
                  <a:gd name="T35" fmla="*/ 80 h 204"/>
                  <a:gd name="T36" fmla="*/ 83 w 131"/>
                  <a:gd name="T37" fmla="*/ 56 h 204"/>
                  <a:gd name="T38" fmla="*/ 96 w 131"/>
                  <a:gd name="T39" fmla="*/ 38 h 204"/>
                  <a:gd name="T40" fmla="*/ 104 w 131"/>
                  <a:gd name="T41" fmla="*/ 25 h 204"/>
                  <a:gd name="T42" fmla="*/ 108 w 131"/>
                  <a:gd name="T43" fmla="*/ 16 h 204"/>
                  <a:gd name="T44" fmla="*/ 112 w 131"/>
                  <a:gd name="T45" fmla="*/ 10 h 204"/>
                  <a:gd name="T46" fmla="*/ 114 w 131"/>
                  <a:gd name="T47" fmla="*/ 5 h 204"/>
                  <a:gd name="T48" fmla="*/ 117 w 131"/>
                  <a:gd name="T49" fmla="*/ 0 h 204"/>
                  <a:gd name="T50" fmla="*/ 123 w 131"/>
                  <a:gd name="T51" fmla="*/ 2 h 204"/>
                  <a:gd name="T52" fmla="*/ 127 w 131"/>
                  <a:gd name="T53" fmla="*/ 2 h 204"/>
                  <a:gd name="T54" fmla="*/ 129 w 131"/>
                  <a:gd name="T55" fmla="*/ 3 h 204"/>
                  <a:gd name="T56" fmla="*/ 131 w 131"/>
                  <a:gd name="T57" fmla="*/ 6 h 204"/>
                  <a:gd name="T58" fmla="*/ 131 w 131"/>
                  <a:gd name="T59" fmla="*/ 9 h 204"/>
                  <a:gd name="T60" fmla="*/ 131 w 131"/>
                  <a:gd name="T61" fmla="*/ 11 h 204"/>
                  <a:gd name="T62" fmla="*/ 131 w 131"/>
                  <a:gd name="T63" fmla="*/ 14 h 204"/>
                  <a:gd name="T64" fmla="*/ 131 w 131"/>
                  <a:gd name="T65" fmla="*/ 17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204"/>
                  <a:gd name="T101" fmla="*/ 131 w 131"/>
                  <a:gd name="T102" fmla="*/ 204 h 2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204">
                    <a:moveTo>
                      <a:pt x="131" y="17"/>
                    </a:moveTo>
                    <a:lnTo>
                      <a:pt x="129" y="21"/>
                    </a:lnTo>
                    <a:lnTo>
                      <a:pt x="125" y="28"/>
                    </a:lnTo>
                    <a:lnTo>
                      <a:pt x="119" y="39"/>
                    </a:lnTo>
                    <a:lnTo>
                      <a:pt x="108" y="56"/>
                    </a:lnTo>
                    <a:lnTo>
                      <a:pt x="96" y="78"/>
                    </a:lnTo>
                    <a:lnTo>
                      <a:pt x="75" y="109"/>
                    </a:lnTo>
                    <a:lnTo>
                      <a:pt x="50" y="149"/>
                    </a:lnTo>
                    <a:lnTo>
                      <a:pt x="19" y="202"/>
                    </a:lnTo>
                    <a:lnTo>
                      <a:pt x="17" y="203"/>
                    </a:lnTo>
                    <a:lnTo>
                      <a:pt x="13" y="204"/>
                    </a:lnTo>
                    <a:lnTo>
                      <a:pt x="9" y="204"/>
                    </a:lnTo>
                    <a:lnTo>
                      <a:pt x="0" y="204"/>
                    </a:lnTo>
                    <a:lnTo>
                      <a:pt x="9" y="184"/>
                    </a:lnTo>
                    <a:lnTo>
                      <a:pt x="17" y="167"/>
                    </a:lnTo>
                    <a:lnTo>
                      <a:pt x="29" y="146"/>
                    </a:lnTo>
                    <a:lnTo>
                      <a:pt x="48" y="112"/>
                    </a:lnTo>
                    <a:lnTo>
                      <a:pt x="69" y="80"/>
                    </a:lnTo>
                    <a:lnTo>
                      <a:pt x="83" y="56"/>
                    </a:lnTo>
                    <a:lnTo>
                      <a:pt x="96" y="38"/>
                    </a:lnTo>
                    <a:lnTo>
                      <a:pt x="104" y="25"/>
                    </a:lnTo>
                    <a:lnTo>
                      <a:pt x="108" y="16"/>
                    </a:lnTo>
                    <a:lnTo>
                      <a:pt x="112" y="10"/>
                    </a:lnTo>
                    <a:lnTo>
                      <a:pt x="114" y="5"/>
                    </a:lnTo>
                    <a:lnTo>
                      <a:pt x="117" y="0"/>
                    </a:lnTo>
                    <a:lnTo>
                      <a:pt x="123" y="2"/>
                    </a:lnTo>
                    <a:lnTo>
                      <a:pt x="127" y="2"/>
                    </a:lnTo>
                    <a:lnTo>
                      <a:pt x="129" y="3"/>
                    </a:lnTo>
                    <a:lnTo>
                      <a:pt x="131" y="6"/>
                    </a:lnTo>
                    <a:lnTo>
                      <a:pt x="131" y="9"/>
                    </a:lnTo>
                    <a:lnTo>
                      <a:pt x="131" y="11"/>
                    </a:lnTo>
                    <a:lnTo>
                      <a:pt x="131" y="14"/>
                    </a:lnTo>
                    <a:lnTo>
                      <a:pt x="131" y="17"/>
                    </a:lnTo>
                    <a:close/>
                  </a:path>
                </a:pathLst>
              </a:custGeom>
              <a:solidFill>
                <a:srgbClr val="66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2" name="Freeform 826"/>
              <p:cNvSpPr>
                <a:spLocks/>
              </p:cNvSpPr>
              <p:nvPr/>
            </p:nvSpPr>
            <p:spPr bwMode="auto">
              <a:xfrm>
                <a:off x="2728" y="1434"/>
                <a:ext cx="147" cy="201"/>
              </a:xfrm>
              <a:custGeom>
                <a:avLst/>
                <a:gdLst>
                  <a:gd name="T0" fmla="*/ 147 w 147"/>
                  <a:gd name="T1" fmla="*/ 15 h 201"/>
                  <a:gd name="T2" fmla="*/ 139 w 147"/>
                  <a:gd name="T3" fmla="*/ 27 h 201"/>
                  <a:gd name="T4" fmla="*/ 132 w 147"/>
                  <a:gd name="T5" fmla="*/ 40 h 201"/>
                  <a:gd name="T6" fmla="*/ 124 w 147"/>
                  <a:gd name="T7" fmla="*/ 51 h 201"/>
                  <a:gd name="T8" fmla="*/ 116 w 147"/>
                  <a:gd name="T9" fmla="*/ 63 h 201"/>
                  <a:gd name="T10" fmla="*/ 108 w 147"/>
                  <a:gd name="T11" fmla="*/ 76 h 201"/>
                  <a:gd name="T12" fmla="*/ 101 w 147"/>
                  <a:gd name="T13" fmla="*/ 87 h 201"/>
                  <a:gd name="T14" fmla="*/ 93 w 147"/>
                  <a:gd name="T15" fmla="*/ 99 h 201"/>
                  <a:gd name="T16" fmla="*/ 85 w 147"/>
                  <a:gd name="T17" fmla="*/ 111 h 201"/>
                  <a:gd name="T18" fmla="*/ 72 w 147"/>
                  <a:gd name="T19" fmla="*/ 133 h 201"/>
                  <a:gd name="T20" fmla="*/ 60 w 147"/>
                  <a:gd name="T21" fmla="*/ 157 h 201"/>
                  <a:gd name="T22" fmla="*/ 47 w 147"/>
                  <a:gd name="T23" fmla="*/ 179 h 201"/>
                  <a:gd name="T24" fmla="*/ 35 w 147"/>
                  <a:gd name="T25" fmla="*/ 201 h 201"/>
                  <a:gd name="T26" fmla="*/ 27 w 147"/>
                  <a:gd name="T27" fmla="*/ 200 h 201"/>
                  <a:gd name="T28" fmla="*/ 18 w 147"/>
                  <a:gd name="T29" fmla="*/ 200 h 201"/>
                  <a:gd name="T30" fmla="*/ 8 w 147"/>
                  <a:gd name="T31" fmla="*/ 200 h 201"/>
                  <a:gd name="T32" fmla="*/ 0 w 147"/>
                  <a:gd name="T33" fmla="*/ 200 h 201"/>
                  <a:gd name="T34" fmla="*/ 6 w 147"/>
                  <a:gd name="T35" fmla="*/ 190 h 201"/>
                  <a:gd name="T36" fmla="*/ 12 w 147"/>
                  <a:gd name="T37" fmla="*/ 178 h 201"/>
                  <a:gd name="T38" fmla="*/ 24 w 147"/>
                  <a:gd name="T39" fmla="*/ 157 h 201"/>
                  <a:gd name="T40" fmla="*/ 45 w 147"/>
                  <a:gd name="T41" fmla="*/ 120 h 201"/>
                  <a:gd name="T42" fmla="*/ 60 w 147"/>
                  <a:gd name="T43" fmla="*/ 93 h 201"/>
                  <a:gd name="T44" fmla="*/ 74 w 147"/>
                  <a:gd name="T45" fmla="*/ 73 h 201"/>
                  <a:gd name="T46" fmla="*/ 85 w 147"/>
                  <a:gd name="T47" fmla="*/ 55 h 201"/>
                  <a:gd name="T48" fmla="*/ 93 w 147"/>
                  <a:gd name="T49" fmla="*/ 41 h 201"/>
                  <a:gd name="T50" fmla="*/ 101 w 147"/>
                  <a:gd name="T51" fmla="*/ 29 h 201"/>
                  <a:gd name="T52" fmla="*/ 108 w 147"/>
                  <a:gd name="T53" fmla="*/ 19 h 201"/>
                  <a:gd name="T54" fmla="*/ 114 w 147"/>
                  <a:gd name="T55" fmla="*/ 9 h 201"/>
                  <a:gd name="T56" fmla="*/ 120 w 147"/>
                  <a:gd name="T57" fmla="*/ 1 h 201"/>
                  <a:gd name="T58" fmla="*/ 128 w 147"/>
                  <a:gd name="T59" fmla="*/ 0 h 201"/>
                  <a:gd name="T60" fmla="*/ 135 w 147"/>
                  <a:gd name="T61" fmla="*/ 0 h 201"/>
                  <a:gd name="T62" fmla="*/ 139 w 147"/>
                  <a:gd name="T63" fmla="*/ 1 h 201"/>
                  <a:gd name="T64" fmla="*/ 147 w 147"/>
                  <a:gd name="T65" fmla="*/ 4 h 201"/>
                  <a:gd name="T66" fmla="*/ 147 w 147"/>
                  <a:gd name="T67" fmla="*/ 7 h 201"/>
                  <a:gd name="T68" fmla="*/ 147 w 147"/>
                  <a:gd name="T69" fmla="*/ 9 h 201"/>
                  <a:gd name="T70" fmla="*/ 147 w 147"/>
                  <a:gd name="T71" fmla="*/ 12 h 201"/>
                  <a:gd name="T72" fmla="*/ 147 w 147"/>
                  <a:gd name="T73" fmla="*/ 15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7"/>
                  <a:gd name="T112" fmla="*/ 0 h 201"/>
                  <a:gd name="T113" fmla="*/ 147 w 147"/>
                  <a:gd name="T114" fmla="*/ 201 h 2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7" h="201">
                    <a:moveTo>
                      <a:pt x="147" y="15"/>
                    </a:moveTo>
                    <a:lnTo>
                      <a:pt x="139" y="27"/>
                    </a:lnTo>
                    <a:lnTo>
                      <a:pt x="132" y="40"/>
                    </a:lnTo>
                    <a:lnTo>
                      <a:pt x="124" y="51"/>
                    </a:lnTo>
                    <a:lnTo>
                      <a:pt x="116" y="63"/>
                    </a:lnTo>
                    <a:lnTo>
                      <a:pt x="108" y="76"/>
                    </a:lnTo>
                    <a:lnTo>
                      <a:pt x="101" y="87"/>
                    </a:lnTo>
                    <a:lnTo>
                      <a:pt x="93" y="99"/>
                    </a:lnTo>
                    <a:lnTo>
                      <a:pt x="85" y="111"/>
                    </a:lnTo>
                    <a:lnTo>
                      <a:pt x="72" y="133"/>
                    </a:lnTo>
                    <a:lnTo>
                      <a:pt x="60" y="157"/>
                    </a:lnTo>
                    <a:lnTo>
                      <a:pt x="47" y="179"/>
                    </a:lnTo>
                    <a:lnTo>
                      <a:pt x="35" y="201"/>
                    </a:lnTo>
                    <a:lnTo>
                      <a:pt x="27" y="200"/>
                    </a:lnTo>
                    <a:lnTo>
                      <a:pt x="18" y="200"/>
                    </a:lnTo>
                    <a:lnTo>
                      <a:pt x="8" y="200"/>
                    </a:lnTo>
                    <a:lnTo>
                      <a:pt x="0" y="200"/>
                    </a:lnTo>
                    <a:lnTo>
                      <a:pt x="6" y="190"/>
                    </a:lnTo>
                    <a:lnTo>
                      <a:pt x="12" y="178"/>
                    </a:lnTo>
                    <a:lnTo>
                      <a:pt x="24" y="157"/>
                    </a:lnTo>
                    <a:lnTo>
                      <a:pt x="45" y="120"/>
                    </a:lnTo>
                    <a:lnTo>
                      <a:pt x="60" y="93"/>
                    </a:lnTo>
                    <a:lnTo>
                      <a:pt x="74" y="73"/>
                    </a:lnTo>
                    <a:lnTo>
                      <a:pt x="85" y="55"/>
                    </a:lnTo>
                    <a:lnTo>
                      <a:pt x="93" y="41"/>
                    </a:lnTo>
                    <a:lnTo>
                      <a:pt x="101" y="29"/>
                    </a:lnTo>
                    <a:lnTo>
                      <a:pt x="108" y="19"/>
                    </a:lnTo>
                    <a:lnTo>
                      <a:pt x="114" y="9"/>
                    </a:lnTo>
                    <a:lnTo>
                      <a:pt x="120" y="1"/>
                    </a:lnTo>
                    <a:lnTo>
                      <a:pt x="128" y="0"/>
                    </a:lnTo>
                    <a:lnTo>
                      <a:pt x="135" y="0"/>
                    </a:lnTo>
                    <a:lnTo>
                      <a:pt x="139" y="1"/>
                    </a:lnTo>
                    <a:lnTo>
                      <a:pt x="147" y="4"/>
                    </a:lnTo>
                    <a:lnTo>
                      <a:pt x="147" y="7"/>
                    </a:lnTo>
                    <a:lnTo>
                      <a:pt x="147" y="9"/>
                    </a:lnTo>
                    <a:lnTo>
                      <a:pt x="147" y="12"/>
                    </a:lnTo>
                    <a:lnTo>
                      <a:pt x="147" y="15"/>
                    </a:lnTo>
                    <a:close/>
                  </a:path>
                </a:pathLst>
              </a:custGeom>
              <a:solidFill>
                <a:srgbClr val="99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3" name="Freeform 827"/>
              <p:cNvSpPr>
                <a:spLocks/>
              </p:cNvSpPr>
              <p:nvPr/>
            </p:nvSpPr>
            <p:spPr bwMode="auto">
              <a:xfrm>
                <a:off x="2665" y="1443"/>
                <a:ext cx="162" cy="193"/>
              </a:xfrm>
              <a:custGeom>
                <a:avLst/>
                <a:gdLst>
                  <a:gd name="T0" fmla="*/ 162 w 162"/>
                  <a:gd name="T1" fmla="*/ 10 h 193"/>
                  <a:gd name="T2" fmla="*/ 158 w 162"/>
                  <a:gd name="T3" fmla="*/ 17 h 193"/>
                  <a:gd name="T4" fmla="*/ 156 w 162"/>
                  <a:gd name="T5" fmla="*/ 21 h 193"/>
                  <a:gd name="T6" fmla="*/ 152 w 162"/>
                  <a:gd name="T7" fmla="*/ 24 h 193"/>
                  <a:gd name="T8" fmla="*/ 148 w 162"/>
                  <a:gd name="T9" fmla="*/ 27 h 193"/>
                  <a:gd name="T10" fmla="*/ 137 w 162"/>
                  <a:gd name="T11" fmla="*/ 47 h 193"/>
                  <a:gd name="T12" fmla="*/ 125 w 162"/>
                  <a:gd name="T13" fmla="*/ 68 h 193"/>
                  <a:gd name="T14" fmla="*/ 112 w 162"/>
                  <a:gd name="T15" fmla="*/ 89 h 193"/>
                  <a:gd name="T16" fmla="*/ 100 w 162"/>
                  <a:gd name="T17" fmla="*/ 109 h 193"/>
                  <a:gd name="T18" fmla="*/ 87 w 162"/>
                  <a:gd name="T19" fmla="*/ 131 h 193"/>
                  <a:gd name="T20" fmla="*/ 75 w 162"/>
                  <a:gd name="T21" fmla="*/ 152 h 193"/>
                  <a:gd name="T22" fmla="*/ 63 w 162"/>
                  <a:gd name="T23" fmla="*/ 173 h 193"/>
                  <a:gd name="T24" fmla="*/ 50 w 162"/>
                  <a:gd name="T25" fmla="*/ 193 h 193"/>
                  <a:gd name="T26" fmla="*/ 40 w 162"/>
                  <a:gd name="T27" fmla="*/ 192 h 193"/>
                  <a:gd name="T28" fmla="*/ 27 w 162"/>
                  <a:gd name="T29" fmla="*/ 191 h 193"/>
                  <a:gd name="T30" fmla="*/ 15 w 162"/>
                  <a:gd name="T31" fmla="*/ 191 h 193"/>
                  <a:gd name="T32" fmla="*/ 0 w 162"/>
                  <a:gd name="T33" fmla="*/ 189 h 193"/>
                  <a:gd name="T34" fmla="*/ 6 w 162"/>
                  <a:gd name="T35" fmla="*/ 177 h 193"/>
                  <a:gd name="T36" fmla="*/ 11 w 162"/>
                  <a:gd name="T37" fmla="*/ 164 h 193"/>
                  <a:gd name="T38" fmla="*/ 21 w 162"/>
                  <a:gd name="T39" fmla="*/ 148 h 193"/>
                  <a:gd name="T40" fmla="*/ 38 w 162"/>
                  <a:gd name="T41" fmla="*/ 118 h 193"/>
                  <a:gd name="T42" fmla="*/ 42 w 162"/>
                  <a:gd name="T43" fmla="*/ 111 h 193"/>
                  <a:gd name="T44" fmla="*/ 50 w 162"/>
                  <a:gd name="T45" fmla="*/ 100 h 193"/>
                  <a:gd name="T46" fmla="*/ 60 w 162"/>
                  <a:gd name="T47" fmla="*/ 83 h 193"/>
                  <a:gd name="T48" fmla="*/ 71 w 162"/>
                  <a:gd name="T49" fmla="*/ 65 h 193"/>
                  <a:gd name="T50" fmla="*/ 81 w 162"/>
                  <a:gd name="T51" fmla="*/ 46 h 193"/>
                  <a:gd name="T52" fmla="*/ 92 w 162"/>
                  <a:gd name="T53" fmla="*/ 29 h 193"/>
                  <a:gd name="T54" fmla="*/ 100 w 162"/>
                  <a:gd name="T55" fmla="*/ 16 h 193"/>
                  <a:gd name="T56" fmla="*/ 106 w 162"/>
                  <a:gd name="T57" fmla="*/ 9 h 193"/>
                  <a:gd name="T58" fmla="*/ 108 w 162"/>
                  <a:gd name="T59" fmla="*/ 16 h 193"/>
                  <a:gd name="T60" fmla="*/ 110 w 162"/>
                  <a:gd name="T61" fmla="*/ 18 h 193"/>
                  <a:gd name="T62" fmla="*/ 114 w 162"/>
                  <a:gd name="T63" fmla="*/ 21 h 193"/>
                  <a:gd name="T64" fmla="*/ 119 w 162"/>
                  <a:gd name="T65" fmla="*/ 22 h 193"/>
                  <a:gd name="T66" fmla="*/ 123 w 162"/>
                  <a:gd name="T67" fmla="*/ 17 h 193"/>
                  <a:gd name="T68" fmla="*/ 125 w 162"/>
                  <a:gd name="T69" fmla="*/ 11 h 193"/>
                  <a:gd name="T70" fmla="*/ 129 w 162"/>
                  <a:gd name="T71" fmla="*/ 6 h 193"/>
                  <a:gd name="T72" fmla="*/ 133 w 162"/>
                  <a:gd name="T73" fmla="*/ 0 h 193"/>
                  <a:gd name="T74" fmla="*/ 141 w 162"/>
                  <a:gd name="T75" fmla="*/ 0 h 193"/>
                  <a:gd name="T76" fmla="*/ 148 w 162"/>
                  <a:gd name="T77" fmla="*/ 0 h 193"/>
                  <a:gd name="T78" fmla="*/ 154 w 162"/>
                  <a:gd name="T79" fmla="*/ 2 h 193"/>
                  <a:gd name="T80" fmla="*/ 162 w 162"/>
                  <a:gd name="T81" fmla="*/ 2 h 193"/>
                  <a:gd name="T82" fmla="*/ 162 w 162"/>
                  <a:gd name="T83" fmla="*/ 3 h 193"/>
                  <a:gd name="T84" fmla="*/ 162 w 162"/>
                  <a:gd name="T85" fmla="*/ 6 h 193"/>
                  <a:gd name="T86" fmla="*/ 162 w 162"/>
                  <a:gd name="T87" fmla="*/ 7 h 193"/>
                  <a:gd name="T88" fmla="*/ 162 w 162"/>
                  <a:gd name="T89" fmla="*/ 10 h 19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2"/>
                  <a:gd name="T136" fmla="*/ 0 h 193"/>
                  <a:gd name="T137" fmla="*/ 162 w 162"/>
                  <a:gd name="T138" fmla="*/ 193 h 19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2" h="193">
                    <a:moveTo>
                      <a:pt x="162" y="10"/>
                    </a:moveTo>
                    <a:lnTo>
                      <a:pt x="158" y="17"/>
                    </a:lnTo>
                    <a:lnTo>
                      <a:pt x="156" y="21"/>
                    </a:lnTo>
                    <a:lnTo>
                      <a:pt x="152" y="24"/>
                    </a:lnTo>
                    <a:lnTo>
                      <a:pt x="148" y="27"/>
                    </a:lnTo>
                    <a:lnTo>
                      <a:pt x="137" y="47"/>
                    </a:lnTo>
                    <a:lnTo>
                      <a:pt x="125" y="68"/>
                    </a:lnTo>
                    <a:lnTo>
                      <a:pt x="112" y="89"/>
                    </a:lnTo>
                    <a:lnTo>
                      <a:pt x="100" y="109"/>
                    </a:lnTo>
                    <a:lnTo>
                      <a:pt x="87" y="131"/>
                    </a:lnTo>
                    <a:lnTo>
                      <a:pt x="75" y="152"/>
                    </a:lnTo>
                    <a:lnTo>
                      <a:pt x="63" y="173"/>
                    </a:lnTo>
                    <a:lnTo>
                      <a:pt x="50" y="193"/>
                    </a:lnTo>
                    <a:lnTo>
                      <a:pt x="40" y="192"/>
                    </a:lnTo>
                    <a:lnTo>
                      <a:pt x="27" y="191"/>
                    </a:lnTo>
                    <a:lnTo>
                      <a:pt x="15" y="191"/>
                    </a:lnTo>
                    <a:lnTo>
                      <a:pt x="0" y="189"/>
                    </a:lnTo>
                    <a:lnTo>
                      <a:pt x="6" y="177"/>
                    </a:lnTo>
                    <a:lnTo>
                      <a:pt x="11" y="164"/>
                    </a:lnTo>
                    <a:lnTo>
                      <a:pt x="21" y="148"/>
                    </a:lnTo>
                    <a:lnTo>
                      <a:pt x="38" y="118"/>
                    </a:lnTo>
                    <a:lnTo>
                      <a:pt x="42" y="111"/>
                    </a:lnTo>
                    <a:lnTo>
                      <a:pt x="50" y="100"/>
                    </a:lnTo>
                    <a:lnTo>
                      <a:pt x="60" y="83"/>
                    </a:lnTo>
                    <a:lnTo>
                      <a:pt x="71" y="65"/>
                    </a:lnTo>
                    <a:lnTo>
                      <a:pt x="81" y="46"/>
                    </a:lnTo>
                    <a:lnTo>
                      <a:pt x="92" y="29"/>
                    </a:lnTo>
                    <a:lnTo>
                      <a:pt x="100" y="16"/>
                    </a:lnTo>
                    <a:lnTo>
                      <a:pt x="106" y="9"/>
                    </a:lnTo>
                    <a:lnTo>
                      <a:pt x="108" y="16"/>
                    </a:lnTo>
                    <a:lnTo>
                      <a:pt x="110" y="18"/>
                    </a:lnTo>
                    <a:lnTo>
                      <a:pt x="114" y="21"/>
                    </a:lnTo>
                    <a:lnTo>
                      <a:pt x="119" y="22"/>
                    </a:lnTo>
                    <a:lnTo>
                      <a:pt x="123" y="17"/>
                    </a:lnTo>
                    <a:lnTo>
                      <a:pt x="125" y="11"/>
                    </a:lnTo>
                    <a:lnTo>
                      <a:pt x="129" y="6"/>
                    </a:lnTo>
                    <a:lnTo>
                      <a:pt x="133" y="0"/>
                    </a:lnTo>
                    <a:lnTo>
                      <a:pt x="141" y="0"/>
                    </a:lnTo>
                    <a:lnTo>
                      <a:pt x="148" y="0"/>
                    </a:lnTo>
                    <a:lnTo>
                      <a:pt x="154" y="2"/>
                    </a:lnTo>
                    <a:lnTo>
                      <a:pt x="162" y="2"/>
                    </a:lnTo>
                    <a:lnTo>
                      <a:pt x="162" y="3"/>
                    </a:lnTo>
                    <a:lnTo>
                      <a:pt x="162" y="6"/>
                    </a:lnTo>
                    <a:lnTo>
                      <a:pt x="162" y="7"/>
                    </a:lnTo>
                    <a:lnTo>
                      <a:pt x="162" y="10"/>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4" name="Freeform 828"/>
              <p:cNvSpPr>
                <a:spLocks/>
              </p:cNvSpPr>
              <p:nvPr/>
            </p:nvSpPr>
            <p:spPr bwMode="auto">
              <a:xfrm>
                <a:off x="2574" y="1432"/>
                <a:ext cx="176" cy="200"/>
              </a:xfrm>
              <a:custGeom>
                <a:avLst/>
                <a:gdLst>
                  <a:gd name="T0" fmla="*/ 168 w 176"/>
                  <a:gd name="T1" fmla="*/ 38 h 200"/>
                  <a:gd name="T2" fmla="*/ 151 w 176"/>
                  <a:gd name="T3" fmla="*/ 71 h 200"/>
                  <a:gd name="T4" fmla="*/ 135 w 176"/>
                  <a:gd name="T5" fmla="*/ 104 h 200"/>
                  <a:gd name="T6" fmla="*/ 118 w 176"/>
                  <a:gd name="T7" fmla="*/ 137 h 200"/>
                  <a:gd name="T8" fmla="*/ 102 w 176"/>
                  <a:gd name="T9" fmla="*/ 164 h 200"/>
                  <a:gd name="T10" fmla="*/ 87 w 176"/>
                  <a:gd name="T11" fmla="*/ 188 h 200"/>
                  <a:gd name="T12" fmla="*/ 68 w 176"/>
                  <a:gd name="T13" fmla="*/ 200 h 200"/>
                  <a:gd name="T14" fmla="*/ 48 w 176"/>
                  <a:gd name="T15" fmla="*/ 199 h 200"/>
                  <a:gd name="T16" fmla="*/ 29 w 176"/>
                  <a:gd name="T17" fmla="*/ 199 h 200"/>
                  <a:gd name="T18" fmla="*/ 10 w 176"/>
                  <a:gd name="T19" fmla="*/ 197 h 200"/>
                  <a:gd name="T20" fmla="*/ 8 w 176"/>
                  <a:gd name="T21" fmla="*/ 181 h 200"/>
                  <a:gd name="T22" fmla="*/ 21 w 176"/>
                  <a:gd name="T23" fmla="*/ 148 h 200"/>
                  <a:gd name="T24" fmla="*/ 52 w 176"/>
                  <a:gd name="T25" fmla="*/ 95 h 200"/>
                  <a:gd name="T26" fmla="*/ 83 w 176"/>
                  <a:gd name="T27" fmla="*/ 46 h 200"/>
                  <a:gd name="T28" fmla="*/ 97 w 176"/>
                  <a:gd name="T29" fmla="*/ 22 h 200"/>
                  <a:gd name="T30" fmla="*/ 104 w 176"/>
                  <a:gd name="T31" fmla="*/ 14 h 200"/>
                  <a:gd name="T32" fmla="*/ 108 w 176"/>
                  <a:gd name="T33" fmla="*/ 16 h 200"/>
                  <a:gd name="T34" fmla="*/ 110 w 176"/>
                  <a:gd name="T35" fmla="*/ 21 h 200"/>
                  <a:gd name="T36" fmla="*/ 102 w 176"/>
                  <a:gd name="T37" fmla="*/ 43 h 200"/>
                  <a:gd name="T38" fmla="*/ 83 w 176"/>
                  <a:gd name="T39" fmla="*/ 75 h 200"/>
                  <a:gd name="T40" fmla="*/ 64 w 176"/>
                  <a:gd name="T41" fmla="*/ 108 h 200"/>
                  <a:gd name="T42" fmla="*/ 46 w 176"/>
                  <a:gd name="T43" fmla="*/ 141 h 200"/>
                  <a:gd name="T44" fmla="*/ 37 w 176"/>
                  <a:gd name="T45" fmla="*/ 156 h 200"/>
                  <a:gd name="T46" fmla="*/ 39 w 176"/>
                  <a:gd name="T47" fmla="*/ 155 h 200"/>
                  <a:gd name="T48" fmla="*/ 68 w 176"/>
                  <a:gd name="T49" fmla="*/ 109 h 200"/>
                  <a:gd name="T50" fmla="*/ 104 w 176"/>
                  <a:gd name="T51" fmla="*/ 51 h 200"/>
                  <a:gd name="T52" fmla="*/ 120 w 176"/>
                  <a:gd name="T53" fmla="*/ 22 h 200"/>
                  <a:gd name="T54" fmla="*/ 127 w 176"/>
                  <a:gd name="T55" fmla="*/ 7 h 200"/>
                  <a:gd name="T56" fmla="*/ 133 w 176"/>
                  <a:gd name="T57" fmla="*/ 2 h 200"/>
                  <a:gd name="T58" fmla="*/ 143 w 176"/>
                  <a:gd name="T59" fmla="*/ 3 h 200"/>
                  <a:gd name="T60" fmla="*/ 147 w 176"/>
                  <a:gd name="T61" fmla="*/ 10 h 200"/>
                  <a:gd name="T62" fmla="*/ 139 w 176"/>
                  <a:gd name="T63" fmla="*/ 22 h 200"/>
                  <a:gd name="T64" fmla="*/ 120 w 176"/>
                  <a:gd name="T65" fmla="*/ 56 h 200"/>
                  <a:gd name="T66" fmla="*/ 81 w 176"/>
                  <a:gd name="T67" fmla="*/ 120 h 200"/>
                  <a:gd name="T68" fmla="*/ 54 w 176"/>
                  <a:gd name="T69" fmla="*/ 171 h 200"/>
                  <a:gd name="T70" fmla="*/ 60 w 176"/>
                  <a:gd name="T71" fmla="*/ 170 h 200"/>
                  <a:gd name="T72" fmla="*/ 93 w 176"/>
                  <a:gd name="T73" fmla="*/ 116 h 200"/>
                  <a:gd name="T74" fmla="*/ 133 w 176"/>
                  <a:gd name="T75" fmla="*/ 49 h 200"/>
                  <a:gd name="T76" fmla="*/ 151 w 176"/>
                  <a:gd name="T77" fmla="*/ 17 h 200"/>
                  <a:gd name="T78" fmla="*/ 160 w 176"/>
                  <a:gd name="T79" fmla="*/ 6 h 200"/>
                  <a:gd name="T80" fmla="*/ 168 w 176"/>
                  <a:gd name="T81" fmla="*/ 5 h 200"/>
                  <a:gd name="T82" fmla="*/ 174 w 176"/>
                  <a:gd name="T83" fmla="*/ 6 h 200"/>
                  <a:gd name="T84" fmla="*/ 176 w 176"/>
                  <a:gd name="T85" fmla="*/ 11 h 200"/>
                  <a:gd name="T86" fmla="*/ 176 w 176"/>
                  <a:gd name="T87" fmla="*/ 18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0"/>
                  <a:gd name="T134" fmla="*/ 176 w 176"/>
                  <a:gd name="T135" fmla="*/ 200 h 2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0">
                    <a:moveTo>
                      <a:pt x="176" y="21"/>
                    </a:moveTo>
                    <a:lnTo>
                      <a:pt x="168" y="38"/>
                    </a:lnTo>
                    <a:lnTo>
                      <a:pt x="160" y="54"/>
                    </a:lnTo>
                    <a:lnTo>
                      <a:pt x="151" y="71"/>
                    </a:lnTo>
                    <a:lnTo>
                      <a:pt x="143" y="87"/>
                    </a:lnTo>
                    <a:lnTo>
                      <a:pt x="135" y="104"/>
                    </a:lnTo>
                    <a:lnTo>
                      <a:pt x="127" y="120"/>
                    </a:lnTo>
                    <a:lnTo>
                      <a:pt x="118" y="137"/>
                    </a:lnTo>
                    <a:lnTo>
                      <a:pt x="110" y="153"/>
                    </a:lnTo>
                    <a:lnTo>
                      <a:pt x="102" y="164"/>
                    </a:lnTo>
                    <a:lnTo>
                      <a:pt x="95" y="177"/>
                    </a:lnTo>
                    <a:lnTo>
                      <a:pt x="87" y="188"/>
                    </a:lnTo>
                    <a:lnTo>
                      <a:pt x="79" y="200"/>
                    </a:lnTo>
                    <a:lnTo>
                      <a:pt x="68" y="200"/>
                    </a:lnTo>
                    <a:lnTo>
                      <a:pt x="58" y="199"/>
                    </a:lnTo>
                    <a:lnTo>
                      <a:pt x="48" y="199"/>
                    </a:lnTo>
                    <a:lnTo>
                      <a:pt x="39" y="199"/>
                    </a:lnTo>
                    <a:lnTo>
                      <a:pt x="29" y="199"/>
                    </a:lnTo>
                    <a:lnTo>
                      <a:pt x="19" y="197"/>
                    </a:lnTo>
                    <a:lnTo>
                      <a:pt x="10" y="197"/>
                    </a:lnTo>
                    <a:lnTo>
                      <a:pt x="0" y="196"/>
                    </a:lnTo>
                    <a:lnTo>
                      <a:pt x="8" y="181"/>
                    </a:lnTo>
                    <a:lnTo>
                      <a:pt x="14" y="164"/>
                    </a:lnTo>
                    <a:lnTo>
                      <a:pt x="21" y="148"/>
                    </a:lnTo>
                    <a:lnTo>
                      <a:pt x="29" y="133"/>
                    </a:lnTo>
                    <a:lnTo>
                      <a:pt x="52" y="95"/>
                    </a:lnTo>
                    <a:lnTo>
                      <a:pt x="70" y="67"/>
                    </a:lnTo>
                    <a:lnTo>
                      <a:pt x="83" y="46"/>
                    </a:lnTo>
                    <a:lnTo>
                      <a:pt x="91" y="32"/>
                    </a:lnTo>
                    <a:lnTo>
                      <a:pt x="97" y="22"/>
                    </a:lnTo>
                    <a:lnTo>
                      <a:pt x="102" y="18"/>
                    </a:lnTo>
                    <a:lnTo>
                      <a:pt x="104" y="14"/>
                    </a:lnTo>
                    <a:lnTo>
                      <a:pt x="106" y="13"/>
                    </a:lnTo>
                    <a:lnTo>
                      <a:pt x="108" y="16"/>
                    </a:lnTo>
                    <a:lnTo>
                      <a:pt x="110" y="17"/>
                    </a:lnTo>
                    <a:lnTo>
                      <a:pt x="110" y="21"/>
                    </a:lnTo>
                    <a:lnTo>
                      <a:pt x="110" y="27"/>
                    </a:lnTo>
                    <a:lnTo>
                      <a:pt x="102" y="43"/>
                    </a:lnTo>
                    <a:lnTo>
                      <a:pt x="91" y="58"/>
                    </a:lnTo>
                    <a:lnTo>
                      <a:pt x="83" y="75"/>
                    </a:lnTo>
                    <a:lnTo>
                      <a:pt x="73" y="91"/>
                    </a:lnTo>
                    <a:lnTo>
                      <a:pt x="64" y="108"/>
                    </a:lnTo>
                    <a:lnTo>
                      <a:pt x="54" y="124"/>
                    </a:lnTo>
                    <a:lnTo>
                      <a:pt x="46" y="141"/>
                    </a:lnTo>
                    <a:lnTo>
                      <a:pt x="35" y="157"/>
                    </a:lnTo>
                    <a:lnTo>
                      <a:pt x="37" y="156"/>
                    </a:lnTo>
                    <a:lnTo>
                      <a:pt x="39" y="155"/>
                    </a:lnTo>
                    <a:lnTo>
                      <a:pt x="41" y="153"/>
                    </a:lnTo>
                    <a:lnTo>
                      <a:pt x="68" y="109"/>
                    </a:lnTo>
                    <a:lnTo>
                      <a:pt x="89" y="76"/>
                    </a:lnTo>
                    <a:lnTo>
                      <a:pt x="104" y="51"/>
                    </a:lnTo>
                    <a:lnTo>
                      <a:pt x="114" y="33"/>
                    </a:lnTo>
                    <a:lnTo>
                      <a:pt x="120" y="22"/>
                    </a:lnTo>
                    <a:lnTo>
                      <a:pt x="124" y="14"/>
                    </a:lnTo>
                    <a:lnTo>
                      <a:pt x="127" y="7"/>
                    </a:lnTo>
                    <a:lnTo>
                      <a:pt x="129" y="0"/>
                    </a:lnTo>
                    <a:lnTo>
                      <a:pt x="133" y="2"/>
                    </a:lnTo>
                    <a:lnTo>
                      <a:pt x="139" y="2"/>
                    </a:lnTo>
                    <a:lnTo>
                      <a:pt x="143" y="3"/>
                    </a:lnTo>
                    <a:lnTo>
                      <a:pt x="149" y="5"/>
                    </a:lnTo>
                    <a:lnTo>
                      <a:pt x="147" y="10"/>
                    </a:lnTo>
                    <a:lnTo>
                      <a:pt x="143" y="16"/>
                    </a:lnTo>
                    <a:lnTo>
                      <a:pt x="139" y="22"/>
                    </a:lnTo>
                    <a:lnTo>
                      <a:pt x="131" y="36"/>
                    </a:lnTo>
                    <a:lnTo>
                      <a:pt x="120" y="56"/>
                    </a:lnTo>
                    <a:lnTo>
                      <a:pt x="104" y="83"/>
                    </a:lnTo>
                    <a:lnTo>
                      <a:pt x="81" y="120"/>
                    </a:lnTo>
                    <a:lnTo>
                      <a:pt x="52" y="171"/>
                    </a:lnTo>
                    <a:lnTo>
                      <a:pt x="54" y="171"/>
                    </a:lnTo>
                    <a:lnTo>
                      <a:pt x="58" y="170"/>
                    </a:lnTo>
                    <a:lnTo>
                      <a:pt x="60" y="170"/>
                    </a:lnTo>
                    <a:lnTo>
                      <a:pt x="62" y="169"/>
                    </a:lnTo>
                    <a:lnTo>
                      <a:pt x="93" y="116"/>
                    </a:lnTo>
                    <a:lnTo>
                      <a:pt x="116" y="76"/>
                    </a:lnTo>
                    <a:lnTo>
                      <a:pt x="133" y="49"/>
                    </a:lnTo>
                    <a:lnTo>
                      <a:pt x="145" y="29"/>
                    </a:lnTo>
                    <a:lnTo>
                      <a:pt x="151" y="17"/>
                    </a:lnTo>
                    <a:lnTo>
                      <a:pt x="158" y="10"/>
                    </a:lnTo>
                    <a:lnTo>
                      <a:pt x="160" y="6"/>
                    </a:lnTo>
                    <a:lnTo>
                      <a:pt x="162" y="3"/>
                    </a:lnTo>
                    <a:lnTo>
                      <a:pt x="168" y="5"/>
                    </a:lnTo>
                    <a:lnTo>
                      <a:pt x="172" y="5"/>
                    </a:lnTo>
                    <a:lnTo>
                      <a:pt x="174" y="6"/>
                    </a:lnTo>
                    <a:lnTo>
                      <a:pt x="176" y="9"/>
                    </a:lnTo>
                    <a:lnTo>
                      <a:pt x="176" y="11"/>
                    </a:lnTo>
                    <a:lnTo>
                      <a:pt x="176" y="14"/>
                    </a:lnTo>
                    <a:lnTo>
                      <a:pt x="176" y="18"/>
                    </a:lnTo>
                    <a:lnTo>
                      <a:pt x="176" y="21"/>
                    </a:lnTo>
                    <a:close/>
                  </a:path>
                </a:pathLst>
              </a:custGeom>
              <a:solidFill>
                <a:srgbClr val="CC9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5" name="Freeform 829"/>
              <p:cNvSpPr>
                <a:spLocks/>
              </p:cNvSpPr>
              <p:nvPr/>
            </p:nvSpPr>
            <p:spPr bwMode="auto">
              <a:xfrm>
                <a:off x="2501" y="1442"/>
                <a:ext cx="141" cy="185"/>
              </a:xfrm>
              <a:custGeom>
                <a:avLst/>
                <a:gdLst>
                  <a:gd name="T0" fmla="*/ 141 w 141"/>
                  <a:gd name="T1" fmla="*/ 11 h 185"/>
                  <a:gd name="T2" fmla="*/ 125 w 141"/>
                  <a:gd name="T3" fmla="*/ 37 h 185"/>
                  <a:gd name="T4" fmla="*/ 110 w 141"/>
                  <a:gd name="T5" fmla="*/ 58 h 185"/>
                  <a:gd name="T6" fmla="*/ 98 w 141"/>
                  <a:gd name="T7" fmla="*/ 74 h 185"/>
                  <a:gd name="T8" fmla="*/ 92 w 141"/>
                  <a:gd name="T9" fmla="*/ 84 h 185"/>
                  <a:gd name="T10" fmla="*/ 94 w 141"/>
                  <a:gd name="T11" fmla="*/ 84 h 185"/>
                  <a:gd name="T12" fmla="*/ 96 w 141"/>
                  <a:gd name="T13" fmla="*/ 84 h 185"/>
                  <a:gd name="T14" fmla="*/ 96 w 141"/>
                  <a:gd name="T15" fmla="*/ 84 h 185"/>
                  <a:gd name="T16" fmla="*/ 98 w 141"/>
                  <a:gd name="T17" fmla="*/ 84 h 185"/>
                  <a:gd name="T18" fmla="*/ 102 w 141"/>
                  <a:gd name="T19" fmla="*/ 77 h 185"/>
                  <a:gd name="T20" fmla="*/ 108 w 141"/>
                  <a:gd name="T21" fmla="*/ 70 h 185"/>
                  <a:gd name="T22" fmla="*/ 114 w 141"/>
                  <a:gd name="T23" fmla="*/ 63 h 185"/>
                  <a:gd name="T24" fmla="*/ 123 w 141"/>
                  <a:gd name="T25" fmla="*/ 57 h 185"/>
                  <a:gd name="T26" fmla="*/ 114 w 141"/>
                  <a:gd name="T27" fmla="*/ 73 h 185"/>
                  <a:gd name="T28" fmla="*/ 106 w 141"/>
                  <a:gd name="T29" fmla="*/ 88 h 185"/>
                  <a:gd name="T30" fmla="*/ 96 w 141"/>
                  <a:gd name="T31" fmla="*/ 105 h 185"/>
                  <a:gd name="T32" fmla="*/ 85 w 141"/>
                  <a:gd name="T33" fmla="*/ 128 h 185"/>
                  <a:gd name="T34" fmla="*/ 75 w 141"/>
                  <a:gd name="T35" fmla="*/ 142 h 185"/>
                  <a:gd name="T36" fmla="*/ 65 w 141"/>
                  <a:gd name="T37" fmla="*/ 157 h 185"/>
                  <a:gd name="T38" fmla="*/ 56 w 141"/>
                  <a:gd name="T39" fmla="*/ 171 h 185"/>
                  <a:gd name="T40" fmla="*/ 46 w 141"/>
                  <a:gd name="T41" fmla="*/ 185 h 185"/>
                  <a:gd name="T42" fmla="*/ 35 w 141"/>
                  <a:gd name="T43" fmla="*/ 185 h 185"/>
                  <a:gd name="T44" fmla="*/ 25 w 141"/>
                  <a:gd name="T45" fmla="*/ 185 h 185"/>
                  <a:gd name="T46" fmla="*/ 15 w 141"/>
                  <a:gd name="T47" fmla="*/ 185 h 185"/>
                  <a:gd name="T48" fmla="*/ 4 w 141"/>
                  <a:gd name="T49" fmla="*/ 185 h 185"/>
                  <a:gd name="T50" fmla="*/ 4 w 141"/>
                  <a:gd name="T51" fmla="*/ 182 h 185"/>
                  <a:gd name="T52" fmla="*/ 6 w 141"/>
                  <a:gd name="T53" fmla="*/ 178 h 185"/>
                  <a:gd name="T54" fmla="*/ 8 w 141"/>
                  <a:gd name="T55" fmla="*/ 175 h 185"/>
                  <a:gd name="T56" fmla="*/ 8 w 141"/>
                  <a:gd name="T57" fmla="*/ 172 h 185"/>
                  <a:gd name="T58" fmla="*/ 6 w 141"/>
                  <a:gd name="T59" fmla="*/ 172 h 185"/>
                  <a:gd name="T60" fmla="*/ 4 w 141"/>
                  <a:gd name="T61" fmla="*/ 171 h 185"/>
                  <a:gd name="T62" fmla="*/ 2 w 141"/>
                  <a:gd name="T63" fmla="*/ 170 h 185"/>
                  <a:gd name="T64" fmla="*/ 0 w 141"/>
                  <a:gd name="T65" fmla="*/ 168 h 185"/>
                  <a:gd name="T66" fmla="*/ 2 w 141"/>
                  <a:gd name="T67" fmla="*/ 163 h 185"/>
                  <a:gd name="T68" fmla="*/ 4 w 141"/>
                  <a:gd name="T69" fmla="*/ 157 h 185"/>
                  <a:gd name="T70" fmla="*/ 6 w 141"/>
                  <a:gd name="T71" fmla="*/ 152 h 185"/>
                  <a:gd name="T72" fmla="*/ 8 w 141"/>
                  <a:gd name="T73" fmla="*/ 147 h 185"/>
                  <a:gd name="T74" fmla="*/ 17 w 141"/>
                  <a:gd name="T75" fmla="*/ 134 h 185"/>
                  <a:gd name="T76" fmla="*/ 25 w 141"/>
                  <a:gd name="T77" fmla="*/ 121 h 185"/>
                  <a:gd name="T78" fmla="*/ 33 w 141"/>
                  <a:gd name="T79" fmla="*/ 108 h 185"/>
                  <a:gd name="T80" fmla="*/ 42 w 141"/>
                  <a:gd name="T81" fmla="*/ 95 h 185"/>
                  <a:gd name="T82" fmla="*/ 50 w 141"/>
                  <a:gd name="T83" fmla="*/ 81 h 185"/>
                  <a:gd name="T84" fmla="*/ 58 w 141"/>
                  <a:gd name="T85" fmla="*/ 69 h 185"/>
                  <a:gd name="T86" fmla="*/ 67 w 141"/>
                  <a:gd name="T87" fmla="*/ 55 h 185"/>
                  <a:gd name="T88" fmla="*/ 75 w 141"/>
                  <a:gd name="T89" fmla="*/ 43 h 185"/>
                  <a:gd name="T90" fmla="*/ 79 w 141"/>
                  <a:gd name="T91" fmla="*/ 43 h 185"/>
                  <a:gd name="T92" fmla="*/ 81 w 141"/>
                  <a:gd name="T93" fmla="*/ 43 h 185"/>
                  <a:gd name="T94" fmla="*/ 85 w 141"/>
                  <a:gd name="T95" fmla="*/ 44 h 185"/>
                  <a:gd name="T96" fmla="*/ 87 w 141"/>
                  <a:gd name="T97" fmla="*/ 44 h 185"/>
                  <a:gd name="T98" fmla="*/ 96 w 141"/>
                  <a:gd name="T99" fmla="*/ 33 h 185"/>
                  <a:gd name="T100" fmla="*/ 106 w 141"/>
                  <a:gd name="T101" fmla="*/ 22 h 185"/>
                  <a:gd name="T102" fmla="*/ 114 w 141"/>
                  <a:gd name="T103" fmla="*/ 11 h 185"/>
                  <a:gd name="T104" fmla="*/ 123 w 141"/>
                  <a:gd name="T105" fmla="*/ 0 h 185"/>
                  <a:gd name="T106" fmla="*/ 127 w 141"/>
                  <a:gd name="T107" fmla="*/ 0 h 185"/>
                  <a:gd name="T108" fmla="*/ 133 w 141"/>
                  <a:gd name="T109" fmla="*/ 0 h 185"/>
                  <a:gd name="T110" fmla="*/ 137 w 141"/>
                  <a:gd name="T111" fmla="*/ 0 h 185"/>
                  <a:gd name="T112" fmla="*/ 141 w 141"/>
                  <a:gd name="T113" fmla="*/ 0 h 185"/>
                  <a:gd name="T114" fmla="*/ 141 w 141"/>
                  <a:gd name="T115" fmla="*/ 3 h 185"/>
                  <a:gd name="T116" fmla="*/ 141 w 141"/>
                  <a:gd name="T117" fmla="*/ 6 h 185"/>
                  <a:gd name="T118" fmla="*/ 141 w 141"/>
                  <a:gd name="T119" fmla="*/ 8 h 185"/>
                  <a:gd name="T120" fmla="*/ 141 w 141"/>
                  <a:gd name="T121" fmla="*/ 11 h 1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1"/>
                  <a:gd name="T184" fmla="*/ 0 h 185"/>
                  <a:gd name="T185" fmla="*/ 141 w 141"/>
                  <a:gd name="T186" fmla="*/ 185 h 1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1" h="185">
                    <a:moveTo>
                      <a:pt x="141" y="11"/>
                    </a:moveTo>
                    <a:lnTo>
                      <a:pt x="125" y="37"/>
                    </a:lnTo>
                    <a:lnTo>
                      <a:pt x="110" y="58"/>
                    </a:lnTo>
                    <a:lnTo>
                      <a:pt x="98" y="74"/>
                    </a:lnTo>
                    <a:lnTo>
                      <a:pt x="92" y="84"/>
                    </a:lnTo>
                    <a:lnTo>
                      <a:pt x="94" y="84"/>
                    </a:lnTo>
                    <a:lnTo>
                      <a:pt x="96" y="84"/>
                    </a:lnTo>
                    <a:lnTo>
                      <a:pt x="98" y="84"/>
                    </a:lnTo>
                    <a:lnTo>
                      <a:pt x="102" y="77"/>
                    </a:lnTo>
                    <a:lnTo>
                      <a:pt x="108" y="70"/>
                    </a:lnTo>
                    <a:lnTo>
                      <a:pt x="114" y="63"/>
                    </a:lnTo>
                    <a:lnTo>
                      <a:pt x="123" y="57"/>
                    </a:lnTo>
                    <a:lnTo>
                      <a:pt x="114" y="73"/>
                    </a:lnTo>
                    <a:lnTo>
                      <a:pt x="106" y="88"/>
                    </a:lnTo>
                    <a:lnTo>
                      <a:pt x="96" y="105"/>
                    </a:lnTo>
                    <a:lnTo>
                      <a:pt x="85" y="128"/>
                    </a:lnTo>
                    <a:lnTo>
                      <a:pt x="75" y="142"/>
                    </a:lnTo>
                    <a:lnTo>
                      <a:pt x="65" y="157"/>
                    </a:lnTo>
                    <a:lnTo>
                      <a:pt x="56" y="171"/>
                    </a:lnTo>
                    <a:lnTo>
                      <a:pt x="46" y="185"/>
                    </a:lnTo>
                    <a:lnTo>
                      <a:pt x="35" y="185"/>
                    </a:lnTo>
                    <a:lnTo>
                      <a:pt x="25" y="185"/>
                    </a:lnTo>
                    <a:lnTo>
                      <a:pt x="15" y="185"/>
                    </a:lnTo>
                    <a:lnTo>
                      <a:pt x="4" y="185"/>
                    </a:lnTo>
                    <a:lnTo>
                      <a:pt x="4" y="182"/>
                    </a:lnTo>
                    <a:lnTo>
                      <a:pt x="6" y="178"/>
                    </a:lnTo>
                    <a:lnTo>
                      <a:pt x="8" y="175"/>
                    </a:lnTo>
                    <a:lnTo>
                      <a:pt x="8" y="172"/>
                    </a:lnTo>
                    <a:lnTo>
                      <a:pt x="6" y="172"/>
                    </a:lnTo>
                    <a:lnTo>
                      <a:pt x="4" y="171"/>
                    </a:lnTo>
                    <a:lnTo>
                      <a:pt x="2" y="170"/>
                    </a:lnTo>
                    <a:lnTo>
                      <a:pt x="0" y="168"/>
                    </a:lnTo>
                    <a:lnTo>
                      <a:pt x="2" y="163"/>
                    </a:lnTo>
                    <a:lnTo>
                      <a:pt x="4" y="157"/>
                    </a:lnTo>
                    <a:lnTo>
                      <a:pt x="6" y="152"/>
                    </a:lnTo>
                    <a:lnTo>
                      <a:pt x="8" y="147"/>
                    </a:lnTo>
                    <a:lnTo>
                      <a:pt x="17" y="134"/>
                    </a:lnTo>
                    <a:lnTo>
                      <a:pt x="25" y="121"/>
                    </a:lnTo>
                    <a:lnTo>
                      <a:pt x="33" y="108"/>
                    </a:lnTo>
                    <a:lnTo>
                      <a:pt x="42" y="95"/>
                    </a:lnTo>
                    <a:lnTo>
                      <a:pt x="50" y="81"/>
                    </a:lnTo>
                    <a:lnTo>
                      <a:pt x="58" y="69"/>
                    </a:lnTo>
                    <a:lnTo>
                      <a:pt x="67" y="55"/>
                    </a:lnTo>
                    <a:lnTo>
                      <a:pt x="75" y="43"/>
                    </a:lnTo>
                    <a:lnTo>
                      <a:pt x="79" y="43"/>
                    </a:lnTo>
                    <a:lnTo>
                      <a:pt x="81" y="43"/>
                    </a:lnTo>
                    <a:lnTo>
                      <a:pt x="85" y="44"/>
                    </a:lnTo>
                    <a:lnTo>
                      <a:pt x="87" y="44"/>
                    </a:lnTo>
                    <a:lnTo>
                      <a:pt x="96" y="33"/>
                    </a:lnTo>
                    <a:lnTo>
                      <a:pt x="106" y="22"/>
                    </a:lnTo>
                    <a:lnTo>
                      <a:pt x="114" y="11"/>
                    </a:lnTo>
                    <a:lnTo>
                      <a:pt x="123" y="0"/>
                    </a:lnTo>
                    <a:lnTo>
                      <a:pt x="127" y="0"/>
                    </a:lnTo>
                    <a:lnTo>
                      <a:pt x="133" y="0"/>
                    </a:lnTo>
                    <a:lnTo>
                      <a:pt x="137" y="0"/>
                    </a:lnTo>
                    <a:lnTo>
                      <a:pt x="141" y="0"/>
                    </a:lnTo>
                    <a:lnTo>
                      <a:pt x="141" y="3"/>
                    </a:lnTo>
                    <a:lnTo>
                      <a:pt x="141" y="6"/>
                    </a:lnTo>
                    <a:lnTo>
                      <a:pt x="141" y="8"/>
                    </a:lnTo>
                    <a:lnTo>
                      <a:pt x="141" y="11"/>
                    </a:lnTo>
                    <a:close/>
                  </a:path>
                </a:pathLst>
              </a:custGeom>
              <a:solidFill>
                <a:srgbClr val="9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6" name="Freeform 830"/>
              <p:cNvSpPr>
                <a:spLocks/>
              </p:cNvSpPr>
              <p:nvPr/>
            </p:nvSpPr>
            <p:spPr bwMode="auto">
              <a:xfrm>
                <a:off x="2478" y="1499"/>
                <a:ext cx="19" cy="90"/>
              </a:xfrm>
              <a:custGeom>
                <a:avLst/>
                <a:gdLst>
                  <a:gd name="T0" fmla="*/ 15 w 19"/>
                  <a:gd name="T1" fmla="*/ 60 h 90"/>
                  <a:gd name="T2" fmla="*/ 13 w 19"/>
                  <a:gd name="T3" fmla="*/ 67 h 90"/>
                  <a:gd name="T4" fmla="*/ 13 w 19"/>
                  <a:gd name="T5" fmla="*/ 75 h 90"/>
                  <a:gd name="T6" fmla="*/ 11 w 19"/>
                  <a:gd name="T7" fmla="*/ 82 h 90"/>
                  <a:gd name="T8" fmla="*/ 9 w 19"/>
                  <a:gd name="T9" fmla="*/ 90 h 90"/>
                  <a:gd name="T10" fmla="*/ 7 w 19"/>
                  <a:gd name="T11" fmla="*/ 90 h 90"/>
                  <a:gd name="T12" fmla="*/ 4 w 19"/>
                  <a:gd name="T13" fmla="*/ 90 h 90"/>
                  <a:gd name="T14" fmla="*/ 2 w 19"/>
                  <a:gd name="T15" fmla="*/ 90 h 90"/>
                  <a:gd name="T16" fmla="*/ 0 w 19"/>
                  <a:gd name="T17" fmla="*/ 90 h 90"/>
                  <a:gd name="T18" fmla="*/ 2 w 19"/>
                  <a:gd name="T19" fmla="*/ 67 h 90"/>
                  <a:gd name="T20" fmla="*/ 4 w 19"/>
                  <a:gd name="T21" fmla="*/ 45 h 90"/>
                  <a:gd name="T22" fmla="*/ 9 w 19"/>
                  <a:gd name="T23" fmla="*/ 22 h 90"/>
                  <a:gd name="T24" fmla="*/ 11 w 19"/>
                  <a:gd name="T25" fmla="*/ 0 h 90"/>
                  <a:gd name="T26" fmla="*/ 13 w 19"/>
                  <a:gd name="T27" fmla="*/ 1 h 90"/>
                  <a:gd name="T28" fmla="*/ 15 w 19"/>
                  <a:gd name="T29" fmla="*/ 1 h 90"/>
                  <a:gd name="T30" fmla="*/ 17 w 19"/>
                  <a:gd name="T31" fmla="*/ 1 h 90"/>
                  <a:gd name="T32" fmla="*/ 19 w 19"/>
                  <a:gd name="T33" fmla="*/ 2 h 90"/>
                  <a:gd name="T34" fmla="*/ 17 w 19"/>
                  <a:gd name="T35" fmla="*/ 17 h 90"/>
                  <a:gd name="T36" fmla="*/ 15 w 19"/>
                  <a:gd name="T37" fmla="*/ 31 h 90"/>
                  <a:gd name="T38" fmla="*/ 15 w 19"/>
                  <a:gd name="T39" fmla="*/ 46 h 90"/>
                  <a:gd name="T40" fmla="*/ 15 w 19"/>
                  <a:gd name="T41" fmla="*/ 60 h 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90"/>
                  <a:gd name="T65" fmla="*/ 19 w 19"/>
                  <a:gd name="T66" fmla="*/ 90 h 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90">
                    <a:moveTo>
                      <a:pt x="15" y="60"/>
                    </a:moveTo>
                    <a:lnTo>
                      <a:pt x="13" y="67"/>
                    </a:lnTo>
                    <a:lnTo>
                      <a:pt x="13" y="75"/>
                    </a:lnTo>
                    <a:lnTo>
                      <a:pt x="11" y="82"/>
                    </a:lnTo>
                    <a:lnTo>
                      <a:pt x="9" y="90"/>
                    </a:lnTo>
                    <a:lnTo>
                      <a:pt x="7" y="90"/>
                    </a:lnTo>
                    <a:lnTo>
                      <a:pt x="4" y="90"/>
                    </a:lnTo>
                    <a:lnTo>
                      <a:pt x="2" y="90"/>
                    </a:lnTo>
                    <a:lnTo>
                      <a:pt x="0" y="90"/>
                    </a:lnTo>
                    <a:lnTo>
                      <a:pt x="2" y="67"/>
                    </a:lnTo>
                    <a:lnTo>
                      <a:pt x="4" y="45"/>
                    </a:lnTo>
                    <a:lnTo>
                      <a:pt x="9" y="22"/>
                    </a:lnTo>
                    <a:lnTo>
                      <a:pt x="11" y="0"/>
                    </a:lnTo>
                    <a:lnTo>
                      <a:pt x="13" y="1"/>
                    </a:lnTo>
                    <a:lnTo>
                      <a:pt x="15" y="1"/>
                    </a:lnTo>
                    <a:lnTo>
                      <a:pt x="17" y="1"/>
                    </a:lnTo>
                    <a:lnTo>
                      <a:pt x="19" y="2"/>
                    </a:lnTo>
                    <a:lnTo>
                      <a:pt x="17" y="17"/>
                    </a:lnTo>
                    <a:lnTo>
                      <a:pt x="15" y="31"/>
                    </a:lnTo>
                    <a:lnTo>
                      <a:pt x="15" y="46"/>
                    </a:lnTo>
                    <a:lnTo>
                      <a:pt x="15" y="60"/>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7" name="Freeform 831"/>
              <p:cNvSpPr>
                <a:spLocks/>
              </p:cNvSpPr>
              <p:nvPr/>
            </p:nvSpPr>
            <p:spPr bwMode="auto">
              <a:xfrm>
                <a:off x="2385" y="1461"/>
                <a:ext cx="95" cy="163"/>
              </a:xfrm>
              <a:custGeom>
                <a:avLst/>
                <a:gdLst>
                  <a:gd name="T0" fmla="*/ 77 w 95"/>
                  <a:gd name="T1" fmla="*/ 163 h 163"/>
                  <a:gd name="T2" fmla="*/ 54 w 95"/>
                  <a:gd name="T3" fmla="*/ 163 h 163"/>
                  <a:gd name="T4" fmla="*/ 33 w 95"/>
                  <a:gd name="T5" fmla="*/ 162 h 163"/>
                  <a:gd name="T6" fmla="*/ 10 w 95"/>
                  <a:gd name="T7" fmla="*/ 160 h 163"/>
                  <a:gd name="T8" fmla="*/ 4 w 95"/>
                  <a:gd name="T9" fmla="*/ 135 h 163"/>
                  <a:gd name="T10" fmla="*/ 16 w 95"/>
                  <a:gd name="T11" fmla="*/ 73 h 163"/>
                  <a:gd name="T12" fmla="*/ 31 w 95"/>
                  <a:gd name="T13" fmla="*/ 9 h 163"/>
                  <a:gd name="T14" fmla="*/ 37 w 95"/>
                  <a:gd name="T15" fmla="*/ 9 h 163"/>
                  <a:gd name="T16" fmla="*/ 35 w 95"/>
                  <a:gd name="T17" fmla="*/ 49 h 163"/>
                  <a:gd name="T18" fmla="*/ 23 w 95"/>
                  <a:gd name="T19" fmla="*/ 127 h 163"/>
                  <a:gd name="T20" fmla="*/ 21 w 95"/>
                  <a:gd name="T21" fmla="*/ 151 h 163"/>
                  <a:gd name="T22" fmla="*/ 25 w 95"/>
                  <a:gd name="T23" fmla="*/ 151 h 163"/>
                  <a:gd name="T24" fmla="*/ 29 w 95"/>
                  <a:gd name="T25" fmla="*/ 127 h 163"/>
                  <a:gd name="T26" fmla="*/ 39 w 95"/>
                  <a:gd name="T27" fmla="*/ 69 h 163"/>
                  <a:gd name="T28" fmla="*/ 54 w 95"/>
                  <a:gd name="T29" fmla="*/ 7 h 163"/>
                  <a:gd name="T30" fmla="*/ 60 w 95"/>
                  <a:gd name="T31" fmla="*/ 3 h 163"/>
                  <a:gd name="T32" fmla="*/ 66 w 95"/>
                  <a:gd name="T33" fmla="*/ 0 h 163"/>
                  <a:gd name="T34" fmla="*/ 70 w 95"/>
                  <a:gd name="T35" fmla="*/ 0 h 163"/>
                  <a:gd name="T36" fmla="*/ 75 w 95"/>
                  <a:gd name="T37" fmla="*/ 7 h 163"/>
                  <a:gd name="T38" fmla="*/ 66 w 95"/>
                  <a:gd name="T39" fmla="*/ 61 h 163"/>
                  <a:gd name="T40" fmla="*/ 54 w 95"/>
                  <a:gd name="T41" fmla="*/ 135 h 163"/>
                  <a:gd name="T42" fmla="*/ 56 w 95"/>
                  <a:gd name="T43" fmla="*/ 137 h 163"/>
                  <a:gd name="T44" fmla="*/ 60 w 95"/>
                  <a:gd name="T45" fmla="*/ 131 h 163"/>
                  <a:gd name="T46" fmla="*/ 64 w 95"/>
                  <a:gd name="T47" fmla="*/ 123 h 163"/>
                  <a:gd name="T48" fmla="*/ 66 w 95"/>
                  <a:gd name="T49" fmla="*/ 109 h 163"/>
                  <a:gd name="T50" fmla="*/ 66 w 95"/>
                  <a:gd name="T51" fmla="*/ 93 h 163"/>
                  <a:gd name="T52" fmla="*/ 73 w 95"/>
                  <a:gd name="T53" fmla="*/ 65 h 163"/>
                  <a:gd name="T54" fmla="*/ 81 w 95"/>
                  <a:gd name="T55" fmla="*/ 29 h 163"/>
                  <a:gd name="T56" fmla="*/ 89 w 95"/>
                  <a:gd name="T57" fmla="*/ 13 h 163"/>
                  <a:gd name="T58" fmla="*/ 93 w 95"/>
                  <a:gd name="T59" fmla="*/ 14 h 163"/>
                  <a:gd name="T60" fmla="*/ 95 w 95"/>
                  <a:gd name="T61" fmla="*/ 32 h 163"/>
                  <a:gd name="T62" fmla="*/ 89 w 95"/>
                  <a:gd name="T63" fmla="*/ 97 h 163"/>
                  <a:gd name="T64" fmla="*/ 87 w 95"/>
                  <a:gd name="T65" fmla="*/ 149 h 163"/>
                  <a:gd name="T66" fmla="*/ 87 w 95"/>
                  <a:gd name="T67" fmla="*/ 157 h 1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5"/>
                  <a:gd name="T103" fmla="*/ 0 h 163"/>
                  <a:gd name="T104" fmla="*/ 95 w 95"/>
                  <a:gd name="T105" fmla="*/ 163 h 1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5" h="163">
                    <a:moveTo>
                      <a:pt x="89" y="163"/>
                    </a:moveTo>
                    <a:lnTo>
                      <a:pt x="77" y="163"/>
                    </a:lnTo>
                    <a:lnTo>
                      <a:pt x="66" y="163"/>
                    </a:lnTo>
                    <a:lnTo>
                      <a:pt x="54" y="163"/>
                    </a:lnTo>
                    <a:lnTo>
                      <a:pt x="43" y="162"/>
                    </a:lnTo>
                    <a:lnTo>
                      <a:pt x="33" y="162"/>
                    </a:lnTo>
                    <a:lnTo>
                      <a:pt x="23" y="160"/>
                    </a:lnTo>
                    <a:lnTo>
                      <a:pt x="10" y="160"/>
                    </a:lnTo>
                    <a:lnTo>
                      <a:pt x="0" y="159"/>
                    </a:lnTo>
                    <a:lnTo>
                      <a:pt x="4" y="135"/>
                    </a:lnTo>
                    <a:lnTo>
                      <a:pt x="10" y="111"/>
                    </a:lnTo>
                    <a:lnTo>
                      <a:pt x="16" y="73"/>
                    </a:lnTo>
                    <a:lnTo>
                      <a:pt x="29" y="9"/>
                    </a:lnTo>
                    <a:lnTo>
                      <a:pt x="31" y="9"/>
                    </a:lnTo>
                    <a:lnTo>
                      <a:pt x="35" y="9"/>
                    </a:lnTo>
                    <a:lnTo>
                      <a:pt x="37" y="9"/>
                    </a:lnTo>
                    <a:lnTo>
                      <a:pt x="39" y="10"/>
                    </a:lnTo>
                    <a:lnTo>
                      <a:pt x="35" y="49"/>
                    </a:lnTo>
                    <a:lnTo>
                      <a:pt x="29" y="90"/>
                    </a:lnTo>
                    <a:lnTo>
                      <a:pt x="23" y="127"/>
                    </a:lnTo>
                    <a:lnTo>
                      <a:pt x="21" y="151"/>
                    </a:lnTo>
                    <a:lnTo>
                      <a:pt x="23" y="151"/>
                    </a:lnTo>
                    <a:lnTo>
                      <a:pt x="25" y="151"/>
                    </a:lnTo>
                    <a:lnTo>
                      <a:pt x="27" y="151"/>
                    </a:lnTo>
                    <a:lnTo>
                      <a:pt x="29" y="127"/>
                    </a:lnTo>
                    <a:lnTo>
                      <a:pt x="33" y="104"/>
                    </a:lnTo>
                    <a:lnTo>
                      <a:pt x="39" y="69"/>
                    </a:lnTo>
                    <a:lnTo>
                      <a:pt x="52" y="10"/>
                    </a:lnTo>
                    <a:lnTo>
                      <a:pt x="54" y="7"/>
                    </a:lnTo>
                    <a:lnTo>
                      <a:pt x="56" y="6"/>
                    </a:lnTo>
                    <a:lnTo>
                      <a:pt x="60" y="3"/>
                    </a:lnTo>
                    <a:lnTo>
                      <a:pt x="64" y="0"/>
                    </a:lnTo>
                    <a:lnTo>
                      <a:pt x="66" y="0"/>
                    </a:lnTo>
                    <a:lnTo>
                      <a:pt x="68" y="0"/>
                    </a:lnTo>
                    <a:lnTo>
                      <a:pt x="70" y="0"/>
                    </a:lnTo>
                    <a:lnTo>
                      <a:pt x="75" y="2"/>
                    </a:lnTo>
                    <a:lnTo>
                      <a:pt x="75" y="7"/>
                    </a:lnTo>
                    <a:lnTo>
                      <a:pt x="75" y="22"/>
                    </a:lnTo>
                    <a:lnTo>
                      <a:pt x="66" y="61"/>
                    </a:lnTo>
                    <a:lnTo>
                      <a:pt x="54" y="134"/>
                    </a:lnTo>
                    <a:lnTo>
                      <a:pt x="54" y="135"/>
                    </a:lnTo>
                    <a:lnTo>
                      <a:pt x="56" y="137"/>
                    </a:lnTo>
                    <a:lnTo>
                      <a:pt x="58" y="137"/>
                    </a:lnTo>
                    <a:lnTo>
                      <a:pt x="60" y="131"/>
                    </a:lnTo>
                    <a:lnTo>
                      <a:pt x="62" y="127"/>
                    </a:lnTo>
                    <a:lnTo>
                      <a:pt x="64" y="123"/>
                    </a:lnTo>
                    <a:lnTo>
                      <a:pt x="66" y="117"/>
                    </a:lnTo>
                    <a:lnTo>
                      <a:pt x="66" y="109"/>
                    </a:lnTo>
                    <a:lnTo>
                      <a:pt x="66" y="101"/>
                    </a:lnTo>
                    <a:lnTo>
                      <a:pt x="66" y="93"/>
                    </a:lnTo>
                    <a:lnTo>
                      <a:pt x="68" y="83"/>
                    </a:lnTo>
                    <a:lnTo>
                      <a:pt x="73" y="65"/>
                    </a:lnTo>
                    <a:lnTo>
                      <a:pt x="77" y="47"/>
                    </a:lnTo>
                    <a:lnTo>
                      <a:pt x="81" y="29"/>
                    </a:lnTo>
                    <a:lnTo>
                      <a:pt x="87" y="13"/>
                    </a:lnTo>
                    <a:lnTo>
                      <a:pt x="89" y="13"/>
                    </a:lnTo>
                    <a:lnTo>
                      <a:pt x="91" y="13"/>
                    </a:lnTo>
                    <a:lnTo>
                      <a:pt x="93" y="14"/>
                    </a:lnTo>
                    <a:lnTo>
                      <a:pt x="95" y="17"/>
                    </a:lnTo>
                    <a:lnTo>
                      <a:pt x="95" y="32"/>
                    </a:lnTo>
                    <a:lnTo>
                      <a:pt x="93" y="60"/>
                    </a:lnTo>
                    <a:lnTo>
                      <a:pt x="89" y="97"/>
                    </a:lnTo>
                    <a:lnTo>
                      <a:pt x="87" y="145"/>
                    </a:lnTo>
                    <a:lnTo>
                      <a:pt x="87" y="149"/>
                    </a:lnTo>
                    <a:lnTo>
                      <a:pt x="87" y="153"/>
                    </a:lnTo>
                    <a:lnTo>
                      <a:pt x="87" y="157"/>
                    </a:lnTo>
                    <a:lnTo>
                      <a:pt x="89" y="1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8" name="Freeform 832"/>
              <p:cNvSpPr>
                <a:spLocks/>
              </p:cNvSpPr>
              <p:nvPr/>
            </p:nvSpPr>
            <p:spPr bwMode="auto">
              <a:xfrm>
                <a:off x="163" y="1402"/>
                <a:ext cx="463" cy="251"/>
              </a:xfrm>
              <a:custGeom>
                <a:avLst/>
                <a:gdLst>
                  <a:gd name="T0" fmla="*/ 419 w 463"/>
                  <a:gd name="T1" fmla="*/ 248 h 251"/>
                  <a:gd name="T2" fmla="*/ 344 w 463"/>
                  <a:gd name="T3" fmla="*/ 250 h 251"/>
                  <a:gd name="T4" fmla="*/ 286 w 463"/>
                  <a:gd name="T5" fmla="*/ 250 h 251"/>
                  <a:gd name="T6" fmla="*/ 241 w 463"/>
                  <a:gd name="T7" fmla="*/ 251 h 251"/>
                  <a:gd name="T8" fmla="*/ 201 w 463"/>
                  <a:gd name="T9" fmla="*/ 251 h 251"/>
                  <a:gd name="T10" fmla="*/ 164 w 463"/>
                  <a:gd name="T11" fmla="*/ 251 h 251"/>
                  <a:gd name="T12" fmla="*/ 122 w 463"/>
                  <a:gd name="T13" fmla="*/ 251 h 251"/>
                  <a:gd name="T14" fmla="*/ 74 w 463"/>
                  <a:gd name="T15" fmla="*/ 251 h 251"/>
                  <a:gd name="T16" fmla="*/ 43 w 463"/>
                  <a:gd name="T17" fmla="*/ 248 h 251"/>
                  <a:gd name="T18" fmla="*/ 37 w 463"/>
                  <a:gd name="T19" fmla="*/ 244 h 251"/>
                  <a:gd name="T20" fmla="*/ 25 w 463"/>
                  <a:gd name="T21" fmla="*/ 210 h 251"/>
                  <a:gd name="T22" fmla="*/ 8 w 463"/>
                  <a:gd name="T23" fmla="*/ 143 h 251"/>
                  <a:gd name="T24" fmla="*/ 0 w 463"/>
                  <a:gd name="T25" fmla="*/ 91 h 251"/>
                  <a:gd name="T26" fmla="*/ 0 w 463"/>
                  <a:gd name="T27" fmla="*/ 54 h 251"/>
                  <a:gd name="T28" fmla="*/ 6 w 463"/>
                  <a:gd name="T29" fmla="*/ 35 h 251"/>
                  <a:gd name="T30" fmla="*/ 14 w 463"/>
                  <a:gd name="T31" fmla="*/ 33 h 251"/>
                  <a:gd name="T32" fmla="*/ 20 w 463"/>
                  <a:gd name="T33" fmla="*/ 30 h 251"/>
                  <a:gd name="T34" fmla="*/ 23 w 463"/>
                  <a:gd name="T35" fmla="*/ 26 h 251"/>
                  <a:gd name="T36" fmla="*/ 27 w 463"/>
                  <a:gd name="T37" fmla="*/ 22 h 251"/>
                  <a:gd name="T38" fmla="*/ 31 w 463"/>
                  <a:gd name="T39" fmla="*/ 19 h 251"/>
                  <a:gd name="T40" fmla="*/ 35 w 463"/>
                  <a:gd name="T41" fmla="*/ 15 h 251"/>
                  <a:gd name="T42" fmla="*/ 37 w 463"/>
                  <a:gd name="T43" fmla="*/ 10 h 251"/>
                  <a:gd name="T44" fmla="*/ 43 w 463"/>
                  <a:gd name="T45" fmla="*/ 6 h 251"/>
                  <a:gd name="T46" fmla="*/ 50 w 463"/>
                  <a:gd name="T47" fmla="*/ 3 h 251"/>
                  <a:gd name="T48" fmla="*/ 60 w 463"/>
                  <a:gd name="T49" fmla="*/ 1 h 251"/>
                  <a:gd name="T50" fmla="*/ 72 w 463"/>
                  <a:gd name="T51" fmla="*/ 0 h 251"/>
                  <a:gd name="T52" fmla="*/ 85 w 463"/>
                  <a:gd name="T53" fmla="*/ 3 h 251"/>
                  <a:gd name="T54" fmla="*/ 97 w 463"/>
                  <a:gd name="T55" fmla="*/ 7 h 251"/>
                  <a:gd name="T56" fmla="*/ 104 w 463"/>
                  <a:gd name="T57" fmla="*/ 12 h 251"/>
                  <a:gd name="T58" fmla="*/ 106 w 463"/>
                  <a:gd name="T59" fmla="*/ 15 h 251"/>
                  <a:gd name="T60" fmla="*/ 110 w 463"/>
                  <a:gd name="T61" fmla="*/ 18 h 251"/>
                  <a:gd name="T62" fmla="*/ 112 w 463"/>
                  <a:gd name="T63" fmla="*/ 19 h 251"/>
                  <a:gd name="T64" fmla="*/ 135 w 463"/>
                  <a:gd name="T65" fmla="*/ 19 h 251"/>
                  <a:gd name="T66" fmla="*/ 151 w 463"/>
                  <a:gd name="T67" fmla="*/ 18 h 251"/>
                  <a:gd name="T68" fmla="*/ 158 w 463"/>
                  <a:gd name="T69" fmla="*/ 21 h 251"/>
                  <a:gd name="T70" fmla="*/ 158 w 463"/>
                  <a:gd name="T71" fmla="*/ 23 h 251"/>
                  <a:gd name="T72" fmla="*/ 166 w 463"/>
                  <a:gd name="T73" fmla="*/ 26 h 251"/>
                  <a:gd name="T74" fmla="*/ 178 w 463"/>
                  <a:gd name="T75" fmla="*/ 26 h 251"/>
                  <a:gd name="T76" fmla="*/ 187 w 463"/>
                  <a:gd name="T77" fmla="*/ 28 h 251"/>
                  <a:gd name="T78" fmla="*/ 191 w 463"/>
                  <a:gd name="T79" fmla="*/ 32 h 251"/>
                  <a:gd name="T80" fmla="*/ 199 w 463"/>
                  <a:gd name="T81" fmla="*/ 33 h 251"/>
                  <a:gd name="T82" fmla="*/ 216 w 463"/>
                  <a:gd name="T83" fmla="*/ 32 h 251"/>
                  <a:gd name="T84" fmla="*/ 224 w 463"/>
                  <a:gd name="T85" fmla="*/ 33 h 251"/>
                  <a:gd name="T86" fmla="*/ 226 w 463"/>
                  <a:gd name="T87" fmla="*/ 37 h 251"/>
                  <a:gd name="T88" fmla="*/ 241 w 463"/>
                  <a:gd name="T89" fmla="*/ 39 h 251"/>
                  <a:gd name="T90" fmla="*/ 268 w 463"/>
                  <a:gd name="T91" fmla="*/ 39 h 251"/>
                  <a:gd name="T92" fmla="*/ 290 w 463"/>
                  <a:gd name="T93" fmla="*/ 36 h 251"/>
                  <a:gd name="T94" fmla="*/ 305 w 463"/>
                  <a:gd name="T95" fmla="*/ 28 h 251"/>
                  <a:gd name="T96" fmla="*/ 315 w 463"/>
                  <a:gd name="T97" fmla="*/ 29 h 251"/>
                  <a:gd name="T98" fmla="*/ 322 w 463"/>
                  <a:gd name="T99" fmla="*/ 40 h 251"/>
                  <a:gd name="T100" fmla="*/ 328 w 463"/>
                  <a:gd name="T101" fmla="*/ 62 h 251"/>
                  <a:gd name="T102" fmla="*/ 334 w 463"/>
                  <a:gd name="T103" fmla="*/ 79 h 251"/>
                  <a:gd name="T104" fmla="*/ 347 w 463"/>
                  <a:gd name="T105" fmla="*/ 90 h 251"/>
                  <a:gd name="T106" fmla="*/ 371 w 463"/>
                  <a:gd name="T107" fmla="*/ 90 h 251"/>
                  <a:gd name="T108" fmla="*/ 386 w 463"/>
                  <a:gd name="T109" fmla="*/ 95 h 251"/>
                  <a:gd name="T110" fmla="*/ 392 w 463"/>
                  <a:gd name="T111" fmla="*/ 114 h 251"/>
                  <a:gd name="T112" fmla="*/ 409 w 463"/>
                  <a:gd name="T113" fmla="*/ 139 h 251"/>
                  <a:gd name="T114" fmla="*/ 434 w 463"/>
                  <a:gd name="T115" fmla="*/ 143 h 251"/>
                  <a:gd name="T116" fmla="*/ 448 w 463"/>
                  <a:gd name="T117" fmla="*/ 172 h 251"/>
                  <a:gd name="T118" fmla="*/ 459 w 463"/>
                  <a:gd name="T119" fmla="*/ 222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3"/>
                  <a:gd name="T181" fmla="*/ 0 h 251"/>
                  <a:gd name="T182" fmla="*/ 463 w 463"/>
                  <a:gd name="T183" fmla="*/ 251 h 2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3" h="251">
                    <a:moveTo>
                      <a:pt x="463" y="248"/>
                    </a:moveTo>
                    <a:lnTo>
                      <a:pt x="419" y="248"/>
                    </a:lnTo>
                    <a:lnTo>
                      <a:pt x="380" y="250"/>
                    </a:lnTo>
                    <a:lnTo>
                      <a:pt x="344" y="250"/>
                    </a:lnTo>
                    <a:lnTo>
                      <a:pt x="313" y="250"/>
                    </a:lnTo>
                    <a:lnTo>
                      <a:pt x="286" y="250"/>
                    </a:lnTo>
                    <a:lnTo>
                      <a:pt x="263" y="251"/>
                    </a:lnTo>
                    <a:lnTo>
                      <a:pt x="241" y="251"/>
                    </a:lnTo>
                    <a:lnTo>
                      <a:pt x="220" y="251"/>
                    </a:lnTo>
                    <a:lnTo>
                      <a:pt x="201" y="251"/>
                    </a:lnTo>
                    <a:lnTo>
                      <a:pt x="182" y="251"/>
                    </a:lnTo>
                    <a:lnTo>
                      <a:pt x="164" y="251"/>
                    </a:lnTo>
                    <a:lnTo>
                      <a:pt x="145" y="251"/>
                    </a:lnTo>
                    <a:lnTo>
                      <a:pt x="122" y="251"/>
                    </a:lnTo>
                    <a:lnTo>
                      <a:pt x="99" y="251"/>
                    </a:lnTo>
                    <a:lnTo>
                      <a:pt x="74" y="251"/>
                    </a:lnTo>
                    <a:lnTo>
                      <a:pt x="45" y="251"/>
                    </a:lnTo>
                    <a:lnTo>
                      <a:pt x="43" y="248"/>
                    </a:lnTo>
                    <a:lnTo>
                      <a:pt x="39" y="247"/>
                    </a:lnTo>
                    <a:lnTo>
                      <a:pt x="37" y="244"/>
                    </a:lnTo>
                    <a:lnTo>
                      <a:pt x="33" y="243"/>
                    </a:lnTo>
                    <a:lnTo>
                      <a:pt x="25" y="210"/>
                    </a:lnTo>
                    <a:lnTo>
                      <a:pt x="16" y="176"/>
                    </a:lnTo>
                    <a:lnTo>
                      <a:pt x="8" y="143"/>
                    </a:lnTo>
                    <a:lnTo>
                      <a:pt x="0" y="110"/>
                    </a:lnTo>
                    <a:lnTo>
                      <a:pt x="0" y="91"/>
                    </a:lnTo>
                    <a:lnTo>
                      <a:pt x="0" y="73"/>
                    </a:lnTo>
                    <a:lnTo>
                      <a:pt x="0" y="54"/>
                    </a:lnTo>
                    <a:lnTo>
                      <a:pt x="0" y="35"/>
                    </a:lnTo>
                    <a:lnTo>
                      <a:pt x="6" y="35"/>
                    </a:lnTo>
                    <a:lnTo>
                      <a:pt x="10" y="33"/>
                    </a:lnTo>
                    <a:lnTo>
                      <a:pt x="14" y="33"/>
                    </a:lnTo>
                    <a:lnTo>
                      <a:pt x="20" y="33"/>
                    </a:lnTo>
                    <a:lnTo>
                      <a:pt x="20" y="30"/>
                    </a:lnTo>
                    <a:lnTo>
                      <a:pt x="23" y="28"/>
                    </a:lnTo>
                    <a:lnTo>
                      <a:pt x="23" y="26"/>
                    </a:lnTo>
                    <a:lnTo>
                      <a:pt x="25" y="23"/>
                    </a:lnTo>
                    <a:lnTo>
                      <a:pt x="27" y="22"/>
                    </a:lnTo>
                    <a:lnTo>
                      <a:pt x="29" y="21"/>
                    </a:lnTo>
                    <a:lnTo>
                      <a:pt x="31" y="19"/>
                    </a:lnTo>
                    <a:lnTo>
                      <a:pt x="33" y="18"/>
                    </a:lnTo>
                    <a:lnTo>
                      <a:pt x="35" y="15"/>
                    </a:lnTo>
                    <a:lnTo>
                      <a:pt x="37" y="12"/>
                    </a:lnTo>
                    <a:lnTo>
                      <a:pt x="37" y="10"/>
                    </a:lnTo>
                    <a:lnTo>
                      <a:pt x="39" y="7"/>
                    </a:lnTo>
                    <a:lnTo>
                      <a:pt x="43" y="6"/>
                    </a:lnTo>
                    <a:lnTo>
                      <a:pt x="45" y="4"/>
                    </a:lnTo>
                    <a:lnTo>
                      <a:pt x="50" y="3"/>
                    </a:lnTo>
                    <a:lnTo>
                      <a:pt x="52" y="1"/>
                    </a:lnTo>
                    <a:lnTo>
                      <a:pt x="60" y="1"/>
                    </a:lnTo>
                    <a:lnTo>
                      <a:pt x="66" y="0"/>
                    </a:lnTo>
                    <a:lnTo>
                      <a:pt x="72" y="0"/>
                    </a:lnTo>
                    <a:lnTo>
                      <a:pt x="77" y="0"/>
                    </a:lnTo>
                    <a:lnTo>
                      <a:pt x="85" y="3"/>
                    </a:lnTo>
                    <a:lnTo>
                      <a:pt x="91" y="4"/>
                    </a:lnTo>
                    <a:lnTo>
                      <a:pt x="97" y="7"/>
                    </a:lnTo>
                    <a:lnTo>
                      <a:pt x="101" y="10"/>
                    </a:lnTo>
                    <a:lnTo>
                      <a:pt x="104" y="12"/>
                    </a:lnTo>
                    <a:lnTo>
                      <a:pt x="106" y="14"/>
                    </a:lnTo>
                    <a:lnTo>
                      <a:pt x="106" y="15"/>
                    </a:lnTo>
                    <a:lnTo>
                      <a:pt x="106" y="17"/>
                    </a:lnTo>
                    <a:lnTo>
                      <a:pt x="110" y="18"/>
                    </a:lnTo>
                    <a:lnTo>
                      <a:pt x="112" y="18"/>
                    </a:lnTo>
                    <a:lnTo>
                      <a:pt x="112" y="19"/>
                    </a:lnTo>
                    <a:lnTo>
                      <a:pt x="114" y="22"/>
                    </a:lnTo>
                    <a:lnTo>
                      <a:pt x="135" y="19"/>
                    </a:lnTo>
                    <a:lnTo>
                      <a:pt x="145" y="18"/>
                    </a:lnTo>
                    <a:lnTo>
                      <a:pt x="151" y="18"/>
                    </a:lnTo>
                    <a:lnTo>
                      <a:pt x="155" y="19"/>
                    </a:lnTo>
                    <a:lnTo>
                      <a:pt x="158" y="21"/>
                    </a:lnTo>
                    <a:lnTo>
                      <a:pt x="158" y="22"/>
                    </a:lnTo>
                    <a:lnTo>
                      <a:pt x="158" y="23"/>
                    </a:lnTo>
                    <a:lnTo>
                      <a:pt x="160" y="25"/>
                    </a:lnTo>
                    <a:lnTo>
                      <a:pt x="166" y="26"/>
                    </a:lnTo>
                    <a:lnTo>
                      <a:pt x="172" y="26"/>
                    </a:lnTo>
                    <a:lnTo>
                      <a:pt x="178" y="26"/>
                    </a:lnTo>
                    <a:lnTo>
                      <a:pt x="187" y="28"/>
                    </a:lnTo>
                    <a:lnTo>
                      <a:pt x="189" y="30"/>
                    </a:lnTo>
                    <a:lnTo>
                      <a:pt x="191" y="32"/>
                    </a:lnTo>
                    <a:lnTo>
                      <a:pt x="193" y="33"/>
                    </a:lnTo>
                    <a:lnTo>
                      <a:pt x="199" y="33"/>
                    </a:lnTo>
                    <a:lnTo>
                      <a:pt x="207" y="32"/>
                    </a:lnTo>
                    <a:lnTo>
                      <a:pt x="216" y="32"/>
                    </a:lnTo>
                    <a:lnTo>
                      <a:pt x="224" y="32"/>
                    </a:lnTo>
                    <a:lnTo>
                      <a:pt x="224" y="33"/>
                    </a:lnTo>
                    <a:lnTo>
                      <a:pt x="226" y="35"/>
                    </a:lnTo>
                    <a:lnTo>
                      <a:pt x="226" y="37"/>
                    </a:lnTo>
                    <a:lnTo>
                      <a:pt x="226" y="39"/>
                    </a:lnTo>
                    <a:lnTo>
                      <a:pt x="241" y="39"/>
                    </a:lnTo>
                    <a:lnTo>
                      <a:pt x="255" y="39"/>
                    </a:lnTo>
                    <a:lnTo>
                      <a:pt x="268" y="39"/>
                    </a:lnTo>
                    <a:lnTo>
                      <a:pt x="282" y="40"/>
                    </a:lnTo>
                    <a:lnTo>
                      <a:pt x="290" y="36"/>
                    </a:lnTo>
                    <a:lnTo>
                      <a:pt x="299" y="30"/>
                    </a:lnTo>
                    <a:lnTo>
                      <a:pt x="305" y="28"/>
                    </a:lnTo>
                    <a:lnTo>
                      <a:pt x="311" y="26"/>
                    </a:lnTo>
                    <a:lnTo>
                      <a:pt x="315" y="29"/>
                    </a:lnTo>
                    <a:lnTo>
                      <a:pt x="317" y="33"/>
                    </a:lnTo>
                    <a:lnTo>
                      <a:pt x="322" y="40"/>
                    </a:lnTo>
                    <a:lnTo>
                      <a:pt x="326" y="52"/>
                    </a:lnTo>
                    <a:lnTo>
                      <a:pt x="328" y="62"/>
                    </a:lnTo>
                    <a:lnTo>
                      <a:pt x="332" y="70"/>
                    </a:lnTo>
                    <a:lnTo>
                      <a:pt x="334" y="79"/>
                    </a:lnTo>
                    <a:lnTo>
                      <a:pt x="336" y="88"/>
                    </a:lnTo>
                    <a:lnTo>
                      <a:pt x="347" y="90"/>
                    </a:lnTo>
                    <a:lnTo>
                      <a:pt x="359" y="90"/>
                    </a:lnTo>
                    <a:lnTo>
                      <a:pt x="371" y="90"/>
                    </a:lnTo>
                    <a:lnTo>
                      <a:pt x="384" y="91"/>
                    </a:lnTo>
                    <a:lnTo>
                      <a:pt x="386" y="95"/>
                    </a:lnTo>
                    <a:lnTo>
                      <a:pt x="388" y="102"/>
                    </a:lnTo>
                    <a:lnTo>
                      <a:pt x="392" y="114"/>
                    </a:lnTo>
                    <a:lnTo>
                      <a:pt x="398" y="138"/>
                    </a:lnTo>
                    <a:lnTo>
                      <a:pt x="409" y="139"/>
                    </a:lnTo>
                    <a:lnTo>
                      <a:pt x="421" y="142"/>
                    </a:lnTo>
                    <a:lnTo>
                      <a:pt x="434" y="143"/>
                    </a:lnTo>
                    <a:lnTo>
                      <a:pt x="444" y="146"/>
                    </a:lnTo>
                    <a:lnTo>
                      <a:pt x="448" y="172"/>
                    </a:lnTo>
                    <a:lnTo>
                      <a:pt x="452" y="197"/>
                    </a:lnTo>
                    <a:lnTo>
                      <a:pt x="459" y="222"/>
                    </a:lnTo>
                    <a:lnTo>
                      <a:pt x="463" y="2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19" name="Freeform 833"/>
              <p:cNvSpPr>
                <a:spLocks/>
              </p:cNvSpPr>
              <p:nvPr/>
            </p:nvSpPr>
            <p:spPr bwMode="auto">
              <a:xfrm>
                <a:off x="576" y="1550"/>
                <a:ext cx="42" cy="93"/>
              </a:xfrm>
              <a:custGeom>
                <a:avLst/>
                <a:gdLst>
                  <a:gd name="T0" fmla="*/ 42 w 42"/>
                  <a:gd name="T1" fmla="*/ 93 h 93"/>
                  <a:gd name="T2" fmla="*/ 33 w 42"/>
                  <a:gd name="T3" fmla="*/ 93 h 93"/>
                  <a:gd name="T4" fmla="*/ 25 w 42"/>
                  <a:gd name="T5" fmla="*/ 93 h 93"/>
                  <a:gd name="T6" fmla="*/ 17 w 42"/>
                  <a:gd name="T7" fmla="*/ 93 h 93"/>
                  <a:gd name="T8" fmla="*/ 8 w 42"/>
                  <a:gd name="T9" fmla="*/ 93 h 93"/>
                  <a:gd name="T10" fmla="*/ 8 w 42"/>
                  <a:gd name="T11" fmla="*/ 73 h 93"/>
                  <a:gd name="T12" fmla="*/ 6 w 42"/>
                  <a:gd name="T13" fmla="*/ 52 h 93"/>
                  <a:gd name="T14" fmla="*/ 2 w 42"/>
                  <a:gd name="T15" fmla="*/ 28 h 93"/>
                  <a:gd name="T16" fmla="*/ 0 w 42"/>
                  <a:gd name="T17" fmla="*/ 0 h 93"/>
                  <a:gd name="T18" fmla="*/ 6 w 42"/>
                  <a:gd name="T19" fmla="*/ 1 h 93"/>
                  <a:gd name="T20" fmla="*/ 12 w 42"/>
                  <a:gd name="T21" fmla="*/ 1 h 93"/>
                  <a:gd name="T22" fmla="*/ 17 w 42"/>
                  <a:gd name="T23" fmla="*/ 1 h 93"/>
                  <a:gd name="T24" fmla="*/ 21 w 42"/>
                  <a:gd name="T25" fmla="*/ 2 h 93"/>
                  <a:gd name="T26" fmla="*/ 29 w 42"/>
                  <a:gd name="T27" fmla="*/ 26 h 93"/>
                  <a:gd name="T28" fmla="*/ 33 w 42"/>
                  <a:gd name="T29" fmla="*/ 39 h 93"/>
                  <a:gd name="T30" fmla="*/ 35 w 42"/>
                  <a:gd name="T31" fmla="*/ 52 h 93"/>
                  <a:gd name="T32" fmla="*/ 37 w 42"/>
                  <a:gd name="T33" fmla="*/ 70 h 93"/>
                  <a:gd name="T34" fmla="*/ 37 w 42"/>
                  <a:gd name="T35" fmla="*/ 75 h 93"/>
                  <a:gd name="T36" fmla="*/ 37 w 42"/>
                  <a:gd name="T37" fmla="*/ 81 h 93"/>
                  <a:gd name="T38" fmla="*/ 39 w 42"/>
                  <a:gd name="T39" fmla="*/ 88 h 93"/>
                  <a:gd name="T40" fmla="*/ 42 w 42"/>
                  <a:gd name="T41" fmla="*/ 93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93"/>
                  <a:gd name="T65" fmla="*/ 42 w 42"/>
                  <a:gd name="T66" fmla="*/ 93 h 9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93">
                    <a:moveTo>
                      <a:pt x="42" y="93"/>
                    </a:moveTo>
                    <a:lnTo>
                      <a:pt x="33" y="93"/>
                    </a:lnTo>
                    <a:lnTo>
                      <a:pt x="25" y="93"/>
                    </a:lnTo>
                    <a:lnTo>
                      <a:pt x="17" y="93"/>
                    </a:lnTo>
                    <a:lnTo>
                      <a:pt x="8" y="93"/>
                    </a:lnTo>
                    <a:lnTo>
                      <a:pt x="8" y="73"/>
                    </a:lnTo>
                    <a:lnTo>
                      <a:pt x="6" y="52"/>
                    </a:lnTo>
                    <a:lnTo>
                      <a:pt x="2" y="28"/>
                    </a:lnTo>
                    <a:lnTo>
                      <a:pt x="0" y="0"/>
                    </a:lnTo>
                    <a:lnTo>
                      <a:pt x="6" y="1"/>
                    </a:lnTo>
                    <a:lnTo>
                      <a:pt x="12" y="1"/>
                    </a:lnTo>
                    <a:lnTo>
                      <a:pt x="17" y="1"/>
                    </a:lnTo>
                    <a:lnTo>
                      <a:pt x="21" y="2"/>
                    </a:lnTo>
                    <a:lnTo>
                      <a:pt x="29" y="26"/>
                    </a:lnTo>
                    <a:lnTo>
                      <a:pt x="33" y="39"/>
                    </a:lnTo>
                    <a:lnTo>
                      <a:pt x="35" y="52"/>
                    </a:lnTo>
                    <a:lnTo>
                      <a:pt x="37" y="70"/>
                    </a:lnTo>
                    <a:lnTo>
                      <a:pt x="37" y="75"/>
                    </a:lnTo>
                    <a:lnTo>
                      <a:pt x="37" y="81"/>
                    </a:lnTo>
                    <a:lnTo>
                      <a:pt x="39" y="88"/>
                    </a:lnTo>
                    <a:lnTo>
                      <a:pt x="42"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0" name="Freeform 834"/>
              <p:cNvSpPr>
                <a:spLocks/>
              </p:cNvSpPr>
              <p:nvPr/>
            </p:nvSpPr>
            <p:spPr bwMode="auto">
              <a:xfrm>
                <a:off x="518" y="1499"/>
                <a:ext cx="58" cy="143"/>
              </a:xfrm>
              <a:custGeom>
                <a:avLst/>
                <a:gdLst>
                  <a:gd name="T0" fmla="*/ 58 w 58"/>
                  <a:gd name="T1" fmla="*/ 143 h 143"/>
                  <a:gd name="T2" fmla="*/ 52 w 58"/>
                  <a:gd name="T3" fmla="*/ 143 h 143"/>
                  <a:gd name="T4" fmla="*/ 46 w 58"/>
                  <a:gd name="T5" fmla="*/ 143 h 143"/>
                  <a:gd name="T6" fmla="*/ 39 w 58"/>
                  <a:gd name="T7" fmla="*/ 143 h 143"/>
                  <a:gd name="T8" fmla="*/ 33 w 58"/>
                  <a:gd name="T9" fmla="*/ 143 h 143"/>
                  <a:gd name="T10" fmla="*/ 29 w 58"/>
                  <a:gd name="T11" fmla="*/ 124 h 143"/>
                  <a:gd name="T12" fmla="*/ 21 w 58"/>
                  <a:gd name="T13" fmla="*/ 92 h 143"/>
                  <a:gd name="T14" fmla="*/ 10 w 58"/>
                  <a:gd name="T15" fmla="*/ 49 h 143"/>
                  <a:gd name="T16" fmla="*/ 0 w 58"/>
                  <a:gd name="T17" fmla="*/ 0 h 143"/>
                  <a:gd name="T18" fmla="*/ 6 w 58"/>
                  <a:gd name="T19" fmla="*/ 0 h 143"/>
                  <a:gd name="T20" fmla="*/ 12 w 58"/>
                  <a:gd name="T21" fmla="*/ 0 h 143"/>
                  <a:gd name="T22" fmla="*/ 19 w 58"/>
                  <a:gd name="T23" fmla="*/ 1 h 143"/>
                  <a:gd name="T24" fmla="*/ 25 w 58"/>
                  <a:gd name="T25" fmla="*/ 1 h 143"/>
                  <a:gd name="T26" fmla="*/ 31 w 58"/>
                  <a:gd name="T27" fmla="*/ 20 h 143"/>
                  <a:gd name="T28" fmla="*/ 37 w 58"/>
                  <a:gd name="T29" fmla="*/ 41 h 143"/>
                  <a:gd name="T30" fmla="*/ 43 w 58"/>
                  <a:gd name="T31" fmla="*/ 62 h 143"/>
                  <a:gd name="T32" fmla="*/ 52 w 58"/>
                  <a:gd name="T33" fmla="*/ 82 h 143"/>
                  <a:gd name="T34" fmla="*/ 54 w 58"/>
                  <a:gd name="T35" fmla="*/ 97 h 143"/>
                  <a:gd name="T36" fmla="*/ 56 w 58"/>
                  <a:gd name="T37" fmla="*/ 111 h 143"/>
                  <a:gd name="T38" fmla="*/ 56 w 58"/>
                  <a:gd name="T39" fmla="*/ 126 h 143"/>
                  <a:gd name="T40" fmla="*/ 58 w 58"/>
                  <a:gd name="T41" fmla="*/ 143 h 1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143"/>
                  <a:gd name="T65" fmla="*/ 58 w 58"/>
                  <a:gd name="T66" fmla="*/ 143 h 1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143">
                    <a:moveTo>
                      <a:pt x="58" y="143"/>
                    </a:moveTo>
                    <a:lnTo>
                      <a:pt x="52" y="143"/>
                    </a:lnTo>
                    <a:lnTo>
                      <a:pt x="46" y="143"/>
                    </a:lnTo>
                    <a:lnTo>
                      <a:pt x="39" y="143"/>
                    </a:lnTo>
                    <a:lnTo>
                      <a:pt x="33" y="143"/>
                    </a:lnTo>
                    <a:lnTo>
                      <a:pt x="29" y="124"/>
                    </a:lnTo>
                    <a:lnTo>
                      <a:pt x="21" y="92"/>
                    </a:lnTo>
                    <a:lnTo>
                      <a:pt x="10" y="49"/>
                    </a:lnTo>
                    <a:lnTo>
                      <a:pt x="0" y="0"/>
                    </a:lnTo>
                    <a:lnTo>
                      <a:pt x="6" y="0"/>
                    </a:lnTo>
                    <a:lnTo>
                      <a:pt x="12" y="0"/>
                    </a:lnTo>
                    <a:lnTo>
                      <a:pt x="19" y="1"/>
                    </a:lnTo>
                    <a:lnTo>
                      <a:pt x="25" y="1"/>
                    </a:lnTo>
                    <a:lnTo>
                      <a:pt x="31" y="20"/>
                    </a:lnTo>
                    <a:lnTo>
                      <a:pt x="37" y="41"/>
                    </a:lnTo>
                    <a:lnTo>
                      <a:pt x="43" y="62"/>
                    </a:lnTo>
                    <a:lnTo>
                      <a:pt x="52" y="82"/>
                    </a:lnTo>
                    <a:lnTo>
                      <a:pt x="54" y="97"/>
                    </a:lnTo>
                    <a:lnTo>
                      <a:pt x="56" y="111"/>
                    </a:lnTo>
                    <a:lnTo>
                      <a:pt x="56" y="126"/>
                    </a:lnTo>
                    <a:lnTo>
                      <a:pt x="58" y="14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1" name="Freeform 835"/>
              <p:cNvSpPr>
                <a:spLocks/>
              </p:cNvSpPr>
              <p:nvPr/>
            </p:nvSpPr>
            <p:spPr bwMode="auto">
              <a:xfrm>
                <a:off x="406" y="1438"/>
                <a:ext cx="131" cy="207"/>
              </a:xfrm>
              <a:custGeom>
                <a:avLst/>
                <a:gdLst>
                  <a:gd name="T0" fmla="*/ 131 w 131"/>
                  <a:gd name="T1" fmla="*/ 201 h 207"/>
                  <a:gd name="T2" fmla="*/ 122 w 131"/>
                  <a:gd name="T3" fmla="*/ 204 h 207"/>
                  <a:gd name="T4" fmla="*/ 118 w 131"/>
                  <a:gd name="T5" fmla="*/ 205 h 207"/>
                  <a:gd name="T6" fmla="*/ 112 w 131"/>
                  <a:gd name="T7" fmla="*/ 205 h 207"/>
                  <a:gd name="T8" fmla="*/ 101 w 131"/>
                  <a:gd name="T9" fmla="*/ 205 h 207"/>
                  <a:gd name="T10" fmla="*/ 87 w 131"/>
                  <a:gd name="T11" fmla="*/ 169 h 207"/>
                  <a:gd name="T12" fmla="*/ 74 w 131"/>
                  <a:gd name="T13" fmla="*/ 134 h 207"/>
                  <a:gd name="T14" fmla="*/ 60 w 131"/>
                  <a:gd name="T15" fmla="*/ 98 h 207"/>
                  <a:gd name="T16" fmla="*/ 45 w 131"/>
                  <a:gd name="T17" fmla="*/ 61 h 207"/>
                  <a:gd name="T18" fmla="*/ 43 w 131"/>
                  <a:gd name="T19" fmla="*/ 61 h 207"/>
                  <a:gd name="T20" fmla="*/ 43 w 131"/>
                  <a:gd name="T21" fmla="*/ 59 h 207"/>
                  <a:gd name="T22" fmla="*/ 41 w 131"/>
                  <a:gd name="T23" fmla="*/ 58 h 207"/>
                  <a:gd name="T24" fmla="*/ 39 w 131"/>
                  <a:gd name="T25" fmla="*/ 58 h 207"/>
                  <a:gd name="T26" fmla="*/ 54 w 131"/>
                  <a:gd name="T27" fmla="*/ 101 h 207"/>
                  <a:gd name="T28" fmla="*/ 68 w 131"/>
                  <a:gd name="T29" fmla="*/ 138 h 207"/>
                  <a:gd name="T30" fmla="*/ 79 w 131"/>
                  <a:gd name="T31" fmla="*/ 169 h 207"/>
                  <a:gd name="T32" fmla="*/ 89 w 131"/>
                  <a:gd name="T33" fmla="*/ 198 h 207"/>
                  <a:gd name="T34" fmla="*/ 89 w 131"/>
                  <a:gd name="T35" fmla="*/ 200 h 207"/>
                  <a:gd name="T36" fmla="*/ 89 w 131"/>
                  <a:gd name="T37" fmla="*/ 202 h 207"/>
                  <a:gd name="T38" fmla="*/ 89 w 131"/>
                  <a:gd name="T39" fmla="*/ 204 h 207"/>
                  <a:gd name="T40" fmla="*/ 89 w 131"/>
                  <a:gd name="T41" fmla="*/ 207 h 207"/>
                  <a:gd name="T42" fmla="*/ 81 w 131"/>
                  <a:gd name="T43" fmla="*/ 207 h 207"/>
                  <a:gd name="T44" fmla="*/ 72 w 131"/>
                  <a:gd name="T45" fmla="*/ 207 h 207"/>
                  <a:gd name="T46" fmla="*/ 64 w 131"/>
                  <a:gd name="T47" fmla="*/ 207 h 207"/>
                  <a:gd name="T48" fmla="*/ 56 w 131"/>
                  <a:gd name="T49" fmla="*/ 207 h 207"/>
                  <a:gd name="T50" fmla="*/ 47 w 131"/>
                  <a:gd name="T51" fmla="*/ 183 h 207"/>
                  <a:gd name="T52" fmla="*/ 35 w 131"/>
                  <a:gd name="T53" fmla="*/ 149 h 207"/>
                  <a:gd name="T54" fmla="*/ 23 w 131"/>
                  <a:gd name="T55" fmla="*/ 109 h 207"/>
                  <a:gd name="T56" fmla="*/ 12 w 131"/>
                  <a:gd name="T57" fmla="*/ 74 h 207"/>
                  <a:gd name="T58" fmla="*/ 12 w 131"/>
                  <a:gd name="T59" fmla="*/ 70 h 207"/>
                  <a:gd name="T60" fmla="*/ 12 w 131"/>
                  <a:gd name="T61" fmla="*/ 66 h 207"/>
                  <a:gd name="T62" fmla="*/ 12 w 131"/>
                  <a:gd name="T63" fmla="*/ 62 h 207"/>
                  <a:gd name="T64" fmla="*/ 12 w 131"/>
                  <a:gd name="T65" fmla="*/ 58 h 207"/>
                  <a:gd name="T66" fmla="*/ 6 w 131"/>
                  <a:gd name="T67" fmla="*/ 37 h 207"/>
                  <a:gd name="T68" fmla="*/ 2 w 131"/>
                  <a:gd name="T69" fmla="*/ 25 h 207"/>
                  <a:gd name="T70" fmla="*/ 0 w 131"/>
                  <a:gd name="T71" fmla="*/ 18 h 207"/>
                  <a:gd name="T72" fmla="*/ 0 w 131"/>
                  <a:gd name="T73" fmla="*/ 11 h 207"/>
                  <a:gd name="T74" fmla="*/ 16 w 131"/>
                  <a:gd name="T75" fmla="*/ 12 h 207"/>
                  <a:gd name="T76" fmla="*/ 27 w 131"/>
                  <a:gd name="T77" fmla="*/ 12 h 207"/>
                  <a:gd name="T78" fmla="*/ 35 w 131"/>
                  <a:gd name="T79" fmla="*/ 12 h 207"/>
                  <a:gd name="T80" fmla="*/ 45 w 131"/>
                  <a:gd name="T81" fmla="*/ 11 h 207"/>
                  <a:gd name="T82" fmla="*/ 50 w 131"/>
                  <a:gd name="T83" fmla="*/ 8 h 207"/>
                  <a:gd name="T84" fmla="*/ 54 w 131"/>
                  <a:gd name="T85" fmla="*/ 5 h 207"/>
                  <a:gd name="T86" fmla="*/ 56 w 131"/>
                  <a:gd name="T87" fmla="*/ 3 h 207"/>
                  <a:gd name="T88" fmla="*/ 58 w 131"/>
                  <a:gd name="T89" fmla="*/ 0 h 207"/>
                  <a:gd name="T90" fmla="*/ 62 w 131"/>
                  <a:gd name="T91" fmla="*/ 0 h 207"/>
                  <a:gd name="T92" fmla="*/ 66 w 131"/>
                  <a:gd name="T93" fmla="*/ 0 h 207"/>
                  <a:gd name="T94" fmla="*/ 68 w 131"/>
                  <a:gd name="T95" fmla="*/ 1 h 207"/>
                  <a:gd name="T96" fmla="*/ 70 w 131"/>
                  <a:gd name="T97" fmla="*/ 4 h 207"/>
                  <a:gd name="T98" fmla="*/ 87 w 131"/>
                  <a:gd name="T99" fmla="*/ 56 h 207"/>
                  <a:gd name="T100" fmla="*/ 108 w 131"/>
                  <a:gd name="T101" fmla="*/ 117 h 207"/>
                  <a:gd name="T102" fmla="*/ 122 w 131"/>
                  <a:gd name="T103" fmla="*/ 168 h 207"/>
                  <a:gd name="T104" fmla="*/ 131 w 131"/>
                  <a:gd name="T105" fmla="*/ 194 h 207"/>
                  <a:gd name="T106" fmla="*/ 131 w 131"/>
                  <a:gd name="T107" fmla="*/ 196 h 207"/>
                  <a:gd name="T108" fmla="*/ 131 w 131"/>
                  <a:gd name="T109" fmla="*/ 197 h 207"/>
                  <a:gd name="T110" fmla="*/ 131 w 131"/>
                  <a:gd name="T111" fmla="*/ 200 h 207"/>
                  <a:gd name="T112" fmla="*/ 131 w 131"/>
                  <a:gd name="T113" fmla="*/ 201 h 2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1"/>
                  <a:gd name="T172" fmla="*/ 0 h 207"/>
                  <a:gd name="T173" fmla="*/ 131 w 131"/>
                  <a:gd name="T174" fmla="*/ 207 h 2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1" h="207">
                    <a:moveTo>
                      <a:pt x="131" y="201"/>
                    </a:moveTo>
                    <a:lnTo>
                      <a:pt x="122" y="204"/>
                    </a:lnTo>
                    <a:lnTo>
                      <a:pt x="118" y="205"/>
                    </a:lnTo>
                    <a:lnTo>
                      <a:pt x="112" y="205"/>
                    </a:lnTo>
                    <a:lnTo>
                      <a:pt x="101" y="205"/>
                    </a:lnTo>
                    <a:lnTo>
                      <a:pt x="87" y="169"/>
                    </a:lnTo>
                    <a:lnTo>
                      <a:pt x="74" y="134"/>
                    </a:lnTo>
                    <a:lnTo>
                      <a:pt x="60" y="98"/>
                    </a:lnTo>
                    <a:lnTo>
                      <a:pt x="45" y="61"/>
                    </a:lnTo>
                    <a:lnTo>
                      <a:pt x="43" y="61"/>
                    </a:lnTo>
                    <a:lnTo>
                      <a:pt x="43" y="59"/>
                    </a:lnTo>
                    <a:lnTo>
                      <a:pt x="41" y="58"/>
                    </a:lnTo>
                    <a:lnTo>
                      <a:pt x="39" y="58"/>
                    </a:lnTo>
                    <a:lnTo>
                      <a:pt x="54" y="101"/>
                    </a:lnTo>
                    <a:lnTo>
                      <a:pt x="68" y="138"/>
                    </a:lnTo>
                    <a:lnTo>
                      <a:pt x="79" y="169"/>
                    </a:lnTo>
                    <a:lnTo>
                      <a:pt x="89" y="198"/>
                    </a:lnTo>
                    <a:lnTo>
                      <a:pt x="89" y="200"/>
                    </a:lnTo>
                    <a:lnTo>
                      <a:pt x="89" y="202"/>
                    </a:lnTo>
                    <a:lnTo>
                      <a:pt x="89" y="204"/>
                    </a:lnTo>
                    <a:lnTo>
                      <a:pt x="89" y="207"/>
                    </a:lnTo>
                    <a:lnTo>
                      <a:pt x="81" y="207"/>
                    </a:lnTo>
                    <a:lnTo>
                      <a:pt x="72" y="207"/>
                    </a:lnTo>
                    <a:lnTo>
                      <a:pt x="64" y="207"/>
                    </a:lnTo>
                    <a:lnTo>
                      <a:pt x="56" y="207"/>
                    </a:lnTo>
                    <a:lnTo>
                      <a:pt x="47" y="183"/>
                    </a:lnTo>
                    <a:lnTo>
                      <a:pt x="35" y="149"/>
                    </a:lnTo>
                    <a:lnTo>
                      <a:pt x="23" y="109"/>
                    </a:lnTo>
                    <a:lnTo>
                      <a:pt x="12" y="74"/>
                    </a:lnTo>
                    <a:lnTo>
                      <a:pt x="12" y="70"/>
                    </a:lnTo>
                    <a:lnTo>
                      <a:pt x="12" y="66"/>
                    </a:lnTo>
                    <a:lnTo>
                      <a:pt x="12" y="62"/>
                    </a:lnTo>
                    <a:lnTo>
                      <a:pt x="12" y="58"/>
                    </a:lnTo>
                    <a:lnTo>
                      <a:pt x="6" y="37"/>
                    </a:lnTo>
                    <a:lnTo>
                      <a:pt x="2" y="25"/>
                    </a:lnTo>
                    <a:lnTo>
                      <a:pt x="0" y="18"/>
                    </a:lnTo>
                    <a:lnTo>
                      <a:pt x="0" y="11"/>
                    </a:lnTo>
                    <a:lnTo>
                      <a:pt x="16" y="12"/>
                    </a:lnTo>
                    <a:lnTo>
                      <a:pt x="27" y="12"/>
                    </a:lnTo>
                    <a:lnTo>
                      <a:pt x="35" y="12"/>
                    </a:lnTo>
                    <a:lnTo>
                      <a:pt x="45" y="11"/>
                    </a:lnTo>
                    <a:lnTo>
                      <a:pt x="50" y="8"/>
                    </a:lnTo>
                    <a:lnTo>
                      <a:pt x="54" y="5"/>
                    </a:lnTo>
                    <a:lnTo>
                      <a:pt x="56" y="3"/>
                    </a:lnTo>
                    <a:lnTo>
                      <a:pt x="58" y="0"/>
                    </a:lnTo>
                    <a:lnTo>
                      <a:pt x="62" y="0"/>
                    </a:lnTo>
                    <a:lnTo>
                      <a:pt x="66" y="0"/>
                    </a:lnTo>
                    <a:lnTo>
                      <a:pt x="68" y="1"/>
                    </a:lnTo>
                    <a:lnTo>
                      <a:pt x="70" y="4"/>
                    </a:lnTo>
                    <a:lnTo>
                      <a:pt x="87" y="56"/>
                    </a:lnTo>
                    <a:lnTo>
                      <a:pt x="108" y="117"/>
                    </a:lnTo>
                    <a:lnTo>
                      <a:pt x="122" y="168"/>
                    </a:lnTo>
                    <a:lnTo>
                      <a:pt x="131" y="194"/>
                    </a:lnTo>
                    <a:lnTo>
                      <a:pt x="131" y="196"/>
                    </a:lnTo>
                    <a:lnTo>
                      <a:pt x="131" y="197"/>
                    </a:lnTo>
                    <a:lnTo>
                      <a:pt x="131" y="200"/>
                    </a:lnTo>
                    <a:lnTo>
                      <a:pt x="131" y="201"/>
                    </a:lnTo>
                    <a:close/>
                  </a:path>
                </a:pathLst>
              </a:custGeom>
              <a:solidFill>
                <a:srgbClr val="66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2" name="Freeform 836"/>
              <p:cNvSpPr>
                <a:spLocks/>
              </p:cNvSpPr>
              <p:nvPr/>
            </p:nvSpPr>
            <p:spPr bwMode="auto">
              <a:xfrm>
                <a:off x="287" y="1431"/>
                <a:ext cx="164" cy="216"/>
              </a:xfrm>
              <a:custGeom>
                <a:avLst/>
                <a:gdLst>
                  <a:gd name="T0" fmla="*/ 154 w 164"/>
                  <a:gd name="T1" fmla="*/ 214 h 216"/>
                  <a:gd name="T2" fmla="*/ 131 w 164"/>
                  <a:gd name="T3" fmla="*/ 214 h 216"/>
                  <a:gd name="T4" fmla="*/ 110 w 164"/>
                  <a:gd name="T5" fmla="*/ 214 h 216"/>
                  <a:gd name="T6" fmla="*/ 88 w 164"/>
                  <a:gd name="T7" fmla="*/ 215 h 216"/>
                  <a:gd name="T8" fmla="*/ 73 w 164"/>
                  <a:gd name="T9" fmla="*/ 215 h 216"/>
                  <a:gd name="T10" fmla="*/ 71 w 164"/>
                  <a:gd name="T11" fmla="*/ 214 h 216"/>
                  <a:gd name="T12" fmla="*/ 69 w 164"/>
                  <a:gd name="T13" fmla="*/ 208 h 216"/>
                  <a:gd name="T14" fmla="*/ 65 w 164"/>
                  <a:gd name="T15" fmla="*/ 198 h 216"/>
                  <a:gd name="T16" fmla="*/ 63 w 164"/>
                  <a:gd name="T17" fmla="*/ 192 h 216"/>
                  <a:gd name="T18" fmla="*/ 58 w 164"/>
                  <a:gd name="T19" fmla="*/ 185 h 216"/>
                  <a:gd name="T20" fmla="*/ 31 w 164"/>
                  <a:gd name="T21" fmla="*/ 106 h 216"/>
                  <a:gd name="T22" fmla="*/ 9 w 164"/>
                  <a:gd name="T23" fmla="*/ 34 h 216"/>
                  <a:gd name="T24" fmla="*/ 7 w 164"/>
                  <a:gd name="T25" fmla="*/ 0 h 216"/>
                  <a:gd name="T26" fmla="*/ 17 w 164"/>
                  <a:gd name="T27" fmla="*/ 0 h 216"/>
                  <a:gd name="T28" fmla="*/ 52 w 164"/>
                  <a:gd name="T29" fmla="*/ 72 h 216"/>
                  <a:gd name="T30" fmla="*/ 73 w 164"/>
                  <a:gd name="T31" fmla="*/ 135 h 216"/>
                  <a:gd name="T32" fmla="*/ 79 w 164"/>
                  <a:gd name="T33" fmla="*/ 160 h 216"/>
                  <a:gd name="T34" fmla="*/ 83 w 164"/>
                  <a:gd name="T35" fmla="*/ 160 h 216"/>
                  <a:gd name="T36" fmla="*/ 79 w 164"/>
                  <a:gd name="T37" fmla="*/ 134 h 216"/>
                  <a:gd name="T38" fmla="*/ 73 w 164"/>
                  <a:gd name="T39" fmla="*/ 112 h 216"/>
                  <a:gd name="T40" fmla="*/ 63 w 164"/>
                  <a:gd name="T41" fmla="*/ 85 h 216"/>
                  <a:gd name="T42" fmla="*/ 50 w 164"/>
                  <a:gd name="T43" fmla="*/ 45 h 216"/>
                  <a:gd name="T44" fmla="*/ 44 w 164"/>
                  <a:gd name="T45" fmla="*/ 21 h 216"/>
                  <a:gd name="T46" fmla="*/ 44 w 164"/>
                  <a:gd name="T47" fmla="*/ 12 h 216"/>
                  <a:gd name="T48" fmla="*/ 48 w 164"/>
                  <a:gd name="T49" fmla="*/ 7 h 216"/>
                  <a:gd name="T50" fmla="*/ 54 w 164"/>
                  <a:gd name="T51" fmla="*/ 10 h 216"/>
                  <a:gd name="T52" fmla="*/ 63 w 164"/>
                  <a:gd name="T53" fmla="*/ 12 h 216"/>
                  <a:gd name="T54" fmla="*/ 67 w 164"/>
                  <a:gd name="T55" fmla="*/ 17 h 216"/>
                  <a:gd name="T56" fmla="*/ 73 w 164"/>
                  <a:gd name="T57" fmla="*/ 33 h 216"/>
                  <a:gd name="T58" fmla="*/ 85 w 164"/>
                  <a:gd name="T59" fmla="*/ 58 h 216"/>
                  <a:gd name="T60" fmla="*/ 94 w 164"/>
                  <a:gd name="T61" fmla="*/ 84 h 216"/>
                  <a:gd name="T62" fmla="*/ 100 w 164"/>
                  <a:gd name="T63" fmla="*/ 113 h 216"/>
                  <a:gd name="T64" fmla="*/ 104 w 164"/>
                  <a:gd name="T65" fmla="*/ 128 h 216"/>
                  <a:gd name="T66" fmla="*/ 108 w 164"/>
                  <a:gd name="T67" fmla="*/ 128 h 216"/>
                  <a:gd name="T68" fmla="*/ 96 w 164"/>
                  <a:gd name="T69" fmla="*/ 81 h 216"/>
                  <a:gd name="T70" fmla="*/ 79 w 164"/>
                  <a:gd name="T71" fmla="*/ 29 h 216"/>
                  <a:gd name="T72" fmla="*/ 81 w 164"/>
                  <a:gd name="T73" fmla="*/ 12 h 216"/>
                  <a:gd name="T74" fmla="*/ 90 w 164"/>
                  <a:gd name="T75" fmla="*/ 11 h 216"/>
                  <a:gd name="T76" fmla="*/ 100 w 164"/>
                  <a:gd name="T77" fmla="*/ 21 h 216"/>
                  <a:gd name="T78" fmla="*/ 110 w 164"/>
                  <a:gd name="T79" fmla="*/ 41 h 216"/>
                  <a:gd name="T80" fmla="*/ 131 w 164"/>
                  <a:gd name="T81" fmla="*/ 106 h 216"/>
                  <a:gd name="T82" fmla="*/ 160 w 164"/>
                  <a:gd name="T83" fmla="*/ 194 h 2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4"/>
                  <a:gd name="T127" fmla="*/ 0 h 216"/>
                  <a:gd name="T128" fmla="*/ 164 w 164"/>
                  <a:gd name="T129" fmla="*/ 216 h 2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4" h="216">
                    <a:moveTo>
                      <a:pt x="164" y="214"/>
                    </a:moveTo>
                    <a:lnTo>
                      <a:pt x="154" y="214"/>
                    </a:lnTo>
                    <a:lnTo>
                      <a:pt x="142" y="214"/>
                    </a:lnTo>
                    <a:lnTo>
                      <a:pt x="131" y="214"/>
                    </a:lnTo>
                    <a:lnTo>
                      <a:pt x="121" y="214"/>
                    </a:lnTo>
                    <a:lnTo>
                      <a:pt x="110" y="214"/>
                    </a:lnTo>
                    <a:lnTo>
                      <a:pt x="98" y="215"/>
                    </a:lnTo>
                    <a:lnTo>
                      <a:pt x="88" y="215"/>
                    </a:lnTo>
                    <a:lnTo>
                      <a:pt x="75" y="216"/>
                    </a:lnTo>
                    <a:lnTo>
                      <a:pt x="73" y="215"/>
                    </a:lnTo>
                    <a:lnTo>
                      <a:pt x="73" y="214"/>
                    </a:lnTo>
                    <a:lnTo>
                      <a:pt x="71" y="214"/>
                    </a:lnTo>
                    <a:lnTo>
                      <a:pt x="69" y="212"/>
                    </a:lnTo>
                    <a:lnTo>
                      <a:pt x="69" y="208"/>
                    </a:lnTo>
                    <a:lnTo>
                      <a:pt x="67" y="203"/>
                    </a:lnTo>
                    <a:lnTo>
                      <a:pt x="65" y="198"/>
                    </a:lnTo>
                    <a:lnTo>
                      <a:pt x="65" y="194"/>
                    </a:lnTo>
                    <a:lnTo>
                      <a:pt x="63" y="192"/>
                    </a:lnTo>
                    <a:lnTo>
                      <a:pt x="61" y="189"/>
                    </a:lnTo>
                    <a:lnTo>
                      <a:pt x="58" y="185"/>
                    </a:lnTo>
                    <a:lnTo>
                      <a:pt x="56" y="181"/>
                    </a:lnTo>
                    <a:lnTo>
                      <a:pt x="31" y="106"/>
                    </a:lnTo>
                    <a:lnTo>
                      <a:pt x="17" y="63"/>
                    </a:lnTo>
                    <a:lnTo>
                      <a:pt x="9" y="34"/>
                    </a:lnTo>
                    <a:lnTo>
                      <a:pt x="0" y="3"/>
                    </a:lnTo>
                    <a:lnTo>
                      <a:pt x="7" y="0"/>
                    </a:lnTo>
                    <a:lnTo>
                      <a:pt x="11" y="0"/>
                    </a:lnTo>
                    <a:lnTo>
                      <a:pt x="17" y="0"/>
                    </a:lnTo>
                    <a:lnTo>
                      <a:pt x="27" y="1"/>
                    </a:lnTo>
                    <a:lnTo>
                      <a:pt x="52" y="72"/>
                    </a:lnTo>
                    <a:lnTo>
                      <a:pt x="67" y="112"/>
                    </a:lnTo>
                    <a:lnTo>
                      <a:pt x="73" y="135"/>
                    </a:lnTo>
                    <a:lnTo>
                      <a:pt x="77" y="160"/>
                    </a:lnTo>
                    <a:lnTo>
                      <a:pt x="79" y="160"/>
                    </a:lnTo>
                    <a:lnTo>
                      <a:pt x="81" y="160"/>
                    </a:lnTo>
                    <a:lnTo>
                      <a:pt x="83" y="160"/>
                    </a:lnTo>
                    <a:lnTo>
                      <a:pt x="79" y="134"/>
                    </a:lnTo>
                    <a:lnTo>
                      <a:pt x="75" y="119"/>
                    </a:lnTo>
                    <a:lnTo>
                      <a:pt x="73" y="112"/>
                    </a:lnTo>
                    <a:lnTo>
                      <a:pt x="71" y="106"/>
                    </a:lnTo>
                    <a:lnTo>
                      <a:pt x="63" y="85"/>
                    </a:lnTo>
                    <a:lnTo>
                      <a:pt x="56" y="66"/>
                    </a:lnTo>
                    <a:lnTo>
                      <a:pt x="50" y="45"/>
                    </a:lnTo>
                    <a:lnTo>
                      <a:pt x="44" y="26"/>
                    </a:lnTo>
                    <a:lnTo>
                      <a:pt x="44" y="21"/>
                    </a:lnTo>
                    <a:lnTo>
                      <a:pt x="44" y="17"/>
                    </a:lnTo>
                    <a:lnTo>
                      <a:pt x="44" y="12"/>
                    </a:lnTo>
                    <a:lnTo>
                      <a:pt x="44" y="7"/>
                    </a:lnTo>
                    <a:lnTo>
                      <a:pt x="48" y="7"/>
                    </a:lnTo>
                    <a:lnTo>
                      <a:pt x="50" y="8"/>
                    </a:lnTo>
                    <a:lnTo>
                      <a:pt x="54" y="10"/>
                    </a:lnTo>
                    <a:lnTo>
                      <a:pt x="61" y="10"/>
                    </a:lnTo>
                    <a:lnTo>
                      <a:pt x="63" y="12"/>
                    </a:lnTo>
                    <a:lnTo>
                      <a:pt x="65" y="14"/>
                    </a:lnTo>
                    <a:lnTo>
                      <a:pt x="67" y="17"/>
                    </a:lnTo>
                    <a:lnTo>
                      <a:pt x="69" y="19"/>
                    </a:lnTo>
                    <a:lnTo>
                      <a:pt x="73" y="33"/>
                    </a:lnTo>
                    <a:lnTo>
                      <a:pt x="79" y="45"/>
                    </a:lnTo>
                    <a:lnTo>
                      <a:pt x="85" y="58"/>
                    </a:lnTo>
                    <a:lnTo>
                      <a:pt x="90" y="70"/>
                    </a:lnTo>
                    <a:lnTo>
                      <a:pt x="94" y="84"/>
                    </a:lnTo>
                    <a:lnTo>
                      <a:pt x="96" y="99"/>
                    </a:lnTo>
                    <a:lnTo>
                      <a:pt x="100" y="113"/>
                    </a:lnTo>
                    <a:lnTo>
                      <a:pt x="102" y="128"/>
                    </a:lnTo>
                    <a:lnTo>
                      <a:pt x="104" y="128"/>
                    </a:lnTo>
                    <a:lnTo>
                      <a:pt x="106" y="128"/>
                    </a:lnTo>
                    <a:lnTo>
                      <a:pt x="108" y="128"/>
                    </a:lnTo>
                    <a:lnTo>
                      <a:pt x="96" y="81"/>
                    </a:lnTo>
                    <a:lnTo>
                      <a:pt x="85" y="50"/>
                    </a:lnTo>
                    <a:lnTo>
                      <a:pt x="79" y="29"/>
                    </a:lnTo>
                    <a:lnTo>
                      <a:pt x="75" y="14"/>
                    </a:lnTo>
                    <a:lnTo>
                      <a:pt x="81" y="12"/>
                    </a:lnTo>
                    <a:lnTo>
                      <a:pt x="85" y="11"/>
                    </a:lnTo>
                    <a:lnTo>
                      <a:pt x="90" y="11"/>
                    </a:lnTo>
                    <a:lnTo>
                      <a:pt x="96" y="11"/>
                    </a:lnTo>
                    <a:lnTo>
                      <a:pt x="100" y="21"/>
                    </a:lnTo>
                    <a:lnTo>
                      <a:pt x="104" y="32"/>
                    </a:lnTo>
                    <a:lnTo>
                      <a:pt x="110" y="41"/>
                    </a:lnTo>
                    <a:lnTo>
                      <a:pt x="115" y="52"/>
                    </a:lnTo>
                    <a:lnTo>
                      <a:pt x="131" y="106"/>
                    </a:lnTo>
                    <a:lnTo>
                      <a:pt x="148" y="156"/>
                    </a:lnTo>
                    <a:lnTo>
                      <a:pt x="160" y="194"/>
                    </a:lnTo>
                    <a:lnTo>
                      <a:pt x="164" y="21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3" name="Freeform 837"/>
              <p:cNvSpPr>
                <a:spLocks/>
              </p:cNvSpPr>
              <p:nvPr/>
            </p:nvSpPr>
            <p:spPr bwMode="auto">
              <a:xfrm>
                <a:off x="206" y="1409"/>
                <a:ext cx="139" cy="238"/>
              </a:xfrm>
              <a:custGeom>
                <a:avLst/>
                <a:gdLst>
                  <a:gd name="T0" fmla="*/ 127 w 139"/>
                  <a:gd name="T1" fmla="*/ 236 h 238"/>
                  <a:gd name="T2" fmla="*/ 102 w 139"/>
                  <a:gd name="T3" fmla="*/ 236 h 238"/>
                  <a:gd name="T4" fmla="*/ 83 w 139"/>
                  <a:gd name="T5" fmla="*/ 219 h 238"/>
                  <a:gd name="T6" fmla="*/ 75 w 139"/>
                  <a:gd name="T7" fmla="*/ 190 h 238"/>
                  <a:gd name="T8" fmla="*/ 67 w 139"/>
                  <a:gd name="T9" fmla="*/ 175 h 238"/>
                  <a:gd name="T10" fmla="*/ 65 w 139"/>
                  <a:gd name="T11" fmla="*/ 175 h 238"/>
                  <a:gd name="T12" fmla="*/ 63 w 139"/>
                  <a:gd name="T13" fmla="*/ 171 h 238"/>
                  <a:gd name="T14" fmla="*/ 58 w 139"/>
                  <a:gd name="T15" fmla="*/ 167 h 238"/>
                  <a:gd name="T16" fmla="*/ 56 w 139"/>
                  <a:gd name="T17" fmla="*/ 165 h 238"/>
                  <a:gd name="T18" fmla="*/ 56 w 139"/>
                  <a:gd name="T19" fmla="*/ 165 h 238"/>
                  <a:gd name="T20" fmla="*/ 61 w 139"/>
                  <a:gd name="T21" fmla="*/ 179 h 238"/>
                  <a:gd name="T22" fmla="*/ 73 w 139"/>
                  <a:gd name="T23" fmla="*/ 208 h 238"/>
                  <a:gd name="T24" fmla="*/ 79 w 139"/>
                  <a:gd name="T25" fmla="*/ 225 h 238"/>
                  <a:gd name="T26" fmla="*/ 79 w 139"/>
                  <a:gd name="T27" fmla="*/ 233 h 238"/>
                  <a:gd name="T28" fmla="*/ 73 w 139"/>
                  <a:gd name="T29" fmla="*/ 237 h 238"/>
                  <a:gd name="T30" fmla="*/ 61 w 139"/>
                  <a:gd name="T31" fmla="*/ 238 h 238"/>
                  <a:gd name="T32" fmla="*/ 42 w 139"/>
                  <a:gd name="T33" fmla="*/ 200 h 238"/>
                  <a:gd name="T34" fmla="*/ 19 w 139"/>
                  <a:gd name="T35" fmla="*/ 118 h 238"/>
                  <a:gd name="T36" fmla="*/ 0 w 139"/>
                  <a:gd name="T37" fmla="*/ 25 h 238"/>
                  <a:gd name="T38" fmla="*/ 2 w 139"/>
                  <a:gd name="T39" fmla="*/ 11 h 238"/>
                  <a:gd name="T40" fmla="*/ 4 w 139"/>
                  <a:gd name="T41" fmla="*/ 3 h 238"/>
                  <a:gd name="T42" fmla="*/ 9 w 139"/>
                  <a:gd name="T43" fmla="*/ 5 h 238"/>
                  <a:gd name="T44" fmla="*/ 19 w 139"/>
                  <a:gd name="T45" fmla="*/ 34 h 238"/>
                  <a:gd name="T46" fmla="*/ 34 w 139"/>
                  <a:gd name="T47" fmla="*/ 92 h 238"/>
                  <a:gd name="T48" fmla="*/ 42 w 139"/>
                  <a:gd name="T49" fmla="*/ 120 h 238"/>
                  <a:gd name="T50" fmla="*/ 44 w 139"/>
                  <a:gd name="T51" fmla="*/ 120 h 238"/>
                  <a:gd name="T52" fmla="*/ 40 w 139"/>
                  <a:gd name="T53" fmla="*/ 96 h 238"/>
                  <a:gd name="T54" fmla="*/ 27 w 139"/>
                  <a:gd name="T55" fmla="*/ 48 h 238"/>
                  <a:gd name="T56" fmla="*/ 21 w 139"/>
                  <a:gd name="T57" fmla="*/ 18 h 238"/>
                  <a:gd name="T58" fmla="*/ 19 w 139"/>
                  <a:gd name="T59" fmla="*/ 5 h 238"/>
                  <a:gd name="T60" fmla="*/ 21 w 139"/>
                  <a:gd name="T61" fmla="*/ 1 h 238"/>
                  <a:gd name="T62" fmla="*/ 27 w 139"/>
                  <a:gd name="T63" fmla="*/ 1 h 238"/>
                  <a:gd name="T64" fmla="*/ 36 w 139"/>
                  <a:gd name="T65" fmla="*/ 25 h 238"/>
                  <a:gd name="T66" fmla="*/ 48 w 139"/>
                  <a:gd name="T67" fmla="*/ 67 h 238"/>
                  <a:gd name="T68" fmla="*/ 54 w 139"/>
                  <a:gd name="T69" fmla="*/ 90 h 238"/>
                  <a:gd name="T70" fmla="*/ 56 w 139"/>
                  <a:gd name="T71" fmla="*/ 90 h 238"/>
                  <a:gd name="T72" fmla="*/ 54 w 139"/>
                  <a:gd name="T73" fmla="*/ 72 h 238"/>
                  <a:gd name="T74" fmla="*/ 50 w 139"/>
                  <a:gd name="T75" fmla="*/ 40 h 238"/>
                  <a:gd name="T76" fmla="*/ 50 w 139"/>
                  <a:gd name="T77" fmla="*/ 11 h 238"/>
                  <a:gd name="T78" fmla="*/ 61 w 139"/>
                  <a:gd name="T79" fmla="*/ 15 h 238"/>
                  <a:gd name="T80" fmla="*/ 75 w 139"/>
                  <a:gd name="T81" fmla="*/ 33 h 238"/>
                  <a:gd name="T82" fmla="*/ 88 w 139"/>
                  <a:gd name="T83" fmla="*/ 70 h 238"/>
                  <a:gd name="T84" fmla="*/ 104 w 139"/>
                  <a:gd name="T85" fmla="*/ 130 h 238"/>
                  <a:gd name="T86" fmla="*/ 106 w 139"/>
                  <a:gd name="T87" fmla="*/ 146 h 238"/>
                  <a:gd name="T88" fmla="*/ 117 w 139"/>
                  <a:gd name="T89" fmla="*/ 172 h 238"/>
                  <a:gd name="T90" fmla="*/ 131 w 139"/>
                  <a:gd name="T91" fmla="*/ 215 h 2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9"/>
                  <a:gd name="T139" fmla="*/ 0 h 238"/>
                  <a:gd name="T140" fmla="*/ 139 w 139"/>
                  <a:gd name="T141" fmla="*/ 238 h 2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9" h="238">
                    <a:moveTo>
                      <a:pt x="139" y="236"/>
                    </a:moveTo>
                    <a:lnTo>
                      <a:pt x="127" y="236"/>
                    </a:lnTo>
                    <a:lnTo>
                      <a:pt x="115" y="236"/>
                    </a:lnTo>
                    <a:lnTo>
                      <a:pt x="102" y="236"/>
                    </a:lnTo>
                    <a:lnTo>
                      <a:pt x="90" y="234"/>
                    </a:lnTo>
                    <a:lnTo>
                      <a:pt x="83" y="219"/>
                    </a:lnTo>
                    <a:lnTo>
                      <a:pt x="79" y="204"/>
                    </a:lnTo>
                    <a:lnTo>
                      <a:pt x="75" y="190"/>
                    </a:lnTo>
                    <a:lnTo>
                      <a:pt x="69" y="175"/>
                    </a:lnTo>
                    <a:lnTo>
                      <a:pt x="67" y="175"/>
                    </a:lnTo>
                    <a:lnTo>
                      <a:pt x="65" y="175"/>
                    </a:lnTo>
                    <a:lnTo>
                      <a:pt x="63" y="174"/>
                    </a:lnTo>
                    <a:lnTo>
                      <a:pt x="63" y="171"/>
                    </a:lnTo>
                    <a:lnTo>
                      <a:pt x="61" y="168"/>
                    </a:lnTo>
                    <a:lnTo>
                      <a:pt x="58" y="167"/>
                    </a:lnTo>
                    <a:lnTo>
                      <a:pt x="58" y="164"/>
                    </a:lnTo>
                    <a:lnTo>
                      <a:pt x="56" y="165"/>
                    </a:lnTo>
                    <a:lnTo>
                      <a:pt x="54" y="165"/>
                    </a:lnTo>
                    <a:lnTo>
                      <a:pt x="61" y="179"/>
                    </a:lnTo>
                    <a:lnTo>
                      <a:pt x="67" y="193"/>
                    </a:lnTo>
                    <a:lnTo>
                      <a:pt x="73" y="208"/>
                    </a:lnTo>
                    <a:lnTo>
                      <a:pt x="79" y="222"/>
                    </a:lnTo>
                    <a:lnTo>
                      <a:pt x="79" y="225"/>
                    </a:lnTo>
                    <a:lnTo>
                      <a:pt x="79" y="229"/>
                    </a:lnTo>
                    <a:lnTo>
                      <a:pt x="79" y="233"/>
                    </a:lnTo>
                    <a:lnTo>
                      <a:pt x="79" y="236"/>
                    </a:lnTo>
                    <a:lnTo>
                      <a:pt x="73" y="237"/>
                    </a:lnTo>
                    <a:lnTo>
                      <a:pt x="67" y="238"/>
                    </a:lnTo>
                    <a:lnTo>
                      <a:pt x="61" y="238"/>
                    </a:lnTo>
                    <a:lnTo>
                      <a:pt x="54" y="238"/>
                    </a:lnTo>
                    <a:lnTo>
                      <a:pt x="42" y="200"/>
                    </a:lnTo>
                    <a:lnTo>
                      <a:pt x="31" y="167"/>
                    </a:lnTo>
                    <a:lnTo>
                      <a:pt x="19" y="118"/>
                    </a:lnTo>
                    <a:lnTo>
                      <a:pt x="0" y="36"/>
                    </a:lnTo>
                    <a:lnTo>
                      <a:pt x="0" y="25"/>
                    </a:lnTo>
                    <a:lnTo>
                      <a:pt x="2" y="16"/>
                    </a:lnTo>
                    <a:lnTo>
                      <a:pt x="2" y="11"/>
                    </a:lnTo>
                    <a:lnTo>
                      <a:pt x="2" y="3"/>
                    </a:lnTo>
                    <a:lnTo>
                      <a:pt x="4" y="3"/>
                    </a:lnTo>
                    <a:lnTo>
                      <a:pt x="7" y="4"/>
                    </a:lnTo>
                    <a:lnTo>
                      <a:pt x="9" y="5"/>
                    </a:lnTo>
                    <a:lnTo>
                      <a:pt x="13" y="7"/>
                    </a:lnTo>
                    <a:lnTo>
                      <a:pt x="19" y="34"/>
                    </a:lnTo>
                    <a:lnTo>
                      <a:pt x="27" y="63"/>
                    </a:lnTo>
                    <a:lnTo>
                      <a:pt x="34" y="92"/>
                    </a:lnTo>
                    <a:lnTo>
                      <a:pt x="42" y="120"/>
                    </a:lnTo>
                    <a:lnTo>
                      <a:pt x="44" y="120"/>
                    </a:lnTo>
                    <a:lnTo>
                      <a:pt x="46" y="120"/>
                    </a:lnTo>
                    <a:lnTo>
                      <a:pt x="40" y="96"/>
                    </a:lnTo>
                    <a:lnTo>
                      <a:pt x="34" y="73"/>
                    </a:lnTo>
                    <a:lnTo>
                      <a:pt x="27" y="48"/>
                    </a:lnTo>
                    <a:lnTo>
                      <a:pt x="21" y="23"/>
                    </a:lnTo>
                    <a:lnTo>
                      <a:pt x="21" y="18"/>
                    </a:lnTo>
                    <a:lnTo>
                      <a:pt x="21" y="12"/>
                    </a:lnTo>
                    <a:lnTo>
                      <a:pt x="19" y="5"/>
                    </a:lnTo>
                    <a:lnTo>
                      <a:pt x="19" y="0"/>
                    </a:lnTo>
                    <a:lnTo>
                      <a:pt x="21" y="1"/>
                    </a:lnTo>
                    <a:lnTo>
                      <a:pt x="23" y="1"/>
                    </a:lnTo>
                    <a:lnTo>
                      <a:pt x="27" y="1"/>
                    </a:lnTo>
                    <a:lnTo>
                      <a:pt x="29" y="3"/>
                    </a:lnTo>
                    <a:lnTo>
                      <a:pt x="36" y="25"/>
                    </a:lnTo>
                    <a:lnTo>
                      <a:pt x="42" y="45"/>
                    </a:lnTo>
                    <a:lnTo>
                      <a:pt x="48" y="67"/>
                    </a:lnTo>
                    <a:lnTo>
                      <a:pt x="54" y="90"/>
                    </a:lnTo>
                    <a:lnTo>
                      <a:pt x="56" y="90"/>
                    </a:lnTo>
                    <a:lnTo>
                      <a:pt x="58" y="90"/>
                    </a:lnTo>
                    <a:lnTo>
                      <a:pt x="54" y="72"/>
                    </a:lnTo>
                    <a:lnTo>
                      <a:pt x="52" y="58"/>
                    </a:lnTo>
                    <a:lnTo>
                      <a:pt x="50" y="40"/>
                    </a:lnTo>
                    <a:lnTo>
                      <a:pt x="46" y="10"/>
                    </a:lnTo>
                    <a:lnTo>
                      <a:pt x="50" y="11"/>
                    </a:lnTo>
                    <a:lnTo>
                      <a:pt x="54" y="12"/>
                    </a:lnTo>
                    <a:lnTo>
                      <a:pt x="61" y="15"/>
                    </a:lnTo>
                    <a:lnTo>
                      <a:pt x="69" y="21"/>
                    </a:lnTo>
                    <a:lnTo>
                      <a:pt x="75" y="33"/>
                    </a:lnTo>
                    <a:lnTo>
                      <a:pt x="81" y="47"/>
                    </a:lnTo>
                    <a:lnTo>
                      <a:pt x="88" y="70"/>
                    </a:lnTo>
                    <a:lnTo>
                      <a:pt x="100" y="110"/>
                    </a:lnTo>
                    <a:lnTo>
                      <a:pt x="104" y="130"/>
                    </a:lnTo>
                    <a:lnTo>
                      <a:pt x="106" y="141"/>
                    </a:lnTo>
                    <a:lnTo>
                      <a:pt x="106" y="146"/>
                    </a:lnTo>
                    <a:lnTo>
                      <a:pt x="108" y="150"/>
                    </a:lnTo>
                    <a:lnTo>
                      <a:pt x="117" y="172"/>
                    </a:lnTo>
                    <a:lnTo>
                      <a:pt x="125" y="194"/>
                    </a:lnTo>
                    <a:lnTo>
                      <a:pt x="131" y="215"/>
                    </a:lnTo>
                    <a:lnTo>
                      <a:pt x="139" y="236"/>
                    </a:lnTo>
                    <a:close/>
                  </a:path>
                </a:pathLst>
              </a:custGeom>
              <a:solidFill>
                <a:srgbClr val="CC9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4" name="Freeform 838"/>
              <p:cNvSpPr>
                <a:spLocks/>
              </p:cNvSpPr>
              <p:nvPr/>
            </p:nvSpPr>
            <p:spPr bwMode="auto">
              <a:xfrm>
                <a:off x="175" y="1435"/>
                <a:ext cx="77" cy="214"/>
              </a:xfrm>
              <a:custGeom>
                <a:avLst/>
                <a:gdLst>
                  <a:gd name="T0" fmla="*/ 77 w 77"/>
                  <a:gd name="T1" fmla="*/ 208 h 214"/>
                  <a:gd name="T2" fmla="*/ 75 w 77"/>
                  <a:gd name="T3" fmla="*/ 210 h 214"/>
                  <a:gd name="T4" fmla="*/ 75 w 77"/>
                  <a:gd name="T5" fmla="*/ 211 h 214"/>
                  <a:gd name="T6" fmla="*/ 75 w 77"/>
                  <a:gd name="T7" fmla="*/ 212 h 214"/>
                  <a:gd name="T8" fmla="*/ 73 w 77"/>
                  <a:gd name="T9" fmla="*/ 214 h 214"/>
                  <a:gd name="T10" fmla="*/ 65 w 77"/>
                  <a:gd name="T11" fmla="*/ 212 h 214"/>
                  <a:gd name="T12" fmla="*/ 58 w 77"/>
                  <a:gd name="T13" fmla="*/ 212 h 214"/>
                  <a:gd name="T14" fmla="*/ 50 w 77"/>
                  <a:gd name="T15" fmla="*/ 211 h 214"/>
                  <a:gd name="T16" fmla="*/ 44 w 77"/>
                  <a:gd name="T17" fmla="*/ 210 h 214"/>
                  <a:gd name="T18" fmla="*/ 35 w 77"/>
                  <a:gd name="T19" fmla="*/ 175 h 214"/>
                  <a:gd name="T20" fmla="*/ 27 w 77"/>
                  <a:gd name="T21" fmla="*/ 141 h 214"/>
                  <a:gd name="T22" fmla="*/ 17 w 77"/>
                  <a:gd name="T23" fmla="*/ 106 h 214"/>
                  <a:gd name="T24" fmla="*/ 8 w 77"/>
                  <a:gd name="T25" fmla="*/ 72 h 214"/>
                  <a:gd name="T26" fmla="*/ 6 w 77"/>
                  <a:gd name="T27" fmla="*/ 55 h 214"/>
                  <a:gd name="T28" fmla="*/ 4 w 77"/>
                  <a:gd name="T29" fmla="*/ 39 h 214"/>
                  <a:gd name="T30" fmla="*/ 2 w 77"/>
                  <a:gd name="T31" fmla="*/ 22 h 214"/>
                  <a:gd name="T32" fmla="*/ 0 w 77"/>
                  <a:gd name="T33" fmla="*/ 7 h 214"/>
                  <a:gd name="T34" fmla="*/ 2 w 77"/>
                  <a:gd name="T35" fmla="*/ 8 h 214"/>
                  <a:gd name="T36" fmla="*/ 4 w 77"/>
                  <a:gd name="T37" fmla="*/ 8 h 214"/>
                  <a:gd name="T38" fmla="*/ 6 w 77"/>
                  <a:gd name="T39" fmla="*/ 8 h 214"/>
                  <a:gd name="T40" fmla="*/ 8 w 77"/>
                  <a:gd name="T41" fmla="*/ 10 h 214"/>
                  <a:gd name="T42" fmla="*/ 17 w 77"/>
                  <a:gd name="T43" fmla="*/ 44 h 214"/>
                  <a:gd name="T44" fmla="*/ 23 w 77"/>
                  <a:gd name="T45" fmla="*/ 76 h 214"/>
                  <a:gd name="T46" fmla="*/ 29 w 77"/>
                  <a:gd name="T47" fmla="*/ 108 h 214"/>
                  <a:gd name="T48" fmla="*/ 38 w 77"/>
                  <a:gd name="T49" fmla="*/ 143 h 214"/>
                  <a:gd name="T50" fmla="*/ 44 w 77"/>
                  <a:gd name="T51" fmla="*/ 161 h 214"/>
                  <a:gd name="T52" fmla="*/ 48 w 77"/>
                  <a:gd name="T53" fmla="*/ 172 h 214"/>
                  <a:gd name="T54" fmla="*/ 50 w 77"/>
                  <a:gd name="T55" fmla="*/ 182 h 214"/>
                  <a:gd name="T56" fmla="*/ 52 w 77"/>
                  <a:gd name="T57" fmla="*/ 193 h 214"/>
                  <a:gd name="T58" fmla="*/ 54 w 77"/>
                  <a:gd name="T59" fmla="*/ 193 h 214"/>
                  <a:gd name="T60" fmla="*/ 56 w 77"/>
                  <a:gd name="T61" fmla="*/ 193 h 214"/>
                  <a:gd name="T62" fmla="*/ 56 w 77"/>
                  <a:gd name="T63" fmla="*/ 193 h 214"/>
                  <a:gd name="T64" fmla="*/ 58 w 77"/>
                  <a:gd name="T65" fmla="*/ 193 h 214"/>
                  <a:gd name="T66" fmla="*/ 52 w 77"/>
                  <a:gd name="T67" fmla="*/ 168 h 214"/>
                  <a:gd name="T68" fmla="*/ 46 w 77"/>
                  <a:gd name="T69" fmla="*/ 146 h 214"/>
                  <a:gd name="T70" fmla="*/ 40 w 77"/>
                  <a:gd name="T71" fmla="*/ 121 h 214"/>
                  <a:gd name="T72" fmla="*/ 33 w 77"/>
                  <a:gd name="T73" fmla="*/ 91 h 214"/>
                  <a:gd name="T74" fmla="*/ 29 w 77"/>
                  <a:gd name="T75" fmla="*/ 76 h 214"/>
                  <a:gd name="T76" fmla="*/ 25 w 77"/>
                  <a:gd name="T77" fmla="*/ 62 h 214"/>
                  <a:gd name="T78" fmla="*/ 23 w 77"/>
                  <a:gd name="T79" fmla="*/ 47 h 214"/>
                  <a:gd name="T80" fmla="*/ 19 w 77"/>
                  <a:gd name="T81" fmla="*/ 33 h 214"/>
                  <a:gd name="T82" fmla="*/ 17 w 77"/>
                  <a:gd name="T83" fmla="*/ 18 h 214"/>
                  <a:gd name="T84" fmla="*/ 15 w 77"/>
                  <a:gd name="T85" fmla="*/ 10 h 214"/>
                  <a:gd name="T86" fmla="*/ 15 w 77"/>
                  <a:gd name="T87" fmla="*/ 6 h 214"/>
                  <a:gd name="T88" fmla="*/ 15 w 77"/>
                  <a:gd name="T89" fmla="*/ 2 h 214"/>
                  <a:gd name="T90" fmla="*/ 17 w 77"/>
                  <a:gd name="T91" fmla="*/ 2 h 214"/>
                  <a:gd name="T92" fmla="*/ 19 w 77"/>
                  <a:gd name="T93" fmla="*/ 0 h 214"/>
                  <a:gd name="T94" fmla="*/ 21 w 77"/>
                  <a:gd name="T95" fmla="*/ 0 h 214"/>
                  <a:gd name="T96" fmla="*/ 23 w 77"/>
                  <a:gd name="T97" fmla="*/ 0 h 214"/>
                  <a:gd name="T98" fmla="*/ 48 w 77"/>
                  <a:gd name="T99" fmla="*/ 98 h 214"/>
                  <a:gd name="T100" fmla="*/ 65 w 77"/>
                  <a:gd name="T101" fmla="*/ 159 h 214"/>
                  <a:gd name="T102" fmla="*/ 73 w 77"/>
                  <a:gd name="T103" fmla="*/ 192 h 214"/>
                  <a:gd name="T104" fmla="*/ 77 w 77"/>
                  <a:gd name="T105" fmla="*/ 208 h 2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7"/>
                  <a:gd name="T160" fmla="*/ 0 h 214"/>
                  <a:gd name="T161" fmla="*/ 77 w 77"/>
                  <a:gd name="T162" fmla="*/ 214 h 21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7" h="214">
                    <a:moveTo>
                      <a:pt x="77" y="208"/>
                    </a:moveTo>
                    <a:lnTo>
                      <a:pt x="75" y="210"/>
                    </a:lnTo>
                    <a:lnTo>
                      <a:pt x="75" y="211"/>
                    </a:lnTo>
                    <a:lnTo>
                      <a:pt x="75" y="212"/>
                    </a:lnTo>
                    <a:lnTo>
                      <a:pt x="73" y="214"/>
                    </a:lnTo>
                    <a:lnTo>
                      <a:pt x="65" y="212"/>
                    </a:lnTo>
                    <a:lnTo>
                      <a:pt x="58" y="212"/>
                    </a:lnTo>
                    <a:lnTo>
                      <a:pt x="50" y="211"/>
                    </a:lnTo>
                    <a:lnTo>
                      <a:pt x="44" y="210"/>
                    </a:lnTo>
                    <a:lnTo>
                      <a:pt x="35" y="175"/>
                    </a:lnTo>
                    <a:lnTo>
                      <a:pt x="27" y="141"/>
                    </a:lnTo>
                    <a:lnTo>
                      <a:pt x="17" y="106"/>
                    </a:lnTo>
                    <a:lnTo>
                      <a:pt x="8" y="72"/>
                    </a:lnTo>
                    <a:lnTo>
                      <a:pt x="6" y="55"/>
                    </a:lnTo>
                    <a:lnTo>
                      <a:pt x="4" y="39"/>
                    </a:lnTo>
                    <a:lnTo>
                      <a:pt x="2" y="22"/>
                    </a:lnTo>
                    <a:lnTo>
                      <a:pt x="0" y="7"/>
                    </a:lnTo>
                    <a:lnTo>
                      <a:pt x="2" y="8"/>
                    </a:lnTo>
                    <a:lnTo>
                      <a:pt x="4" y="8"/>
                    </a:lnTo>
                    <a:lnTo>
                      <a:pt x="6" y="8"/>
                    </a:lnTo>
                    <a:lnTo>
                      <a:pt x="8" y="10"/>
                    </a:lnTo>
                    <a:lnTo>
                      <a:pt x="17" y="44"/>
                    </a:lnTo>
                    <a:lnTo>
                      <a:pt x="23" y="76"/>
                    </a:lnTo>
                    <a:lnTo>
                      <a:pt x="29" y="108"/>
                    </a:lnTo>
                    <a:lnTo>
                      <a:pt x="38" y="143"/>
                    </a:lnTo>
                    <a:lnTo>
                      <a:pt x="44" y="161"/>
                    </a:lnTo>
                    <a:lnTo>
                      <a:pt x="48" y="172"/>
                    </a:lnTo>
                    <a:lnTo>
                      <a:pt x="50" y="182"/>
                    </a:lnTo>
                    <a:lnTo>
                      <a:pt x="52" y="193"/>
                    </a:lnTo>
                    <a:lnTo>
                      <a:pt x="54" y="193"/>
                    </a:lnTo>
                    <a:lnTo>
                      <a:pt x="56" y="193"/>
                    </a:lnTo>
                    <a:lnTo>
                      <a:pt x="58" y="193"/>
                    </a:lnTo>
                    <a:lnTo>
                      <a:pt x="52" y="168"/>
                    </a:lnTo>
                    <a:lnTo>
                      <a:pt x="46" y="146"/>
                    </a:lnTo>
                    <a:lnTo>
                      <a:pt x="40" y="121"/>
                    </a:lnTo>
                    <a:lnTo>
                      <a:pt x="33" y="91"/>
                    </a:lnTo>
                    <a:lnTo>
                      <a:pt x="29" y="76"/>
                    </a:lnTo>
                    <a:lnTo>
                      <a:pt x="25" y="62"/>
                    </a:lnTo>
                    <a:lnTo>
                      <a:pt x="23" y="47"/>
                    </a:lnTo>
                    <a:lnTo>
                      <a:pt x="19" y="33"/>
                    </a:lnTo>
                    <a:lnTo>
                      <a:pt x="17" y="18"/>
                    </a:lnTo>
                    <a:lnTo>
                      <a:pt x="15" y="10"/>
                    </a:lnTo>
                    <a:lnTo>
                      <a:pt x="15" y="6"/>
                    </a:lnTo>
                    <a:lnTo>
                      <a:pt x="15" y="2"/>
                    </a:lnTo>
                    <a:lnTo>
                      <a:pt x="17" y="2"/>
                    </a:lnTo>
                    <a:lnTo>
                      <a:pt x="19" y="0"/>
                    </a:lnTo>
                    <a:lnTo>
                      <a:pt x="21" y="0"/>
                    </a:lnTo>
                    <a:lnTo>
                      <a:pt x="23" y="0"/>
                    </a:lnTo>
                    <a:lnTo>
                      <a:pt x="48" y="98"/>
                    </a:lnTo>
                    <a:lnTo>
                      <a:pt x="65" y="159"/>
                    </a:lnTo>
                    <a:lnTo>
                      <a:pt x="73" y="192"/>
                    </a:lnTo>
                    <a:lnTo>
                      <a:pt x="77" y="208"/>
                    </a:lnTo>
                    <a:close/>
                  </a:path>
                </a:pathLst>
              </a:cu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5" name="Freeform 839"/>
              <p:cNvSpPr>
                <a:spLocks/>
              </p:cNvSpPr>
              <p:nvPr/>
            </p:nvSpPr>
            <p:spPr bwMode="auto">
              <a:xfrm>
                <a:off x="2813" y="1066"/>
                <a:ext cx="623" cy="252"/>
              </a:xfrm>
              <a:custGeom>
                <a:avLst/>
                <a:gdLst>
                  <a:gd name="T0" fmla="*/ 511 w 623"/>
                  <a:gd name="T1" fmla="*/ 248 h 252"/>
                  <a:gd name="T2" fmla="*/ 386 w 623"/>
                  <a:gd name="T3" fmla="*/ 251 h 252"/>
                  <a:gd name="T4" fmla="*/ 297 w 623"/>
                  <a:gd name="T5" fmla="*/ 251 h 252"/>
                  <a:gd name="T6" fmla="*/ 222 w 623"/>
                  <a:gd name="T7" fmla="*/ 252 h 252"/>
                  <a:gd name="T8" fmla="*/ 135 w 623"/>
                  <a:gd name="T9" fmla="*/ 251 h 252"/>
                  <a:gd name="T10" fmla="*/ 58 w 623"/>
                  <a:gd name="T11" fmla="*/ 248 h 252"/>
                  <a:gd name="T12" fmla="*/ 47 w 623"/>
                  <a:gd name="T13" fmla="*/ 242 h 252"/>
                  <a:gd name="T14" fmla="*/ 12 w 623"/>
                  <a:gd name="T15" fmla="*/ 143 h 252"/>
                  <a:gd name="T16" fmla="*/ 2 w 623"/>
                  <a:gd name="T17" fmla="*/ 73 h 252"/>
                  <a:gd name="T18" fmla="*/ 8 w 623"/>
                  <a:gd name="T19" fmla="*/ 34 h 252"/>
                  <a:gd name="T20" fmla="*/ 27 w 623"/>
                  <a:gd name="T21" fmla="*/ 31 h 252"/>
                  <a:gd name="T22" fmla="*/ 33 w 623"/>
                  <a:gd name="T23" fmla="*/ 25 h 252"/>
                  <a:gd name="T24" fmla="*/ 39 w 623"/>
                  <a:gd name="T25" fmla="*/ 20 h 252"/>
                  <a:gd name="T26" fmla="*/ 47 w 623"/>
                  <a:gd name="T27" fmla="*/ 15 h 252"/>
                  <a:gd name="T28" fmla="*/ 54 w 623"/>
                  <a:gd name="T29" fmla="*/ 5 h 252"/>
                  <a:gd name="T30" fmla="*/ 68 w 623"/>
                  <a:gd name="T31" fmla="*/ 1 h 252"/>
                  <a:gd name="T32" fmla="*/ 89 w 623"/>
                  <a:gd name="T33" fmla="*/ 0 h 252"/>
                  <a:gd name="T34" fmla="*/ 112 w 623"/>
                  <a:gd name="T35" fmla="*/ 3 h 252"/>
                  <a:gd name="T36" fmla="*/ 139 w 623"/>
                  <a:gd name="T37" fmla="*/ 11 h 252"/>
                  <a:gd name="T38" fmla="*/ 141 w 623"/>
                  <a:gd name="T39" fmla="*/ 14 h 252"/>
                  <a:gd name="T40" fmla="*/ 153 w 623"/>
                  <a:gd name="T41" fmla="*/ 16 h 252"/>
                  <a:gd name="T42" fmla="*/ 182 w 623"/>
                  <a:gd name="T43" fmla="*/ 18 h 252"/>
                  <a:gd name="T44" fmla="*/ 209 w 623"/>
                  <a:gd name="T45" fmla="*/ 19 h 252"/>
                  <a:gd name="T46" fmla="*/ 211 w 623"/>
                  <a:gd name="T47" fmla="*/ 22 h 252"/>
                  <a:gd name="T48" fmla="*/ 232 w 623"/>
                  <a:gd name="T49" fmla="*/ 25 h 252"/>
                  <a:gd name="T50" fmla="*/ 253 w 623"/>
                  <a:gd name="T51" fmla="*/ 29 h 252"/>
                  <a:gd name="T52" fmla="*/ 259 w 623"/>
                  <a:gd name="T53" fmla="*/ 31 h 252"/>
                  <a:gd name="T54" fmla="*/ 290 w 623"/>
                  <a:gd name="T55" fmla="*/ 31 h 252"/>
                  <a:gd name="T56" fmla="*/ 303 w 623"/>
                  <a:gd name="T57" fmla="*/ 34 h 252"/>
                  <a:gd name="T58" fmla="*/ 315 w 623"/>
                  <a:gd name="T59" fmla="*/ 37 h 252"/>
                  <a:gd name="T60" fmla="*/ 340 w 623"/>
                  <a:gd name="T61" fmla="*/ 37 h 252"/>
                  <a:gd name="T62" fmla="*/ 369 w 623"/>
                  <a:gd name="T63" fmla="*/ 38 h 252"/>
                  <a:gd name="T64" fmla="*/ 403 w 623"/>
                  <a:gd name="T65" fmla="*/ 29 h 252"/>
                  <a:gd name="T66" fmla="*/ 423 w 623"/>
                  <a:gd name="T67" fmla="*/ 27 h 252"/>
                  <a:gd name="T68" fmla="*/ 438 w 623"/>
                  <a:gd name="T69" fmla="*/ 52 h 252"/>
                  <a:gd name="T70" fmla="*/ 448 w 623"/>
                  <a:gd name="T71" fmla="*/ 77 h 252"/>
                  <a:gd name="T72" fmla="*/ 469 w 623"/>
                  <a:gd name="T73" fmla="*/ 88 h 252"/>
                  <a:gd name="T74" fmla="*/ 492 w 623"/>
                  <a:gd name="T75" fmla="*/ 89 h 252"/>
                  <a:gd name="T76" fmla="*/ 515 w 623"/>
                  <a:gd name="T77" fmla="*/ 89 h 252"/>
                  <a:gd name="T78" fmla="*/ 527 w 623"/>
                  <a:gd name="T79" fmla="*/ 114 h 252"/>
                  <a:gd name="T80" fmla="*/ 567 w 623"/>
                  <a:gd name="T81" fmla="*/ 140 h 252"/>
                  <a:gd name="T82" fmla="*/ 602 w 623"/>
                  <a:gd name="T83" fmla="*/ 171 h 252"/>
                  <a:gd name="T84" fmla="*/ 623 w 623"/>
                  <a:gd name="T85" fmla="*/ 246 h 2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23"/>
                  <a:gd name="T130" fmla="*/ 0 h 252"/>
                  <a:gd name="T131" fmla="*/ 623 w 623"/>
                  <a:gd name="T132" fmla="*/ 252 h 2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23" h="252">
                    <a:moveTo>
                      <a:pt x="623" y="246"/>
                    </a:moveTo>
                    <a:lnTo>
                      <a:pt x="562" y="248"/>
                    </a:lnTo>
                    <a:lnTo>
                      <a:pt x="511" y="248"/>
                    </a:lnTo>
                    <a:lnTo>
                      <a:pt x="463" y="249"/>
                    </a:lnTo>
                    <a:lnTo>
                      <a:pt x="423" y="249"/>
                    </a:lnTo>
                    <a:lnTo>
                      <a:pt x="386" y="251"/>
                    </a:lnTo>
                    <a:lnTo>
                      <a:pt x="353" y="251"/>
                    </a:lnTo>
                    <a:lnTo>
                      <a:pt x="324" y="251"/>
                    </a:lnTo>
                    <a:lnTo>
                      <a:pt x="297" y="251"/>
                    </a:lnTo>
                    <a:lnTo>
                      <a:pt x="272" y="251"/>
                    </a:lnTo>
                    <a:lnTo>
                      <a:pt x="247" y="252"/>
                    </a:lnTo>
                    <a:lnTo>
                      <a:pt x="222" y="252"/>
                    </a:lnTo>
                    <a:lnTo>
                      <a:pt x="195" y="252"/>
                    </a:lnTo>
                    <a:lnTo>
                      <a:pt x="166" y="251"/>
                    </a:lnTo>
                    <a:lnTo>
                      <a:pt x="135" y="251"/>
                    </a:lnTo>
                    <a:lnTo>
                      <a:pt x="101" y="251"/>
                    </a:lnTo>
                    <a:lnTo>
                      <a:pt x="62" y="251"/>
                    </a:lnTo>
                    <a:lnTo>
                      <a:pt x="58" y="248"/>
                    </a:lnTo>
                    <a:lnTo>
                      <a:pt x="56" y="246"/>
                    </a:lnTo>
                    <a:lnTo>
                      <a:pt x="52" y="244"/>
                    </a:lnTo>
                    <a:lnTo>
                      <a:pt x="47" y="242"/>
                    </a:lnTo>
                    <a:lnTo>
                      <a:pt x="35" y="209"/>
                    </a:lnTo>
                    <a:lnTo>
                      <a:pt x="25" y="176"/>
                    </a:lnTo>
                    <a:lnTo>
                      <a:pt x="12" y="143"/>
                    </a:lnTo>
                    <a:lnTo>
                      <a:pt x="0" y="110"/>
                    </a:lnTo>
                    <a:lnTo>
                      <a:pt x="0" y="91"/>
                    </a:lnTo>
                    <a:lnTo>
                      <a:pt x="2" y="73"/>
                    </a:lnTo>
                    <a:lnTo>
                      <a:pt x="2" y="54"/>
                    </a:lnTo>
                    <a:lnTo>
                      <a:pt x="2" y="36"/>
                    </a:lnTo>
                    <a:lnTo>
                      <a:pt x="8" y="34"/>
                    </a:lnTo>
                    <a:lnTo>
                      <a:pt x="14" y="33"/>
                    </a:lnTo>
                    <a:lnTo>
                      <a:pt x="20" y="31"/>
                    </a:lnTo>
                    <a:lnTo>
                      <a:pt x="27" y="31"/>
                    </a:lnTo>
                    <a:lnTo>
                      <a:pt x="29" y="29"/>
                    </a:lnTo>
                    <a:lnTo>
                      <a:pt x="31" y="26"/>
                    </a:lnTo>
                    <a:lnTo>
                      <a:pt x="33" y="25"/>
                    </a:lnTo>
                    <a:lnTo>
                      <a:pt x="33" y="22"/>
                    </a:lnTo>
                    <a:lnTo>
                      <a:pt x="37" y="20"/>
                    </a:lnTo>
                    <a:lnTo>
                      <a:pt x="39" y="20"/>
                    </a:lnTo>
                    <a:lnTo>
                      <a:pt x="43" y="19"/>
                    </a:lnTo>
                    <a:lnTo>
                      <a:pt x="45" y="19"/>
                    </a:lnTo>
                    <a:lnTo>
                      <a:pt x="47" y="15"/>
                    </a:lnTo>
                    <a:lnTo>
                      <a:pt x="50" y="11"/>
                    </a:lnTo>
                    <a:lnTo>
                      <a:pt x="52" y="8"/>
                    </a:lnTo>
                    <a:lnTo>
                      <a:pt x="54" y="5"/>
                    </a:lnTo>
                    <a:lnTo>
                      <a:pt x="58" y="4"/>
                    </a:lnTo>
                    <a:lnTo>
                      <a:pt x="64" y="3"/>
                    </a:lnTo>
                    <a:lnTo>
                      <a:pt x="68" y="1"/>
                    </a:lnTo>
                    <a:lnTo>
                      <a:pt x="72" y="0"/>
                    </a:lnTo>
                    <a:lnTo>
                      <a:pt x="81" y="0"/>
                    </a:lnTo>
                    <a:lnTo>
                      <a:pt x="89" y="0"/>
                    </a:lnTo>
                    <a:lnTo>
                      <a:pt x="97" y="0"/>
                    </a:lnTo>
                    <a:lnTo>
                      <a:pt x="104" y="0"/>
                    </a:lnTo>
                    <a:lnTo>
                      <a:pt x="112" y="3"/>
                    </a:lnTo>
                    <a:lnTo>
                      <a:pt x="122" y="5"/>
                    </a:lnTo>
                    <a:lnTo>
                      <a:pt x="131" y="8"/>
                    </a:lnTo>
                    <a:lnTo>
                      <a:pt x="139" y="11"/>
                    </a:lnTo>
                    <a:lnTo>
                      <a:pt x="141" y="12"/>
                    </a:lnTo>
                    <a:lnTo>
                      <a:pt x="141" y="14"/>
                    </a:lnTo>
                    <a:lnTo>
                      <a:pt x="141" y="15"/>
                    </a:lnTo>
                    <a:lnTo>
                      <a:pt x="149" y="16"/>
                    </a:lnTo>
                    <a:lnTo>
                      <a:pt x="153" y="16"/>
                    </a:lnTo>
                    <a:lnTo>
                      <a:pt x="155" y="18"/>
                    </a:lnTo>
                    <a:lnTo>
                      <a:pt x="158" y="20"/>
                    </a:lnTo>
                    <a:lnTo>
                      <a:pt x="182" y="18"/>
                    </a:lnTo>
                    <a:lnTo>
                      <a:pt x="195" y="18"/>
                    </a:lnTo>
                    <a:lnTo>
                      <a:pt x="203" y="18"/>
                    </a:lnTo>
                    <a:lnTo>
                      <a:pt x="209" y="19"/>
                    </a:lnTo>
                    <a:lnTo>
                      <a:pt x="211" y="20"/>
                    </a:lnTo>
                    <a:lnTo>
                      <a:pt x="211" y="22"/>
                    </a:lnTo>
                    <a:lnTo>
                      <a:pt x="214" y="23"/>
                    </a:lnTo>
                    <a:lnTo>
                      <a:pt x="224" y="25"/>
                    </a:lnTo>
                    <a:lnTo>
                      <a:pt x="232" y="25"/>
                    </a:lnTo>
                    <a:lnTo>
                      <a:pt x="243" y="26"/>
                    </a:lnTo>
                    <a:lnTo>
                      <a:pt x="251" y="27"/>
                    </a:lnTo>
                    <a:lnTo>
                      <a:pt x="253" y="29"/>
                    </a:lnTo>
                    <a:lnTo>
                      <a:pt x="255" y="29"/>
                    </a:lnTo>
                    <a:lnTo>
                      <a:pt x="257" y="30"/>
                    </a:lnTo>
                    <a:lnTo>
                      <a:pt x="259" y="31"/>
                    </a:lnTo>
                    <a:lnTo>
                      <a:pt x="270" y="31"/>
                    </a:lnTo>
                    <a:lnTo>
                      <a:pt x="280" y="31"/>
                    </a:lnTo>
                    <a:lnTo>
                      <a:pt x="290" y="31"/>
                    </a:lnTo>
                    <a:lnTo>
                      <a:pt x="301" y="31"/>
                    </a:lnTo>
                    <a:lnTo>
                      <a:pt x="303" y="33"/>
                    </a:lnTo>
                    <a:lnTo>
                      <a:pt x="303" y="34"/>
                    </a:lnTo>
                    <a:lnTo>
                      <a:pt x="305" y="36"/>
                    </a:lnTo>
                    <a:lnTo>
                      <a:pt x="307" y="37"/>
                    </a:lnTo>
                    <a:lnTo>
                      <a:pt x="315" y="37"/>
                    </a:lnTo>
                    <a:lnTo>
                      <a:pt x="324" y="37"/>
                    </a:lnTo>
                    <a:lnTo>
                      <a:pt x="332" y="37"/>
                    </a:lnTo>
                    <a:lnTo>
                      <a:pt x="340" y="37"/>
                    </a:lnTo>
                    <a:lnTo>
                      <a:pt x="351" y="38"/>
                    </a:lnTo>
                    <a:lnTo>
                      <a:pt x="359" y="38"/>
                    </a:lnTo>
                    <a:lnTo>
                      <a:pt x="369" y="38"/>
                    </a:lnTo>
                    <a:lnTo>
                      <a:pt x="378" y="38"/>
                    </a:lnTo>
                    <a:lnTo>
                      <a:pt x="390" y="34"/>
                    </a:lnTo>
                    <a:lnTo>
                      <a:pt x="403" y="29"/>
                    </a:lnTo>
                    <a:lnTo>
                      <a:pt x="411" y="26"/>
                    </a:lnTo>
                    <a:lnTo>
                      <a:pt x="419" y="25"/>
                    </a:lnTo>
                    <a:lnTo>
                      <a:pt x="423" y="27"/>
                    </a:lnTo>
                    <a:lnTo>
                      <a:pt x="425" y="31"/>
                    </a:lnTo>
                    <a:lnTo>
                      <a:pt x="430" y="38"/>
                    </a:lnTo>
                    <a:lnTo>
                      <a:pt x="438" y="52"/>
                    </a:lnTo>
                    <a:lnTo>
                      <a:pt x="442" y="60"/>
                    </a:lnTo>
                    <a:lnTo>
                      <a:pt x="446" y="69"/>
                    </a:lnTo>
                    <a:lnTo>
                      <a:pt x="448" y="77"/>
                    </a:lnTo>
                    <a:lnTo>
                      <a:pt x="452" y="87"/>
                    </a:lnTo>
                    <a:lnTo>
                      <a:pt x="461" y="87"/>
                    </a:lnTo>
                    <a:lnTo>
                      <a:pt x="469" y="88"/>
                    </a:lnTo>
                    <a:lnTo>
                      <a:pt x="475" y="88"/>
                    </a:lnTo>
                    <a:lnTo>
                      <a:pt x="484" y="88"/>
                    </a:lnTo>
                    <a:lnTo>
                      <a:pt x="492" y="89"/>
                    </a:lnTo>
                    <a:lnTo>
                      <a:pt x="500" y="89"/>
                    </a:lnTo>
                    <a:lnTo>
                      <a:pt x="506" y="89"/>
                    </a:lnTo>
                    <a:lnTo>
                      <a:pt x="515" y="89"/>
                    </a:lnTo>
                    <a:lnTo>
                      <a:pt x="519" y="94"/>
                    </a:lnTo>
                    <a:lnTo>
                      <a:pt x="523" y="100"/>
                    </a:lnTo>
                    <a:lnTo>
                      <a:pt x="527" y="114"/>
                    </a:lnTo>
                    <a:lnTo>
                      <a:pt x="535" y="138"/>
                    </a:lnTo>
                    <a:lnTo>
                      <a:pt x="550" y="139"/>
                    </a:lnTo>
                    <a:lnTo>
                      <a:pt x="567" y="140"/>
                    </a:lnTo>
                    <a:lnTo>
                      <a:pt x="581" y="142"/>
                    </a:lnTo>
                    <a:lnTo>
                      <a:pt x="596" y="145"/>
                    </a:lnTo>
                    <a:lnTo>
                      <a:pt x="602" y="171"/>
                    </a:lnTo>
                    <a:lnTo>
                      <a:pt x="608" y="195"/>
                    </a:lnTo>
                    <a:lnTo>
                      <a:pt x="614" y="222"/>
                    </a:lnTo>
                    <a:lnTo>
                      <a:pt x="623"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6" name="Freeform 840"/>
              <p:cNvSpPr>
                <a:spLocks/>
              </p:cNvSpPr>
              <p:nvPr/>
            </p:nvSpPr>
            <p:spPr bwMode="auto">
              <a:xfrm>
                <a:off x="3369" y="1213"/>
                <a:ext cx="52" cy="93"/>
              </a:xfrm>
              <a:custGeom>
                <a:avLst/>
                <a:gdLst>
                  <a:gd name="T0" fmla="*/ 52 w 52"/>
                  <a:gd name="T1" fmla="*/ 93 h 93"/>
                  <a:gd name="T2" fmla="*/ 42 w 52"/>
                  <a:gd name="T3" fmla="*/ 93 h 93"/>
                  <a:gd name="T4" fmla="*/ 33 w 52"/>
                  <a:gd name="T5" fmla="*/ 93 h 93"/>
                  <a:gd name="T6" fmla="*/ 23 w 52"/>
                  <a:gd name="T7" fmla="*/ 93 h 93"/>
                  <a:gd name="T8" fmla="*/ 13 w 52"/>
                  <a:gd name="T9" fmla="*/ 93 h 93"/>
                  <a:gd name="T10" fmla="*/ 9 w 52"/>
                  <a:gd name="T11" fmla="*/ 72 h 93"/>
                  <a:gd name="T12" fmla="*/ 6 w 52"/>
                  <a:gd name="T13" fmla="*/ 53 h 93"/>
                  <a:gd name="T14" fmla="*/ 2 w 52"/>
                  <a:gd name="T15" fmla="*/ 29 h 93"/>
                  <a:gd name="T16" fmla="*/ 0 w 52"/>
                  <a:gd name="T17" fmla="*/ 0 h 93"/>
                  <a:gd name="T18" fmla="*/ 6 w 52"/>
                  <a:gd name="T19" fmla="*/ 0 h 93"/>
                  <a:gd name="T20" fmla="*/ 15 w 52"/>
                  <a:gd name="T21" fmla="*/ 0 h 93"/>
                  <a:gd name="T22" fmla="*/ 21 w 52"/>
                  <a:gd name="T23" fmla="*/ 2 h 93"/>
                  <a:gd name="T24" fmla="*/ 29 w 52"/>
                  <a:gd name="T25" fmla="*/ 2 h 93"/>
                  <a:gd name="T26" fmla="*/ 38 w 52"/>
                  <a:gd name="T27" fmla="*/ 25 h 93"/>
                  <a:gd name="T28" fmla="*/ 42 w 52"/>
                  <a:gd name="T29" fmla="*/ 39 h 93"/>
                  <a:gd name="T30" fmla="*/ 46 w 52"/>
                  <a:gd name="T31" fmla="*/ 53 h 93"/>
                  <a:gd name="T32" fmla="*/ 50 w 52"/>
                  <a:gd name="T33" fmla="*/ 71 h 93"/>
                  <a:gd name="T34" fmla="*/ 52 w 52"/>
                  <a:gd name="T35" fmla="*/ 76 h 93"/>
                  <a:gd name="T36" fmla="*/ 52 w 52"/>
                  <a:gd name="T37" fmla="*/ 82 h 93"/>
                  <a:gd name="T38" fmla="*/ 52 w 52"/>
                  <a:gd name="T39" fmla="*/ 87 h 93"/>
                  <a:gd name="T40" fmla="*/ 52 w 52"/>
                  <a:gd name="T41" fmla="*/ 93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93"/>
                  <a:gd name="T65" fmla="*/ 52 w 52"/>
                  <a:gd name="T66" fmla="*/ 93 h 9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93">
                    <a:moveTo>
                      <a:pt x="52" y="93"/>
                    </a:moveTo>
                    <a:lnTo>
                      <a:pt x="42" y="93"/>
                    </a:lnTo>
                    <a:lnTo>
                      <a:pt x="33" y="93"/>
                    </a:lnTo>
                    <a:lnTo>
                      <a:pt x="23" y="93"/>
                    </a:lnTo>
                    <a:lnTo>
                      <a:pt x="13" y="93"/>
                    </a:lnTo>
                    <a:lnTo>
                      <a:pt x="9" y="72"/>
                    </a:lnTo>
                    <a:lnTo>
                      <a:pt x="6" y="53"/>
                    </a:lnTo>
                    <a:lnTo>
                      <a:pt x="2" y="29"/>
                    </a:lnTo>
                    <a:lnTo>
                      <a:pt x="0" y="0"/>
                    </a:lnTo>
                    <a:lnTo>
                      <a:pt x="6" y="0"/>
                    </a:lnTo>
                    <a:lnTo>
                      <a:pt x="15" y="0"/>
                    </a:lnTo>
                    <a:lnTo>
                      <a:pt x="21" y="2"/>
                    </a:lnTo>
                    <a:lnTo>
                      <a:pt x="29" y="2"/>
                    </a:lnTo>
                    <a:lnTo>
                      <a:pt x="38" y="25"/>
                    </a:lnTo>
                    <a:lnTo>
                      <a:pt x="42" y="39"/>
                    </a:lnTo>
                    <a:lnTo>
                      <a:pt x="46" y="53"/>
                    </a:lnTo>
                    <a:lnTo>
                      <a:pt x="50" y="71"/>
                    </a:lnTo>
                    <a:lnTo>
                      <a:pt x="52" y="76"/>
                    </a:lnTo>
                    <a:lnTo>
                      <a:pt x="52" y="82"/>
                    </a:lnTo>
                    <a:lnTo>
                      <a:pt x="52" y="87"/>
                    </a:lnTo>
                    <a:lnTo>
                      <a:pt x="52"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7" name="Freeform 841"/>
              <p:cNvSpPr>
                <a:spLocks/>
              </p:cNvSpPr>
              <p:nvPr/>
            </p:nvSpPr>
            <p:spPr bwMode="auto">
              <a:xfrm>
                <a:off x="3288" y="1161"/>
                <a:ext cx="81" cy="143"/>
              </a:xfrm>
              <a:custGeom>
                <a:avLst/>
                <a:gdLst>
                  <a:gd name="T0" fmla="*/ 81 w 81"/>
                  <a:gd name="T1" fmla="*/ 143 h 143"/>
                  <a:gd name="T2" fmla="*/ 73 w 81"/>
                  <a:gd name="T3" fmla="*/ 143 h 143"/>
                  <a:gd name="T4" fmla="*/ 65 w 81"/>
                  <a:gd name="T5" fmla="*/ 143 h 143"/>
                  <a:gd name="T6" fmla="*/ 56 w 81"/>
                  <a:gd name="T7" fmla="*/ 143 h 143"/>
                  <a:gd name="T8" fmla="*/ 48 w 81"/>
                  <a:gd name="T9" fmla="*/ 143 h 143"/>
                  <a:gd name="T10" fmla="*/ 42 w 81"/>
                  <a:gd name="T11" fmla="*/ 125 h 143"/>
                  <a:gd name="T12" fmla="*/ 31 w 81"/>
                  <a:gd name="T13" fmla="*/ 92 h 143"/>
                  <a:gd name="T14" fmla="*/ 15 w 81"/>
                  <a:gd name="T15" fmla="*/ 50 h 143"/>
                  <a:gd name="T16" fmla="*/ 0 w 81"/>
                  <a:gd name="T17" fmla="*/ 0 h 143"/>
                  <a:gd name="T18" fmla="*/ 9 w 81"/>
                  <a:gd name="T19" fmla="*/ 0 h 143"/>
                  <a:gd name="T20" fmla="*/ 17 w 81"/>
                  <a:gd name="T21" fmla="*/ 0 h 143"/>
                  <a:gd name="T22" fmla="*/ 27 w 81"/>
                  <a:gd name="T23" fmla="*/ 1 h 143"/>
                  <a:gd name="T24" fmla="*/ 36 w 81"/>
                  <a:gd name="T25" fmla="*/ 1 h 143"/>
                  <a:gd name="T26" fmla="*/ 44 w 81"/>
                  <a:gd name="T27" fmla="*/ 22 h 143"/>
                  <a:gd name="T28" fmla="*/ 52 w 81"/>
                  <a:gd name="T29" fmla="*/ 41 h 143"/>
                  <a:gd name="T30" fmla="*/ 63 w 81"/>
                  <a:gd name="T31" fmla="*/ 62 h 143"/>
                  <a:gd name="T32" fmla="*/ 71 w 81"/>
                  <a:gd name="T33" fmla="*/ 83 h 143"/>
                  <a:gd name="T34" fmla="*/ 73 w 81"/>
                  <a:gd name="T35" fmla="*/ 98 h 143"/>
                  <a:gd name="T36" fmla="*/ 75 w 81"/>
                  <a:gd name="T37" fmla="*/ 113 h 143"/>
                  <a:gd name="T38" fmla="*/ 79 w 81"/>
                  <a:gd name="T39" fmla="*/ 128 h 143"/>
                  <a:gd name="T40" fmla="*/ 81 w 81"/>
                  <a:gd name="T41" fmla="*/ 143 h 1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143"/>
                  <a:gd name="T65" fmla="*/ 81 w 81"/>
                  <a:gd name="T66" fmla="*/ 143 h 1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143">
                    <a:moveTo>
                      <a:pt x="81" y="143"/>
                    </a:moveTo>
                    <a:lnTo>
                      <a:pt x="73" y="143"/>
                    </a:lnTo>
                    <a:lnTo>
                      <a:pt x="65" y="143"/>
                    </a:lnTo>
                    <a:lnTo>
                      <a:pt x="56" y="143"/>
                    </a:lnTo>
                    <a:lnTo>
                      <a:pt x="48" y="143"/>
                    </a:lnTo>
                    <a:lnTo>
                      <a:pt x="42" y="125"/>
                    </a:lnTo>
                    <a:lnTo>
                      <a:pt x="31" y="92"/>
                    </a:lnTo>
                    <a:lnTo>
                      <a:pt x="15" y="50"/>
                    </a:lnTo>
                    <a:lnTo>
                      <a:pt x="0" y="0"/>
                    </a:lnTo>
                    <a:lnTo>
                      <a:pt x="9" y="0"/>
                    </a:lnTo>
                    <a:lnTo>
                      <a:pt x="17" y="0"/>
                    </a:lnTo>
                    <a:lnTo>
                      <a:pt x="27" y="1"/>
                    </a:lnTo>
                    <a:lnTo>
                      <a:pt x="36" y="1"/>
                    </a:lnTo>
                    <a:lnTo>
                      <a:pt x="44" y="22"/>
                    </a:lnTo>
                    <a:lnTo>
                      <a:pt x="52" y="41"/>
                    </a:lnTo>
                    <a:lnTo>
                      <a:pt x="63" y="62"/>
                    </a:lnTo>
                    <a:lnTo>
                      <a:pt x="71" y="83"/>
                    </a:lnTo>
                    <a:lnTo>
                      <a:pt x="73" y="98"/>
                    </a:lnTo>
                    <a:lnTo>
                      <a:pt x="75" y="113"/>
                    </a:lnTo>
                    <a:lnTo>
                      <a:pt x="79" y="128"/>
                    </a:lnTo>
                    <a:lnTo>
                      <a:pt x="81" y="14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8" name="Freeform 842"/>
              <p:cNvSpPr>
                <a:spLocks/>
              </p:cNvSpPr>
              <p:nvPr/>
            </p:nvSpPr>
            <p:spPr bwMode="auto">
              <a:xfrm>
                <a:off x="3139" y="1102"/>
                <a:ext cx="174" cy="206"/>
              </a:xfrm>
              <a:custGeom>
                <a:avLst/>
                <a:gdLst>
                  <a:gd name="T0" fmla="*/ 166 w 174"/>
                  <a:gd name="T1" fmla="*/ 202 h 206"/>
                  <a:gd name="T2" fmla="*/ 149 w 174"/>
                  <a:gd name="T3" fmla="*/ 204 h 206"/>
                  <a:gd name="T4" fmla="*/ 128 w 174"/>
                  <a:gd name="T5" fmla="*/ 186 h 206"/>
                  <a:gd name="T6" fmla="*/ 110 w 174"/>
                  <a:gd name="T7" fmla="*/ 150 h 206"/>
                  <a:gd name="T8" fmla="*/ 91 w 174"/>
                  <a:gd name="T9" fmla="*/ 114 h 206"/>
                  <a:gd name="T10" fmla="*/ 72 w 174"/>
                  <a:gd name="T11" fmla="*/ 77 h 206"/>
                  <a:gd name="T12" fmla="*/ 60 w 174"/>
                  <a:gd name="T13" fmla="*/ 59 h 206"/>
                  <a:gd name="T14" fmla="*/ 58 w 174"/>
                  <a:gd name="T15" fmla="*/ 58 h 206"/>
                  <a:gd name="T16" fmla="*/ 66 w 174"/>
                  <a:gd name="T17" fmla="*/ 80 h 206"/>
                  <a:gd name="T18" fmla="*/ 85 w 174"/>
                  <a:gd name="T19" fmla="*/ 118 h 206"/>
                  <a:gd name="T20" fmla="*/ 101 w 174"/>
                  <a:gd name="T21" fmla="*/ 154 h 206"/>
                  <a:gd name="T22" fmla="*/ 116 w 174"/>
                  <a:gd name="T23" fmla="*/ 184 h 206"/>
                  <a:gd name="T24" fmla="*/ 120 w 174"/>
                  <a:gd name="T25" fmla="*/ 199 h 206"/>
                  <a:gd name="T26" fmla="*/ 120 w 174"/>
                  <a:gd name="T27" fmla="*/ 204 h 206"/>
                  <a:gd name="T28" fmla="*/ 110 w 174"/>
                  <a:gd name="T29" fmla="*/ 206 h 206"/>
                  <a:gd name="T30" fmla="*/ 85 w 174"/>
                  <a:gd name="T31" fmla="*/ 206 h 206"/>
                  <a:gd name="T32" fmla="*/ 66 w 174"/>
                  <a:gd name="T33" fmla="*/ 183 h 206"/>
                  <a:gd name="T34" fmla="*/ 31 w 174"/>
                  <a:gd name="T35" fmla="*/ 109 h 206"/>
                  <a:gd name="T36" fmla="*/ 14 w 174"/>
                  <a:gd name="T37" fmla="*/ 70 h 206"/>
                  <a:gd name="T38" fmla="*/ 14 w 174"/>
                  <a:gd name="T39" fmla="*/ 62 h 206"/>
                  <a:gd name="T40" fmla="*/ 6 w 174"/>
                  <a:gd name="T41" fmla="*/ 37 h 206"/>
                  <a:gd name="T42" fmla="*/ 0 w 174"/>
                  <a:gd name="T43" fmla="*/ 18 h 206"/>
                  <a:gd name="T44" fmla="*/ 12 w 174"/>
                  <a:gd name="T45" fmla="*/ 11 h 206"/>
                  <a:gd name="T46" fmla="*/ 29 w 174"/>
                  <a:gd name="T47" fmla="*/ 11 h 206"/>
                  <a:gd name="T48" fmla="*/ 41 w 174"/>
                  <a:gd name="T49" fmla="*/ 12 h 206"/>
                  <a:gd name="T50" fmla="*/ 54 w 174"/>
                  <a:gd name="T51" fmla="*/ 11 h 206"/>
                  <a:gd name="T52" fmla="*/ 68 w 174"/>
                  <a:gd name="T53" fmla="*/ 8 h 206"/>
                  <a:gd name="T54" fmla="*/ 77 w 174"/>
                  <a:gd name="T55" fmla="*/ 2 h 206"/>
                  <a:gd name="T56" fmla="*/ 85 w 174"/>
                  <a:gd name="T57" fmla="*/ 0 h 206"/>
                  <a:gd name="T58" fmla="*/ 91 w 174"/>
                  <a:gd name="T59" fmla="*/ 1 h 206"/>
                  <a:gd name="T60" fmla="*/ 106 w 174"/>
                  <a:gd name="T61" fmla="*/ 27 h 206"/>
                  <a:gd name="T62" fmla="*/ 131 w 174"/>
                  <a:gd name="T63" fmla="*/ 86 h 206"/>
                  <a:gd name="T64" fmla="*/ 155 w 174"/>
                  <a:gd name="T65" fmla="*/ 144 h 206"/>
                  <a:gd name="T66" fmla="*/ 170 w 174"/>
                  <a:gd name="T67" fmla="*/ 184 h 206"/>
                  <a:gd name="T68" fmla="*/ 174 w 174"/>
                  <a:gd name="T69" fmla="*/ 194 h 206"/>
                  <a:gd name="T70" fmla="*/ 174 w 174"/>
                  <a:gd name="T71" fmla="*/ 198 h 2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206"/>
                  <a:gd name="T110" fmla="*/ 174 w 174"/>
                  <a:gd name="T111" fmla="*/ 206 h 20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206">
                    <a:moveTo>
                      <a:pt x="174" y="199"/>
                    </a:moveTo>
                    <a:lnTo>
                      <a:pt x="166" y="202"/>
                    </a:lnTo>
                    <a:lnTo>
                      <a:pt x="160" y="204"/>
                    </a:lnTo>
                    <a:lnTo>
                      <a:pt x="149" y="204"/>
                    </a:lnTo>
                    <a:lnTo>
                      <a:pt x="137" y="204"/>
                    </a:lnTo>
                    <a:lnTo>
                      <a:pt x="128" y="186"/>
                    </a:lnTo>
                    <a:lnTo>
                      <a:pt x="118" y="168"/>
                    </a:lnTo>
                    <a:lnTo>
                      <a:pt x="110" y="150"/>
                    </a:lnTo>
                    <a:lnTo>
                      <a:pt x="99" y="132"/>
                    </a:lnTo>
                    <a:lnTo>
                      <a:pt x="91" y="114"/>
                    </a:lnTo>
                    <a:lnTo>
                      <a:pt x="81" y="96"/>
                    </a:lnTo>
                    <a:lnTo>
                      <a:pt x="72" y="77"/>
                    </a:lnTo>
                    <a:lnTo>
                      <a:pt x="62" y="59"/>
                    </a:lnTo>
                    <a:lnTo>
                      <a:pt x="60" y="59"/>
                    </a:lnTo>
                    <a:lnTo>
                      <a:pt x="60" y="58"/>
                    </a:lnTo>
                    <a:lnTo>
                      <a:pt x="58" y="58"/>
                    </a:lnTo>
                    <a:lnTo>
                      <a:pt x="56" y="58"/>
                    </a:lnTo>
                    <a:lnTo>
                      <a:pt x="66" y="80"/>
                    </a:lnTo>
                    <a:lnTo>
                      <a:pt x="74" y="99"/>
                    </a:lnTo>
                    <a:lnTo>
                      <a:pt x="85" y="118"/>
                    </a:lnTo>
                    <a:lnTo>
                      <a:pt x="93" y="136"/>
                    </a:lnTo>
                    <a:lnTo>
                      <a:pt x="101" y="154"/>
                    </a:lnTo>
                    <a:lnTo>
                      <a:pt x="110" y="169"/>
                    </a:lnTo>
                    <a:lnTo>
                      <a:pt x="116" y="184"/>
                    </a:lnTo>
                    <a:lnTo>
                      <a:pt x="122" y="198"/>
                    </a:lnTo>
                    <a:lnTo>
                      <a:pt x="120" y="199"/>
                    </a:lnTo>
                    <a:lnTo>
                      <a:pt x="120" y="202"/>
                    </a:lnTo>
                    <a:lnTo>
                      <a:pt x="120" y="204"/>
                    </a:lnTo>
                    <a:lnTo>
                      <a:pt x="120" y="206"/>
                    </a:lnTo>
                    <a:lnTo>
                      <a:pt x="110" y="206"/>
                    </a:lnTo>
                    <a:lnTo>
                      <a:pt x="97" y="206"/>
                    </a:lnTo>
                    <a:lnTo>
                      <a:pt x="85" y="206"/>
                    </a:lnTo>
                    <a:lnTo>
                      <a:pt x="74" y="206"/>
                    </a:lnTo>
                    <a:lnTo>
                      <a:pt x="66" y="183"/>
                    </a:lnTo>
                    <a:lnTo>
                      <a:pt x="50" y="147"/>
                    </a:lnTo>
                    <a:lnTo>
                      <a:pt x="31" y="109"/>
                    </a:lnTo>
                    <a:lnTo>
                      <a:pt x="14" y="75"/>
                    </a:lnTo>
                    <a:lnTo>
                      <a:pt x="14" y="70"/>
                    </a:lnTo>
                    <a:lnTo>
                      <a:pt x="14" y="66"/>
                    </a:lnTo>
                    <a:lnTo>
                      <a:pt x="14" y="62"/>
                    </a:lnTo>
                    <a:lnTo>
                      <a:pt x="14" y="58"/>
                    </a:lnTo>
                    <a:lnTo>
                      <a:pt x="6" y="37"/>
                    </a:lnTo>
                    <a:lnTo>
                      <a:pt x="2" y="24"/>
                    </a:lnTo>
                    <a:lnTo>
                      <a:pt x="0" y="18"/>
                    </a:lnTo>
                    <a:lnTo>
                      <a:pt x="0" y="9"/>
                    </a:lnTo>
                    <a:lnTo>
                      <a:pt x="12" y="11"/>
                    </a:lnTo>
                    <a:lnTo>
                      <a:pt x="23" y="11"/>
                    </a:lnTo>
                    <a:lnTo>
                      <a:pt x="29" y="11"/>
                    </a:lnTo>
                    <a:lnTo>
                      <a:pt x="35" y="12"/>
                    </a:lnTo>
                    <a:lnTo>
                      <a:pt x="41" y="12"/>
                    </a:lnTo>
                    <a:lnTo>
                      <a:pt x="47" y="12"/>
                    </a:lnTo>
                    <a:lnTo>
                      <a:pt x="54" y="11"/>
                    </a:lnTo>
                    <a:lnTo>
                      <a:pt x="62" y="11"/>
                    </a:lnTo>
                    <a:lnTo>
                      <a:pt x="68" y="8"/>
                    </a:lnTo>
                    <a:lnTo>
                      <a:pt x="72" y="5"/>
                    </a:lnTo>
                    <a:lnTo>
                      <a:pt x="77" y="2"/>
                    </a:lnTo>
                    <a:lnTo>
                      <a:pt x="81" y="0"/>
                    </a:lnTo>
                    <a:lnTo>
                      <a:pt x="85" y="0"/>
                    </a:lnTo>
                    <a:lnTo>
                      <a:pt x="89" y="0"/>
                    </a:lnTo>
                    <a:lnTo>
                      <a:pt x="91" y="1"/>
                    </a:lnTo>
                    <a:lnTo>
                      <a:pt x="95" y="2"/>
                    </a:lnTo>
                    <a:lnTo>
                      <a:pt x="106" y="27"/>
                    </a:lnTo>
                    <a:lnTo>
                      <a:pt x="118" y="56"/>
                    </a:lnTo>
                    <a:lnTo>
                      <a:pt x="131" y="86"/>
                    </a:lnTo>
                    <a:lnTo>
                      <a:pt x="143" y="115"/>
                    </a:lnTo>
                    <a:lnTo>
                      <a:pt x="155" y="144"/>
                    </a:lnTo>
                    <a:lnTo>
                      <a:pt x="164" y="168"/>
                    </a:lnTo>
                    <a:lnTo>
                      <a:pt x="170" y="184"/>
                    </a:lnTo>
                    <a:lnTo>
                      <a:pt x="174" y="193"/>
                    </a:lnTo>
                    <a:lnTo>
                      <a:pt x="174" y="194"/>
                    </a:lnTo>
                    <a:lnTo>
                      <a:pt x="174" y="195"/>
                    </a:lnTo>
                    <a:lnTo>
                      <a:pt x="174" y="198"/>
                    </a:lnTo>
                    <a:lnTo>
                      <a:pt x="174" y="199"/>
                    </a:lnTo>
                    <a:close/>
                  </a:path>
                </a:pathLst>
              </a:custGeom>
              <a:solidFill>
                <a:srgbClr val="66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29" name="Freeform 843"/>
              <p:cNvSpPr>
                <a:spLocks/>
              </p:cNvSpPr>
              <p:nvPr/>
            </p:nvSpPr>
            <p:spPr bwMode="auto">
              <a:xfrm>
                <a:off x="2979" y="1093"/>
                <a:ext cx="224" cy="217"/>
              </a:xfrm>
              <a:custGeom>
                <a:avLst/>
                <a:gdLst>
                  <a:gd name="T0" fmla="*/ 210 w 224"/>
                  <a:gd name="T1" fmla="*/ 215 h 217"/>
                  <a:gd name="T2" fmla="*/ 178 w 224"/>
                  <a:gd name="T3" fmla="*/ 215 h 217"/>
                  <a:gd name="T4" fmla="*/ 147 w 224"/>
                  <a:gd name="T5" fmla="*/ 217 h 217"/>
                  <a:gd name="T6" fmla="*/ 116 w 224"/>
                  <a:gd name="T7" fmla="*/ 217 h 217"/>
                  <a:gd name="T8" fmla="*/ 97 w 224"/>
                  <a:gd name="T9" fmla="*/ 217 h 217"/>
                  <a:gd name="T10" fmla="*/ 95 w 224"/>
                  <a:gd name="T11" fmla="*/ 214 h 217"/>
                  <a:gd name="T12" fmla="*/ 91 w 224"/>
                  <a:gd name="T13" fmla="*/ 208 h 217"/>
                  <a:gd name="T14" fmla="*/ 89 w 224"/>
                  <a:gd name="T15" fmla="*/ 200 h 217"/>
                  <a:gd name="T16" fmla="*/ 85 w 224"/>
                  <a:gd name="T17" fmla="*/ 192 h 217"/>
                  <a:gd name="T18" fmla="*/ 79 w 224"/>
                  <a:gd name="T19" fmla="*/ 186 h 217"/>
                  <a:gd name="T20" fmla="*/ 56 w 224"/>
                  <a:gd name="T21" fmla="*/ 141 h 217"/>
                  <a:gd name="T22" fmla="*/ 33 w 224"/>
                  <a:gd name="T23" fmla="*/ 83 h 217"/>
                  <a:gd name="T24" fmla="*/ 18 w 224"/>
                  <a:gd name="T25" fmla="*/ 49 h 217"/>
                  <a:gd name="T26" fmla="*/ 6 w 224"/>
                  <a:gd name="T27" fmla="*/ 20 h 217"/>
                  <a:gd name="T28" fmla="*/ 8 w 224"/>
                  <a:gd name="T29" fmla="*/ 2 h 217"/>
                  <a:gd name="T30" fmla="*/ 23 w 224"/>
                  <a:gd name="T31" fmla="*/ 0 h 217"/>
                  <a:gd name="T32" fmla="*/ 56 w 224"/>
                  <a:gd name="T33" fmla="*/ 42 h 217"/>
                  <a:gd name="T34" fmla="*/ 81 w 224"/>
                  <a:gd name="T35" fmla="*/ 94 h 217"/>
                  <a:gd name="T36" fmla="*/ 95 w 224"/>
                  <a:gd name="T37" fmla="*/ 124 h 217"/>
                  <a:gd name="T38" fmla="*/ 104 w 224"/>
                  <a:gd name="T39" fmla="*/ 148 h 217"/>
                  <a:gd name="T40" fmla="*/ 108 w 224"/>
                  <a:gd name="T41" fmla="*/ 160 h 217"/>
                  <a:gd name="T42" fmla="*/ 110 w 224"/>
                  <a:gd name="T43" fmla="*/ 160 h 217"/>
                  <a:gd name="T44" fmla="*/ 106 w 224"/>
                  <a:gd name="T45" fmla="*/ 135 h 217"/>
                  <a:gd name="T46" fmla="*/ 97 w 224"/>
                  <a:gd name="T47" fmla="*/ 115 h 217"/>
                  <a:gd name="T48" fmla="*/ 87 w 224"/>
                  <a:gd name="T49" fmla="*/ 87 h 217"/>
                  <a:gd name="T50" fmla="*/ 68 w 224"/>
                  <a:gd name="T51" fmla="*/ 46 h 217"/>
                  <a:gd name="T52" fmla="*/ 60 w 224"/>
                  <a:gd name="T53" fmla="*/ 22 h 217"/>
                  <a:gd name="T54" fmla="*/ 58 w 224"/>
                  <a:gd name="T55" fmla="*/ 13 h 217"/>
                  <a:gd name="T56" fmla="*/ 64 w 224"/>
                  <a:gd name="T57" fmla="*/ 10 h 217"/>
                  <a:gd name="T58" fmla="*/ 77 w 224"/>
                  <a:gd name="T59" fmla="*/ 10 h 217"/>
                  <a:gd name="T60" fmla="*/ 85 w 224"/>
                  <a:gd name="T61" fmla="*/ 13 h 217"/>
                  <a:gd name="T62" fmla="*/ 91 w 224"/>
                  <a:gd name="T63" fmla="*/ 18 h 217"/>
                  <a:gd name="T64" fmla="*/ 102 w 224"/>
                  <a:gd name="T65" fmla="*/ 33 h 217"/>
                  <a:gd name="T66" fmla="*/ 114 w 224"/>
                  <a:gd name="T67" fmla="*/ 58 h 217"/>
                  <a:gd name="T68" fmla="*/ 126 w 224"/>
                  <a:gd name="T69" fmla="*/ 86 h 217"/>
                  <a:gd name="T70" fmla="*/ 135 w 224"/>
                  <a:gd name="T71" fmla="*/ 115 h 217"/>
                  <a:gd name="T72" fmla="*/ 143 w 224"/>
                  <a:gd name="T73" fmla="*/ 129 h 217"/>
                  <a:gd name="T74" fmla="*/ 145 w 224"/>
                  <a:gd name="T75" fmla="*/ 129 h 217"/>
                  <a:gd name="T76" fmla="*/ 131 w 224"/>
                  <a:gd name="T77" fmla="*/ 82 h 217"/>
                  <a:gd name="T78" fmla="*/ 108 w 224"/>
                  <a:gd name="T79" fmla="*/ 29 h 217"/>
                  <a:gd name="T80" fmla="*/ 112 w 224"/>
                  <a:gd name="T81" fmla="*/ 14 h 217"/>
                  <a:gd name="T82" fmla="*/ 120 w 224"/>
                  <a:gd name="T83" fmla="*/ 11 h 217"/>
                  <a:gd name="T84" fmla="*/ 135 w 224"/>
                  <a:gd name="T85" fmla="*/ 21 h 217"/>
                  <a:gd name="T86" fmla="*/ 147 w 224"/>
                  <a:gd name="T87" fmla="*/ 42 h 217"/>
                  <a:gd name="T88" fmla="*/ 166 w 224"/>
                  <a:gd name="T89" fmla="*/ 80 h 217"/>
                  <a:gd name="T90" fmla="*/ 189 w 224"/>
                  <a:gd name="T91" fmla="*/ 134 h 217"/>
                  <a:gd name="T92" fmla="*/ 210 w 224"/>
                  <a:gd name="T93" fmla="*/ 180 h 217"/>
                  <a:gd name="T94" fmla="*/ 222 w 224"/>
                  <a:gd name="T95" fmla="*/ 208 h 2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4"/>
                  <a:gd name="T145" fmla="*/ 0 h 217"/>
                  <a:gd name="T146" fmla="*/ 224 w 224"/>
                  <a:gd name="T147" fmla="*/ 217 h 2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4" h="217">
                    <a:moveTo>
                      <a:pt x="224" y="215"/>
                    </a:moveTo>
                    <a:lnTo>
                      <a:pt x="210" y="215"/>
                    </a:lnTo>
                    <a:lnTo>
                      <a:pt x="193" y="215"/>
                    </a:lnTo>
                    <a:lnTo>
                      <a:pt x="178" y="215"/>
                    </a:lnTo>
                    <a:lnTo>
                      <a:pt x="162" y="215"/>
                    </a:lnTo>
                    <a:lnTo>
                      <a:pt x="147" y="217"/>
                    </a:lnTo>
                    <a:lnTo>
                      <a:pt x="131" y="217"/>
                    </a:lnTo>
                    <a:lnTo>
                      <a:pt x="116" y="217"/>
                    </a:lnTo>
                    <a:lnTo>
                      <a:pt x="99" y="217"/>
                    </a:lnTo>
                    <a:lnTo>
                      <a:pt x="97" y="217"/>
                    </a:lnTo>
                    <a:lnTo>
                      <a:pt x="97" y="215"/>
                    </a:lnTo>
                    <a:lnTo>
                      <a:pt x="95" y="214"/>
                    </a:lnTo>
                    <a:lnTo>
                      <a:pt x="93" y="213"/>
                    </a:lnTo>
                    <a:lnTo>
                      <a:pt x="91" y="208"/>
                    </a:lnTo>
                    <a:lnTo>
                      <a:pt x="91" y="204"/>
                    </a:lnTo>
                    <a:lnTo>
                      <a:pt x="89" y="200"/>
                    </a:lnTo>
                    <a:lnTo>
                      <a:pt x="87" y="195"/>
                    </a:lnTo>
                    <a:lnTo>
                      <a:pt x="85" y="192"/>
                    </a:lnTo>
                    <a:lnTo>
                      <a:pt x="83" y="189"/>
                    </a:lnTo>
                    <a:lnTo>
                      <a:pt x="79" y="186"/>
                    </a:lnTo>
                    <a:lnTo>
                      <a:pt x="75" y="184"/>
                    </a:lnTo>
                    <a:lnTo>
                      <a:pt x="56" y="141"/>
                    </a:lnTo>
                    <a:lnTo>
                      <a:pt x="43" y="108"/>
                    </a:lnTo>
                    <a:lnTo>
                      <a:pt x="33" y="83"/>
                    </a:lnTo>
                    <a:lnTo>
                      <a:pt x="25" y="64"/>
                    </a:lnTo>
                    <a:lnTo>
                      <a:pt x="18" y="49"/>
                    </a:lnTo>
                    <a:lnTo>
                      <a:pt x="12" y="35"/>
                    </a:lnTo>
                    <a:lnTo>
                      <a:pt x="6" y="20"/>
                    </a:lnTo>
                    <a:lnTo>
                      <a:pt x="0" y="3"/>
                    </a:lnTo>
                    <a:lnTo>
                      <a:pt x="8" y="2"/>
                    </a:lnTo>
                    <a:lnTo>
                      <a:pt x="14" y="0"/>
                    </a:lnTo>
                    <a:lnTo>
                      <a:pt x="23" y="0"/>
                    </a:lnTo>
                    <a:lnTo>
                      <a:pt x="37" y="2"/>
                    </a:lnTo>
                    <a:lnTo>
                      <a:pt x="56" y="42"/>
                    </a:lnTo>
                    <a:lnTo>
                      <a:pt x="70" y="72"/>
                    </a:lnTo>
                    <a:lnTo>
                      <a:pt x="81" y="94"/>
                    </a:lnTo>
                    <a:lnTo>
                      <a:pt x="89" y="112"/>
                    </a:lnTo>
                    <a:lnTo>
                      <a:pt x="95" y="124"/>
                    </a:lnTo>
                    <a:lnTo>
                      <a:pt x="99" y="135"/>
                    </a:lnTo>
                    <a:lnTo>
                      <a:pt x="104" y="148"/>
                    </a:lnTo>
                    <a:lnTo>
                      <a:pt x="108" y="160"/>
                    </a:lnTo>
                    <a:lnTo>
                      <a:pt x="110" y="160"/>
                    </a:lnTo>
                    <a:lnTo>
                      <a:pt x="112" y="160"/>
                    </a:lnTo>
                    <a:lnTo>
                      <a:pt x="106" y="135"/>
                    </a:lnTo>
                    <a:lnTo>
                      <a:pt x="102" y="122"/>
                    </a:lnTo>
                    <a:lnTo>
                      <a:pt x="97" y="115"/>
                    </a:lnTo>
                    <a:lnTo>
                      <a:pt x="95" y="108"/>
                    </a:lnTo>
                    <a:lnTo>
                      <a:pt x="87" y="87"/>
                    </a:lnTo>
                    <a:lnTo>
                      <a:pt x="77" y="67"/>
                    </a:lnTo>
                    <a:lnTo>
                      <a:pt x="68" y="46"/>
                    </a:lnTo>
                    <a:lnTo>
                      <a:pt x="60" y="27"/>
                    </a:lnTo>
                    <a:lnTo>
                      <a:pt x="60" y="22"/>
                    </a:lnTo>
                    <a:lnTo>
                      <a:pt x="60" y="17"/>
                    </a:lnTo>
                    <a:lnTo>
                      <a:pt x="58" y="13"/>
                    </a:lnTo>
                    <a:lnTo>
                      <a:pt x="58" y="9"/>
                    </a:lnTo>
                    <a:lnTo>
                      <a:pt x="64" y="10"/>
                    </a:lnTo>
                    <a:lnTo>
                      <a:pt x="70" y="10"/>
                    </a:lnTo>
                    <a:lnTo>
                      <a:pt x="77" y="10"/>
                    </a:lnTo>
                    <a:lnTo>
                      <a:pt x="83" y="10"/>
                    </a:lnTo>
                    <a:lnTo>
                      <a:pt x="85" y="13"/>
                    </a:lnTo>
                    <a:lnTo>
                      <a:pt x="89" y="16"/>
                    </a:lnTo>
                    <a:lnTo>
                      <a:pt x="91" y="18"/>
                    </a:lnTo>
                    <a:lnTo>
                      <a:pt x="93" y="21"/>
                    </a:lnTo>
                    <a:lnTo>
                      <a:pt x="102" y="33"/>
                    </a:lnTo>
                    <a:lnTo>
                      <a:pt x="108" y="46"/>
                    </a:lnTo>
                    <a:lnTo>
                      <a:pt x="114" y="58"/>
                    </a:lnTo>
                    <a:lnTo>
                      <a:pt x="120" y="71"/>
                    </a:lnTo>
                    <a:lnTo>
                      <a:pt x="126" y="86"/>
                    </a:lnTo>
                    <a:lnTo>
                      <a:pt x="131" y="101"/>
                    </a:lnTo>
                    <a:lnTo>
                      <a:pt x="135" y="115"/>
                    </a:lnTo>
                    <a:lnTo>
                      <a:pt x="141" y="129"/>
                    </a:lnTo>
                    <a:lnTo>
                      <a:pt x="143" y="129"/>
                    </a:lnTo>
                    <a:lnTo>
                      <a:pt x="145" y="129"/>
                    </a:lnTo>
                    <a:lnTo>
                      <a:pt x="147" y="129"/>
                    </a:lnTo>
                    <a:lnTo>
                      <a:pt x="131" y="82"/>
                    </a:lnTo>
                    <a:lnTo>
                      <a:pt x="116" y="50"/>
                    </a:lnTo>
                    <a:lnTo>
                      <a:pt x="108" y="29"/>
                    </a:lnTo>
                    <a:lnTo>
                      <a:pt x="104" y="17"/>
                    </a:lnTo>
                    <a:lnTo>
                      <a:pt x="112" y="14"/>
                    </a:lnTo>
                    <a:lnTo>
                      <a:pt x="116" y="11"/>
                    </a:lnTo>
                    <a:lnTo>
                      <a:pt x="120" y="11"/>
                    </a:lnTo>
                    <a:lnTo>
                      <a:pt x="129" y="11"/>
                    </a:lnTo>
                    <a:lnTo>
                      <a:pt x="135" y="21"/>
                    </a:lnTo>
                    <a:lnTo>
                      <a:pt x="141" y="32"/>
                    </a:lnTo>
                    <a:lnTo>
                      <a:pt x="147" y="42"/>
                    </a:lnTo>
                    <a:lnTo>
                      <a:pt x="156" y="53"/>
                    </a:lnTo>
                    <a:lnTo>
                      <a:pt x="166" y="80"/>
                    </a:lnTo>
                    <a:lnTo>
                      <a:pt x="178" y="108"/>
                    </a:lnTo>
                    <a:lnTo>
                      <a:pt x="189" y="134"/>
                    </a:lnTo>
                    <a:lnTo>
                      <a:pt x="199" y="157"/>
                    </a:lnTo>
                    <a:lnTo>
                      <a:pt x="210" y="180"/>
                    </a:lnTo>
                    <a:lnTo>
                      <a:pt x="218" y="196"/>
                    </a:lnTo>
                    <a:lnTo>
                      <a:pt x="222" y="208"/>
                    </a:lnTo>
                    <a:lnTo>
                      <a:pt x="224" y="215"/>
                    </a:lnTo>
                    <a:close/>
                  </a:path>
                </a:pathLst>
              </a:custGeom>
              <a:solidFill>
                <a:srgbClr val="CC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0" name="Freeform 844"/>
              <p:cNvSpPr>
                <a:spLocks/>
              </p:cNvSpPr>
              <p:nvPr/>
            </p:nvSpPr>
            <p:spPr bwMode="auto">
              <a:xfrm>
                <a:off x="2871" y="1071"/>
                <a:ext cx="189" cy="239"/>
              </a:xfrm>
              <a:custGeom>
                <a:avLst/>
                <a:gdLst>
                  <a:gd name="T0" fmla="*/ 180 w 189"/>
                  <a:gd name="T1" fmla="*/ 237 h 239"/>
                  <a:gd name="T2" fmla="*/ 164 w 189"/>
                  <a:gd name="T3" fmla="*/ 237 h 239"/>
                  <a:gd name="T4" fmla="*/ 145 w 189"/>
                  <a:gd name="T5" fmla="*/ 237 h 239"/>
                  <a:gd name="T6" fmla="*/ 126 w 189"/>
                  <a:gd name="T7" fmla="*/ 236 h 239"/>
                  <a:gd name="T8" fmla="*/ 114 w 189"/>
                  <a:gd name="T9" fmla="*/ 219 h 239"/>
                  <a:gd name="T10" fmla="*/ 102 w 189"/>
                  <a:gd name="T11" fmla="*/ 190 h 239"/>
                  <a:gd name="T12" fmla="*/ 91 w 189"/>
                  <a:gd name="T13" fmla="*/ 175 h 239"/>
                  <a:gd name="T14" fmla="*/ 85 w 189"/>
                  <a:gd name="T15" fmla="*/ 175 h 239"/>
                  <a:gd name="T16" fmla="*/ 81 w 189"/>
                  <a:gd name="T17" fmla="*/ 173 h 239"/>
                  <a:gd name="T18" fmla="*/ 81 w 189"/>
                  <a:gd name="T19" fmla="*/ 168 h 239"/>
                  <a:gd name="T20" fmla="*/ 79 w 189"/>
                  <a:gd name="T21" fmla="*/ 166 h 239"/>
                  <a:gd name="T22" fmla="*/ 77 w 189"/>
                  <a:gd name="T23" fmla="*/ 166 h 239"/>
                  <a:gd name="T24" fmla="*/ 81 w 189"/>
                  <a:gd name="T25" fmla="*/ 179 h 239"/>
                  <a:gd name="T26" fmla="*/ 97 w 189"/>
                  <a:gd name="T27" fmla="*/ 208 h 239"/>
                  <a:gd name="T28" fmla="*/ 106 w 189"/>
                  <a:gd name="T29" fmla="*/ 228 h 239"/>
                  <a:gd name="T30" fmla="*/ 106 w 189"/>
                  <a:gd name="T31" fmla="*/ 235 h 239"/>
                  <a:gd name="T32" fmla="*/ 100 w 189"/>
                  <a:gd name="T33" fmla="*/ 239 h 239"/>
                  <a:gd name="T34" fmla="*/ 83 w 189"/>
                  <a:gd name="T35" fmla="*/ 239 h 239"/>
                  <a:gd name="T36" fmla="*/ 66 w 189"/>
                  <a:gd name="T37" fmla="*/ 218 h 239"/>
                  <a:gd name="T38" fmla="*/ 54 w 189"/>
                  <a:gd name="T39" fmla="*/ 185 h 239"/>
                  <a:gd name="T40" fmla="*/ 39 w 189"/>
                  <a:gd name="T41" fmla="*/ 145 h 239"/>
                  <a:gd name="T42" fmla="*/ 16 w 189"/>
                  <a:gd name="T43" fmla="*/ 83 h 239"/>
                  <a:gd name="T44" fmla="*/ 0 w 189"/>
                  <a:gd name="T45" fmla="*/ 25 h 239"/>
                  <a:gd name="T46" fmla="*/ 2 w 189"/>
                  <a:gd name="T47" fmla="*/ 11 h 239"/>
                  <a:gd name="T48" fmla="*/ 6 w 189"/>
                  <a:gd name="T49" fmla="*/ 4 h 239"/>
                  <a:gd name="T50" fmla="*/ 12 w 189"/>
                  <a:gd name="T51" fmla="*/ 6 h 239"/>
                  <a:gd name="T52" fmla="*/ 27 w 189"/>
                  <a:gd name="T53" fmla="*/ 35 h 239"/>
                  <a:gd name="T54" fmla="*/ 46 w 189"/>
                  <a:gd name="T55" fmla="*/ 93 h 239"/>
                  <a:gd name="T56" fmla="*/ 58 w 189"/>
                  <a:gd name="T57" fmla="*/ 123 h 239"/>
                  <a:gd name="T58" fmla="*/ 62 w 189"/>
                  <a:gd name="T59" fmla="*/ 123 h 239"/>
                  <a:gd name="T60" fmla="*/ 56 w 189"/>
                  <a:gd name="T61" fmla="*/ 98 h 239"/>
                  <a:gd name="T62" fmla="*/ 37 w 189"/>
                  <a:gd name="T63" fmla="*/ 49 h 239"/>
                  <a:gd name="T64" fmla="*/ 29 w 189"/>
                  <a:gd name="T65" fmla="*/ 18 h 239"/>
                  <a:gd name="T66" fmla="*/ 29 w 189"/>
                  <a:gd name="T67" fmla="*/ 6 h 239"/>
                  <a:gd name="T68" fmla="*/ 29 w 189"/>
                  <a:gd name="T69" fmla="*/ 2 h 239"/>
                  <a:gd name="T70" fmla="*/ 35 w 189"/>
                  <a:gd name="T71" fmla="*/ 2 h 239"/>
                  <a:gd name="T72" fmla="*/ 48 w 189"/>
                  <a:gd name="T73" fmla="*/ 25 h 239"/>
                  <a:gd name="T74" fmla="*/ 64 w 189"/>
                  <a:gd name="T75" fmla="*/ 68 h 239"/>
                  <a:gd name="T76" fmla="*/ 73 w 189"/>
                  <a:gd name="T77" fmla="*/ 90 h 239"/>
                  <a:gd name="T78" fmla="*/ 77 w 189"/>
                  <a:gd name="T79" fmla="*/ 90 h 239"/>
                  <a:gd name="T80" fmla="*/ 75 w 189"/>
                  <a:gd name="T81" fmla="*/ 72 h 239"/>
                  <a:gd name="T82" fmla="*/ 68 w 189"/>
                  <a:gd name="T83" fmla="*/ 40 h 239"/>
                  <a:gd name="T84" fmla="*/ 70 w 189"/>
                  <a:gd name="T85" fmla="*/ 11 h 239"/>
                  <a:gd name="T86" fmla="*/ 83 w 189"/>
                  <a:gd name="T87" fmla="*/ 15 h 239"/>
                  <a:gd name="T88" fmla="*/ 102 w 189"/>
                  <a:gd name="T89" fmla="*/ 35 h 239"/>
                  <a:gd name="T90" fmla="*/ 118 w 189"/>
                  <a:gd name="T91" fmla="*/ 71 h 239"/>
                  <a:gd name="T92" fmla="*/ 139 w 189"/>
                  <a:gd name="T93" fmla="*/ 130 h 239"/>
                  <a:gd name="T94" fmla="*/ 145 w 189"/>
                  <a:gd name="T95" fmla="*/ 146 h 239"/>
                  <a:gd name="T96" fmla="*/ 160 w 189"/>
                  <a:gd name="T97" fmla="*/ 174 h 239"/>
                  <a:gd name="T98" fmla="*/ 178 w 189"/>
                  <a:gd name="T99" fmla="*/ 215 h 23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9"/>
                  <a:gd name="T151" fmla="*/ 0 h 239"/>
                  <a:gd name="T152" fmla="*/ 189 w 189"/>
                  <a:gd name="T153" fmla="*/ 239 h 23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9" h="239">
                    <a:moveTo>
                      <a:pt x="189" y="237"/>
                    </a:moveTo>
                    <a:lnTo>
                      <a:pt x="180" y="237"/>
                    </a:lnTo>
                    <a:lnTo>
                      <a:pt x="172" y="237"/>
                    </a:lnTo>
                    <a:lnTo>
                      <a:pt x="164" y="237"/>
                    </a:lnTo>
                    <a:lnTo>
                      <a:pt x="153" y="237"/>
                    </a:lnTo>
                    <a:lnTo>
                      <a:pt x="145" y="237"/>
                    </a:lnTo>
                    <a:lnTo>
                      <a:pt x="137" y="236"/>
                    </a:lnTo>
                    <a:lnTo>
                      <a:pt x="126" y="236"/>
                    </a:lnTo>
                    <a:lnTo>
                      <a:pt x="118" y="235"/>
                    </a:lnTo>
                    <a:lnTo>
                      <a:pt x="114" y="219"/>
                    </a:lnTo>
                    <a:lnTo>
                      <a:pt x="108" y="206"/>
                    </a:lnTo>
                    <a:lnTo>
                      <a:pt x="102" y="190"/>
                    </a:lnTo>
                    <a:lnTo>
                      <a:pt x="93" y="175"/>
                    </a:lnTo>
                    <a:lnTo>
                      <a:pt x="91" y="175"/>
                    </a:lnTo>
                    <a:lnTo>
                      <a:pt x="89" y="175"/>
                    </a:lnTo>
                    <a:lnTo>
                      <a:pt x="85" y="175"/>
                    </a:lnTo>
                    <a:lnTo>
                      <a:pt x="83" y="175"/>
                    </a:lnTo>
                    <a:lnTo>
                      <a:pt x="81" y="173"/>
                    </a:lnTo>
                    <a:lnTo>
                      <a:pt x="81" y="170"/>
                    </a:lnTo>
                    <a:lnTo>
                      <a:pt x="81" y="168"/>
                    </a:lnTo>
                    <a:lnTo>
                      <a:pt x="79" y="166"/>
                    </a:lnTo>
                    <a:lnTo>
                      <a:pt x="77" y="166"/>
                    </a:lnTo>
                    <a:lnTo>
                      <a:pt x="75" y="166"/>
                    </a:lnTo>
                    <a:lnTo>
                      <a:pt x="81" y="179"/>
                    </a:lnTo>
                    <a:lnTo>
                      <a:pt x="89" y="195"/>
                    </a:lnTo>
                    <a:lnTo>
                      <a:pt x="97" y="208"/>
                    </a:lnTo>
                    <a:lnTo>
                      <a:pt x="106" y="224"/>
                    </a:lnTo>
                    <a:lnTo>
                      <a:pt x="106" y="228"/>
                    </a:lnTo>
                    <a:lnTo>
                      <a:pt x="106" y="230"/>
                    </a:lnTo>
                    <a:lnTo>
                      <a:pt x="106" y="235"/>
                    </a:lnTo>
                    <a:lnTo>
                      <a:pt x="108" y="239"/>
                    </a:lnTo>
                    <a:lnTo>
                      <a:pt x="100" y="239"/>
                    </a:lnTo>
                    <a:lnTo>
                      <a:pt x="91" y="239"/>
                    </a:lnTo>
                    <a:lnTo>
                      <a:pt x="83" y="239"/>
                    </a:lnTo>
                    <a:lnTo>
                      <a:pt x="75" y="239"/>
                    </a:lnTo>
                    <a:lnTo>
                      <a:pt x="66" y="218"/>
                    </a:lnTo>
                    <a:lnTo>
                      <a:pt x="60" y="200"/>
                    </a:lnTo>
                    <a:lnTo>
                      <a:pt x="54" y="185"/>
                    </a:lnTo>
                    <a:lnTo>
                      <a:pt x="48" y="167"/>
                    </a:lnTo>
                    <a:lnTo>
                      <a:pt x="39" y="145"/>
                    </a:lnTo>
                    <a:lnTo>
                      <a:pt x="29" y="119"/>
                    </a:lnTo>
                    <a:lnTo>
                      <a:pt x="16" y="83"/>
                    </a:lnTo>
                    <a:lnTo>
                      <a:pt x="0" y="36"/>
                    </a:lnTo>
                    <a:lnTo>
                      <a:pt x="0" y="25"/>
                    </a:lnTo>
                    <a:lnTo>
                      <a:pt x="2" y="18"/>
                    </a:lnTo>
                    <a:lnTo>
                      <a:pt x="2" y="11"/>
                    </a:lnTo>
                    <a:lnTo>
                      <a:pt x="4" y="3"/>
                    </a:lnTo>
                    <a:lnTo>
                      <a:pt x="6" y="4"/>
                    </a:lnTo>
                    <a:lnTo>
                      <a:pt x="10" y="6"/>
                    </a:lnTo>
                    <a:lnTo>
                      <a:pt x="12" y="6"/>
                    </a:lnTo>
                    <a:lnTo>
                      <a:pt x="16" y="7"/>
                    </a:lnTo>
                    <a:lnTo>
                      <a:pt x="27" y="35"/>
                    </a:lnTo>
                    <a:lnTo>
                      <a:pt x="35" y="64"/>
                    </a:lnTo>
                    <a:lnTo>
                      <a:pt x="46" y="93"/>
                    </a:lnTo>
                    <a:lnTo>
                      <a:pt x="56" y="123"/>
                    </a:lnTo>
                    <a:lnTo>
                      <a:pt x="58" y="123"/>
                    </a:lnTo>
                    <a:lnTo>
                      <a:pt x="60" y="123"/>
                    </a:lnTo>
                    <a:lnTo>
                      <a:pt x="62" y="123"/>
                    </a:lnTo>
                    <a:lnTo>
                      <a:pt x="64" y="123"/>
                    </a:lnTo>
                    <a:lnTo>
                      <a:pt x="56" y="98"/>
                    </a:lnTo>
                    <a:lnTo>
                      <a:pt x="48" y="73"/>
                    </a:lnTo>
                    <a:lnTo>
                      <a:pt x="37" y="49"/>
                    </a:lnTo>
                    <a:lnTo>
                      <a:pt x="29" y="24"/>
                    </a:lnTo>
                    <a:lnTo>
                      <a:pt x="29" y="18"/>
                    </a:lnTo>
                    <a:lnTo>
                      <a:pt x="29" y="13"/>
                    </a:lnTo>
                    <a:lnTo>
                      <a:pt x="29" y="6"/>
                    </a:lnTo>
                    <a:lnTo>
                      <a:pt x="27" y="0"/>
                    </a:lnTo>
                    <a:lnTo>
                      <a:pt x="29" y="2"/>
                    </a:lnTo>
                    <a:lnTo>
                      <a:pt x="33" y="2"/>
                    </a:lnTo>
                    <a:lnTo>
                      <a:pt x="35" y="2"/>
                    </a:lnTo>
                    <a:lnTo>
                      <a:pt x="39" y="3"/>
                    </a:lnTo>
                    <a:lnTo>
                      <a:pt x="48" y="25"/>
                    </a:lnTo>
                    <a:lnTo>
                      <a:pt x="56" y="46"/>
                    </a:lnTo>
                    <a:lnTo>
                      <a:pt x="64" y="68"/>
                    </a:lnTo>
                    <a:lnTo>
                      <a:pt x="70" y="90"/>
                    </a:lnTo>
                    <a:lnTo>
                      <a:pt x="73" y="90"/>
                    </a:lnTo>
                    <a:lnTo>
                      <a:pt x="75" y="90"/>
                    </a:lnTo>
                    <a:lnTo>
                      <a:pt x="77" y="90"/>
                    </a:lnTo>
                    <a:lnTo>
                      <a:pt x="79" y="90"/>
                    </a:lnTo>
                    <a:lnTo>
                      <a:pt x="75" y="72"/>
                    </a:lnTo>
                    <a:lnTo>
                      <a:pt x="70" y="58"/>
                    </a:lnTo>
                    <a:lnTo>
                      <a:pt x="68" y="40"/>
                    </a:lnTo>
                    <a:lnTo>
                      <a:pt x="64" y="10"/>
                    </a:lnTo>
                    <a:lnTo>
                      <a:pt x="70" y="11"/>
                    </a:lnTo>
                    <a:lnTo>
                      <a:pt x="77" y="13"/>
                    </a:lnTo>
                    <a:lnTo>
                      <a:pt x="83" y="15"/>
                    </a:lnTo>
                    <a:lnTo>
                      <a:pt x="95" y="22"/>
                    </a:lnTo>
                    <a:lnTo>
                      <a:pt x="102" y="35"/>
                    </a:lnTo>
                    <a:lnTo>
                      <a:pt x="108" y="47"/>
                    </a:lnTo>
                    <a:lnTo>
                      <a:pt x="118" y="71"/>
                    </a:lnTo>
                    <a:lnTo>
                      <a:pt x="137" y="111"/>
                    </a:lnTo>
                    <a:lnTo>
                      <a:pt x="139" y="130"/>
                    </a:lnTo>
                    <a:lnTo>
                      <a:pt x="141" y="141"/>
                    </a:lnTo>
                    <a:lnTo>
                      <a:pt x="145" y="146"/>
                    </a:lnTo>
                    <a:lnTo>
                      <a:pt x="149" y="152"/>
                    </a:lnTo>
                    <a:lnTo>
                      <a:pt x="160" y="174"/>
                    </a:lnTo>
                    <a:lnTo>
                      <a:pt x="170" y="195"/>
                    </a:lnTo>
                    <a:lnTo>
                      <a:pt x="178" y="215"/>
                    </a:lnTo>
                    <a:lnTo>
                      <a:pt x="189" y="237"/>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1" name="Freeform 845"/>
              <p:cNvSpPr>
                <a:spLocks/>
              </p:cNvSpPr>
              <p:nvPr/>
            </p:nvSpPr>
            <p:spPr bwMode="auto">
              <a:xfrm>
                <a:off x="2829" y="1097"/>
                <a:ext cx="104" cy="214"/>
              </a:xfrm>
              <a:custGeom>
                <a:avLst/>
                <a:gdLst>
                  <a:gd name="T0" fmla="*/ 104 w 104"/>
                  <a:gd name="T1" fmla="*/ 211 h 214"/>
                  <a:gd name="T2" fmla="*/ 104 w 104"/>
                  <a:gd name="T3" fmla="*/ 211 h 214"/>
                  <a:gd name="T4" fmla="*/ 102 w 104"/>
                  <a:gd name="T5" fmla="*/ 213 h 214"/>
                  <a:gd name="T6" fmla="*/ 100 w 104"/>
                  <a:gd name="T7" fmla="*/ 213 h 214"/>
                  <a:gd name="T8" fmla="*/ 98 w 104"/>
                  <a:gd name="T9" fmla="*/ 214 h 214"/>
                  <a:gd name="T10" fmla="*/ 88 w 104"/>
                  <a:gd name="T11" fmla="*/ 213 h 214"/>
                  <a:gd name="T12" fmla="*/ 79 w 104"/>
                  <a:gd name="T13" fmla="*/ 213 h 214"/>
                  <a:gd name="T14" fmla="*/ 69 w 104"/>
                  <a:gd name="T15" fmla="*/ 213 h 214"/>
                  <a:gd name="T16" fmla="*/ 58 w 104"/>
                  <a:gd name="T17" fmla="*/ 213 h 214"/>
                  <a:gd name="T18" fmla="*/ 46 w 104"/>
                  <a:gd name="T19" fmla="*/ 177 h 214"/>
                  <a:gd name="T20" fmla="*/ 36 w 104"/>
                  <a:gd name="T21" fmla="*/ 141 h 214"/>
                  <a:gd name="T22" fmla="*/ 23 w 104"/>
                  <a:gd name="T23" fmla="*/ 107 h 214"/>
                  <a:gd name="T24" fmla="*/ 11 w 104"/>
                  <a:gd name="T25" fmla="*/ 72 h 214"/>
                  <a:gd name="T26" fmla="*/ 9 w 104"/>
                  <a:gd name="T27" fmla="*/ 56 h 214"/>
                  <a:gd name="T28" fmla="*/ 7 w 104"/>
                  <a:gd name="T29" fmla="*/ 40 h 214"/>
                  <a:gd name="T30" fmla="*/ 4 w 104"/>
                  <a:gd name="T31" fmla="*/ 24 h 214"/>
                  <a:gd name="T32" fmla="*/ 0 w 104"/>
                  <a:gd name="T33" fmla="*/ 9 h 214"/>
                  <a:gd name="T34" fmla="*/ 2 w 104"/>
                  <a:gd name="T35" fmla="*/ 9 h 214"/>
                  <a:gd name="T36" fmla="*/ 7 w 104"/>
                  <a:gd name="T37" fmla="*/ 9 h 214"/>
                  <a:gd name="T38" fmla="*/ 9 w 104"/>
                  <a:gd name="T39" fmla="*/ 10 h 214"/>
                  <a:gd name="T40" fmla="*/ 11 w 104"/>
                  <a:gd name="T41" fmla="*/ 10 h 214"/>
                  <a:gd name="T42" fmla="*/ 21 w 104"/>
                  <a:gd name="T43" fmla="*/ 45 h 214"/>
                  <a:gd name="T44" fmla="*/ 31 w 104"/>
                  <a:gd name="T45" fmla="*/ 76 h 214"/>
                  <a:gd name="T46" fmla="*/ 42 w 104"/>
                  <a:gd name="T47" fmla="*/ 109 h 214"/>
                  <a:gd name="T48" fmla="*/ 54 w 104"/>
                  <a:gd name="T49" fmla="*/ 145 h 214"/>
                  <a:gd name="T50" fmla="*/ 63 w 104"/>
                  <a:gd name="T51" fmla="*/ 162 h 214"/>
                  <a:gd name="T52" fmla="*/ 67 w 104"/>
                  <a:gd name="T53" fmla="*/ 173 h 214"/>
                  <a:gd name="T54" fmla="*/ 69 w 104"/>
                  <a:gd name="T55" fmla="*/ 182 h 214"/>
                  <a:gd name="T56" fmla="*/ 73 w 104"/>
                  <a:gd name="T57" fmla="*/ 195 h 214"/>
                  <a:gd name="T58" fmla="*/ 73 w 104"/>
                  <a:gd name="T59" fmla="*/ 195 h 214"/>
                  <a:gd name="T60" fmla="*/ 75 w 104"/>
                  <a:gd name="T61" fmla="*/ 195 h 214"/>
                  <a:gd name="T62" fmla="*/ 77 w 104"/>
                  <a:gd name="T63" fmla="*/ 195 h 214"/>
                  <a:gd name="T64" fmla="*/ 79 w 104"/>
                  <a:gd name="T65" fmla="*/ 195 h 214"/>
                  <a:gd name="T66" fmla="*/ 71 w 104"/>
                  <a:gd name="T67" fmla="*/ 169 h 214"/>
                  <a:gd name="T68" fmla="*/ 63 w 104"/>
                  <a:gd name="T69" fmla="*/ 147 h 214"/>
                  <a:gd name="T70" fmla="*/ 54 w 104"/>
                  <a:gd name="T71" fmla="*/ 122 h 214"/>
                  <a:gd name="T72" fmla="*/ 46 w 104"/>
                  <a:gd name="T73" fmla="*/ 91 h 214"/>
                  <a:gd name="T74" fmla="*/ 40 w 104"/>
                  <a:gd name="T75" fmla="*/ 78 h 214"/>
                  <a:gd name="T76" fmla="*/ 36 w 104"/>
                  <a:gd name="T77" fmla="*/ 63 h 214"/>
                  <a:gd name="T78" fmla="*/ 29 w 104"/>
                  <a:gd name="T79" fmla="*/ 49 h 214"/>
                  <a:gd name="T80" fmla="*/ 23 w 104"/>
                  <a:gd name="T81" fmla="*/ 34 h 214"/>
                  <a:gd name="T82" fmla="*/ 21 w 104"/>
                  <a:gd name="T83" fmla="*/ 18 h 214"/>
                  <a:gd name="T84" fmla="*/ 21 w 104"/>
                  <a:gd name="T85" fmla="*/ 10 h 214"/>
                  <a:gd name="T86" fmla="*/ 21 w 104"/>
                  <a:gd name="T87" fmla="*/ 6 h 214"/>
                  <a:gd name="T88" fmla="*/ 23 w 104"/>
                  <a:gd name="T89" fmla="*/ 2 h 214"/>
                  <a:gd name="T90" fmla="*/ 25 w 104"/>
                  <a:gd name="T91" fmla="*/ 2 h 214"/>
                  <a:gd name="T92" fmla="*/ 27 w 104"/>
                  <a:gd name="T93" fmla="*/ 0 h 214"/>
                  <a:gd name="T94" fmla="*/ 29 w 104"/>
                  <a:gd name="T95" fmla="*/ 0 h 214"/>
                  <a:gd name="T96" fmla="*/ 31 w 104"/>
                  <a:gd name="T97" fmla="*/ 0 h 214"/>
                  <a:gd name="T98" fmla="*/ 50 w 104"/>
                  <a:gd name="T99" fmla="*/ 56 h 214"/>
                  <a:gd name="T100" fmla="*/ 65 w 104"/>
                  <a:gd name="T101" fmla="*/ 100 h 214"/>
                  <a:gd name="T102" fmla="*/ 77 w 104"/>
                  <a:gd name="T103" fmla="*/ 134 h 214"/>
                  <a:gd name="T104" fmla="*/ 88 w 104"/>
                  <a:gd name="T105" fmla="*/ 160 h 214"/>
                  <a:gd name="T106" fmla="*/ 94 w 104"/>
                  <a:gd name="T107" fmla="*/ 180 h 214"/>
                  <a:gd name="T108" fmla="*/ 98 w 104"/>
                  <a:gd name="T109" fmla="*/ 193 h 214"/>
                  <a:gd name="T110" fmla="*/ 102 w 104"/>
                  <a:gd name="T111" fmla="*/ 204 h 214"/>
                  <a:gd name="T112" fmla="*/ 104 w 104"/>
                  <a:gd name="T113" fmla="*/ 211 h 2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4"/>
                  <a:gd name="T172" fmla="*/ 0 h 214"/>
                  <a:gd name="T173" fmla="*/ 104 w 104"/>
                  <a:gd name="T174" fmla="*/ 214 h 21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4" h="214">
                    <a:moveTo>
                      <a:pt x="104" y="211"/>
                    </a:moveTo>
                    <a:lnTo>
                      <a:pt x="104" y="211"/>
                    </a:lnTo>
                    <a:lnTo>
                      <a:pt x="102" y="213"/>
                    </a:lnTo>
                    <a:lnTo>
                      <a:pt x="100" y="213"/>
                    </a:lnTo>
                    <a:lnTo>
                      <a:pt x="98" y="214"/>
                    </a:lnTo>
                    <a:lnTo>
                      <a:pt x="88" y="213"/>
                    </a:lnTo>
                    <a:lnTo>
                      <a:pt x="79" y="213"/>
                    </a:lnTo>
                    <a:lnTo>
                      <a:pt x="69" y="213"/>
                    </a:lnTo>
                    <a:lnTo>
                      <a:pt x="58" y="213"/>
                    </a:lnTo>
                    <a:lnTo>
                      <a:pt x="46" y="177"/>
                    </a:lnTo>
                    <a:lnTo>
                      <a:pt x="36" y="141"/>
                    </a:lnTo>
                    <a:lnTo>
                      <a:pt x="23" y="107"/>
                    </a:lnTo>
                    <a:lnTo>
                      <a:pt x="11" y="72"/>
                    </a:lnTo>
                    <a:lnTo>
                      <a:pt x="9" y="56"/>
                    </a:lnTo>
                    <a:lnTo>
                      <a:pt x="7" y="40"/>
                    </a:lnTo>
                    <a:lnTo>
                      <a:pt x="4" y="24"/>
                    </a:lnTo>
                    <a:lnTo>
                      <a:pt x="0" y="9"/>
                    </a:lnTo>
                    <a:lnTo>
                      <a:pt x="2" y="9"/>
                    </a:lnTo>
                    <a:lnTo>
                      <a:pt x="7" y="9"/>
                    </a:lnTo>
                    <a:lnTo>
                      <a:pt x="9" y="10"/>
                    </a:lnTo>
                    <a:lnTo>
                      <a:pt x="11" y="10"/>
                    </a:lnTo>
                    <a:lnTo>
                      <a:pt x="21" y="45"/>
                    </a:lnTo>
                    <a:lnTo>
                      <a:pt x="31" y="76"/>
                    </a:lnTo>
                    <a:lnTo>
                      <a:pt x="42" y="109"/>
                    </a:lnTo>
                    <a:lnTo>
                      <a:pt x="54" y="145"/>
                    </a:lnTo>
                    <a:lnTo>
                      <a:pt x="63" y="162"/>
                    </a:lnTo>
                    <a:lnTo>
                      <a:pt x="67" y="173"/>
                    </a:lnTo>
                    <a:lnTo>
                      <a:pt x="69" y="182"/>
                    </a:lnTo>
                    <a:lnTo>
                      <a:pt x="73" y="195"/>
                    </a:lnTo>
                    <a:lnTo>
                      <a:pt x="75" y="195"/>
                    </a:lnTo>
                    <a:lnTo>
                      <a:pt x="77" y="195"/>
                    </a:lnTo>
                    <a:lnTo>
                      <a:pt x="79" y="195"/>
                    </a:lnTo>
                    <a:lnTo>
                      <a:pt x="71" y="169"/>
                    </a:lnTo>
                    <a:lnTo>
                      <a:pt x="63" y="147"/>
                    </a:lnTo>
                    <a:lnTo>
                      <a:pt x="54" y="122"/>
                    </a:lnTo>
                    <a:lnTo>
                      <a:pt x="46" y="91"/>
                    </a:lnTo>
                    <a:lnTo>
                      <a:pt x="40" y="78"/>
                    </a:lnTo>
                    <a:lnTo>
                      <a:pt x="36" y="63"/>
                    </a:lnTo>
                    <a:lnTo>
                      <a:pt x="29" y="49"/>
                    </a:lnTo>
                    <a:lnTo>
                      <a:pt x="23" y="34"/>
                    </a:lnTo>
                    <a:lnTo>
                      <a:pt x="21" y="18"/>
                    </a:lnTo>
                    <a:lnTo>
                      <a:pt x="21" y="10"/>
                    </a:lnTo>
                    <a:lnTo>
                      <a:pt x="21" y="6"/>
                    </a:lnTo>
                    <a:lnTo>
                      <a:pt x="23" y="2"/>
                    </a:lnTo>
                    <a:lnTo>
                      <a:pt x="25" y="2"/>
                    </a:lnTo>
                    <a:lnTo>
                      <a:pt x="27" y="0"/>
                    </a:lnTo>
                    <a:lnTo>
                      <a:pt x="29" y="0"/>
                    </a:lnTo>
                    <a:lnTo>
                      <a:pt x="31" y="0"/>
                    </a:lnTo>
                    <a:lnTo>
                      <a:pt x="50" y="56"/>
                    </a:lnTo>
                    <a:lnTo>
                      <a:pt x="65" y="100"/>
                    </a:lnTo>
                    <a:lnTo>
                      <a:pt x="77" y="134"/>
                    </a:lnTo>
                    <a:lnTo>
                      <a:pt x="88" y="160"/>
                    </a:lnTo>
                    <a:lnTo>
                      <a:pt x="94" y="180"/>
                    </a:lnTo>
                    <a:lnTo>
                      <a:pt x="98" y="193"/>
                    </a:lnTo>
                    <a:lnTo>
                      <a:pt x="102" y="204"/>
                    </a:lnTo>
                    <a:lnTo>
                      <a:pt x="104" y="211"/>
                    </a:lnTo>
                    <a:close/>
                  </a:path>
                </a:pathLst>
              </a:cu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2" name="Freeform 846"/>
              <p:cNvSpPr>
                <a:spLocks/>
              </p:cNvSpPr>
              <p:nvPr/>
            </p:nvSpPr>
            <p:spPr bwMode="auto">
              <a:xfrm>
                <a:off x="2377" y="1066"/>
                <a:ext cx="463" cy="252"/>
              </a:xfrm>
              <a:custGeom>
                <a:avLst/>
                <a:gdLst>
                  <a:gd name="T0" fmla="*/ 419 w 463"/>
                  <a:gd name="T1" fmla="*/ 248 h 252"/>
                  <a:gd name="T2" fmla="*/ 344 w 463"/>
                  <a:gd name="T3" fmla="*/ 249 h 252"/>
                  <a:gd name="T4" fmla="*/ 286 w 463"/>
                  <a:gd name="T5" fmla="*/ 251 h 252"/>
                  <a:gd name="T6" fmla="*/ 240 w 463"/>
                  <a:gd name="T7" fmla="*/ 251 h 252"/>
                  <a:gd name="T8" fmla="*/ 201 w 463"/>
                  <a:gd name="T9" fmla="*/ 251 h 252"/>
                  <a:gd name="T10" fmla="*/ 164 w 463"/>
                  <a:gd name="T11" fmla="*/ 252 h 252"/>
                  <a:gd name="T12" fmla="*/ 122 w 463"/>
                  <a:gd name="T13" fmla="*/ 251 h 252"/>
                  <a:gd name="T14" fmla="*/ 74 w 463"/>
                  <a:gd name="T15" fmla="*/ 251 h 252"/>
                  <a:gd name="T16" fmla="*/ 43 w 463"/>
                  <a:gd name="T17" fmla="*/ 248 h 252"/>
                  <a:gd name="T18" fmla="*/ 37 w 463"/>
                  <a:gd name="T19" fmla="*/ 244 h 252"/>
                  <a:gd name="T20" fmla="*/ 24 w 463"/>
                  <a:gd name="T21" fmla="*/ 209 h 252"/>
                  <a:gd name="T22" fmla="*/ 8 w 463"/>
                  <a:gd name="T23" fmla="*/ 143 h 252"/>
                  <a:gd name="T24" fmla="*/ 0 w 463"/>
                  <a:gd name="T25" fmla="*/ 91 h 252"/>
                  <a:gd name="T26" fmla="*/ 0 w 463"/>
                  <a:gd name="T27" fmla="*/ 54 h 252"/>
                  <a:gd name="T28" fmla="*/ 6 w 463"/>
                  <a:gd name="T29" fmla="*/ 34 h 252"/>
                  <a:gd name="T30" fmla="*/ 14 w 463"/>
                  <a:gd name="T31" fmla="*/ 31 h 252"/>
                  <a:gd name="T32" fmla="*/ 20 w 463"/>
                  <a:gd name="T33" fmla="*/ 29 h 252"/>
                  <a:gd name="T34" fmla="*/ 22 w 463"/>
                  <a:gd name="T35" fmla="*/ 25 h 252"/>
                  <a:gd name="T36" fmla="*/ 27 w 463"/>
                  <a:gd name="T37" fmla="*/ 20 h 252"/>
                  <a:gd name="T38" fmla="*/ 31 w 463"/>
                  <a:gd name="T39" fmla="*/ 19 h 252"/>
                  <a:gd name="T40" fmla="*/ 35 w 463"/>
                  <a:gd name="T41" fmla="*/ 15 h 252"/>
                  <a:gd name="T42" fmla="*/ 37 w 463"/>
                  <a:gd name="T43" fmla="*/ 8 h 252"/>
                  <a:gd name="T44" fmla="*/ 43 w 463"/>
                  <a:gd name="T45" fmla="*/ 4 h 252"/>
                  <a:gd name="T46" fmla="*/ 49 w 463"/>
                  <a:gd name="T47" fmla="*/ 1 h 252"/>
                  <a:gd name="T48" fmla="*/ 60 w 463"/>
                  <a:gd name="T49" fmla="*/ 0 h 252"/>
                  <a:gd name="T50" fmla="*/ 72 w 463"/>
                  <a:gd name="T51" fmla="*/ 0 h 252"/>
                  <a:gd name="T52" fmla="*/ 85 w 463"/>
                  <a:gd name="T53" fmla="*/ 3 h 252"/>
                  <a:gd name="T54" fmla="*/ 97 w 463"/>
                  <a:gd name="T55" fmla="*/ 8 h 252"/>
                  <a:gd name="T56" fmla="*/ 103 w 463"/>
                  <a:gd name="T57" fmla="*/ 12 h 252"/>
                  <a:gd name="T58" fmla="*/ 105 w 463"/>
                  <a:gd name="T59" fmla="*/ 14 h 252"/>
                  <a:gd name="T60" fmla="*/ 112 w 463"/>
                  <a:gd name="T61" fmla="*/ 16 h 252"/>
                  <a:gd name="T62" fmla="*/ 114 w 463"/>
                  <a:gd name="T63" fmla="*/ 18 h 252"/>
                  <a:gd name="T64" fmla="*/ 135 w 463"/>
                  <a:gd name="T65" fmla="*/ 18 h 252"/>
                  <a:gd name="T66" fmla="*/ 151 w 463"/>
                  <a:gd name="T67" fmla="*/ 18 h 252"/>
                  <a:gd name="T68" fmla="*/ 155 w 463"/>
                  <a:gd name="T69" fmla="*/ 20 h 252"/>
                  <a:gd name="T70" fmla="*/ 157 w 463"/>
                  <a:gd name="T71" fmla="*/ 22 h 252"/>
                  <a:gd name="T72" fmla="*/ 166 w 463"/>
                  <a:gd name="T73" fmla="*/ 25 h 252"/>
                  <a:gd name="T74" fmla="*/ 178 w 463"/>
                  <a:gd name="T75" fmla="*/ 26 h 252"/>
                  <a:gd name="T76" fmla="*/ 186 w 463"/>
                  <a:gd name="T77" fmla="*/ 29 h 252"/>
                  <a:gd name="T78" fmla="*/ 189 w 463"/>
                  <a:gd name="T79" fmla="*/ 30 h 252"/>
                  <a:gd name="T80" fmla="*/ 199 w 463"/>
                  <a:gd name="T81" fmla="*/ 31 h 252"/>
                  <a:gd name="T82" fmla="*/ 216 w 463"/>
                  <a:gd name="T83" fmla="*/ 31 h 252"/>
                  <a:gd name="T84" fmla="*/ 224 w 463"/>
                  <a:gd name="T85" fmla="*/ 33 h 252"/>
                  <a:gd name="T86" fmla="*/ 226 w 463"/>
                  <a:gd name="T87" fmla="*/ 36 h 252"/>
                  <a:gd name="T88" fmla="*/ 240 w 463"/>
                  <a:gd name="T89" fmla="*/ 37 h 252"/>
                  <a:gd name="T90" fmla="*/ 267 w 463"/>
                  <a:gd name="T91" fmla="*/ 38 h 252"/>
                  <a:gd name="T92" fmla="*/ 290 w 463"/>
                  <a:gd name="T93" fmla="*/ 34 h 252"/>
                  <a:gd name="T94" fmla="*/ 305 w 463"/>
                  <a:gd name="T95" fmla="*/ 26 h 252"/>
                  <a:gd name="T96" fmla="*/ 313 w 463"/>
                  <a:gd name="T97" fmla="*/ 27 h 252"/>
                  <a:gd name="T98" fmla="*/ 319 w 463"/>
                  <a:gd name="T99" fmla="*/ 38 h 252"/>
                  <a:gd name="T100" fmla="*/ 328 w 463"/>
                  <a:gd name="T101" fmla="*/ 60 h 252"/>
                  <a:gd name="T102" fmla="*/ 334 w 463"/>
                  <a:gd name="T103" fmla="*/ 77 h 252"/>
                  <a:gd name="T104" fmla="*/ 348 w 463"/>
                  <a:gd name="T105" fmla="*/ 88 h 252"/>
                  <a:gd name="T106" fmla="*/ 371 w 463"/>
                  <a:gd name="T107" fmla="*/ 89 h 252"/>
                  <a:gd name="T108" fmla="*/ 386 w 463"/>
                  <a:gd name="T109" fmla="*/ 94 h 252"/>
                  <a:gd name="T110" fmla="*/ 392 w 463"/>
                  <a:gd name="T111" fmla="*/ 114 h 252"/>
                  <a:gd name="T112" fmla="*/ 409 w 463"/>
                  <a:gd name="T113" fmla="*/ 139 h 252"/>
                  <a:gd name="T114" fmla="*/ 432 w 463"/>
                  <a:gd name="T115" fmla="*/ 142 h 252"/>
                  <a:gd name="T116" fmla="*/ 448 w 463"/>
                  <a:gd name="T117" fmla="*/ 171 h 252"/>
                  <a:gd name="T118" fmla="*/ 459 w 463"/>
                  <a:gd name="T119" fmla="*/ 222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3"/>
                  <a:gd name="T181" fmla="*/ 0 h 252"/>
                  <a:gd name="T182" fmla="*/ 463 w 463"/>
                  <a:gd name="T183" fmla="*/ 252 h 2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3" h="252">
                    <a:moveTo>
                      <a:pt x="463" y="246"/>
                    </a:moveTo>
                    <a:lnTo>
                      <a:pt x="419" y="248"/>
                    </a:lnTo>
                    <a:lnTo>
                      <a:pt x="380" y="248"/>
                    </a:lnTo>
                    <a:lnTo>
                      <a:pt x="344" y="249"/>
                    </a:lnTo>
                    <a:lnTo>
                      <a:pt x="313" y="249"/>
                    </a:lnTo>
                    <a:lnTo>
                      <a:pt x="286" y="251"/>
                    </a:lnTo>
                    <a:lnTo>
                      <a:pt x="263" y="251"/>
                    </a:lnTo>
                    <a:lnTo>
                      <a:pt x="240" y="251"/>
                    </a:lnTo>
                    <a:lnTo>
                      <a:pt x="220" y="251"/>
                    </a:lnTo>
                    <a:lnTo>
                      <a:pt x="201" y="251"/>
                    </a:lnTo>
                    <a:lnTo>
                      <a:pt x="182" y="252"/>
                    </a:lnTo>
                    <a:lnTo>
                      <a:pt x="164" y="252"/>
                    </a:lnTo>
                    <a:lnTo>
                      <a:pt x="145" y="252"/>
                    </a:lnTo>
                    <a:lnTo>
                      <a:pt x="122" y="251"/>
                    </a:lnTo>
                    <a:lnTo>
                      <a:pt x="99" y="251"/>
                    </a:lnTo>
                    <a:lnTo>
                      <a:pt x="74" y="251"/>
                    </a:lnTo>
                    <a:lnTo>
                      <a:pt x="45" y="251"/>
                    </a:lnTo>
                    <a:lnTo>
                      <a:pt x="43" y="248"/>
                    </a:lnTo>
                    <a:lnTo>
                      <a:pt x="39" y="246"/>
                    </a:lnTo>
                    <a:lnTo>
                      <a:pt x="37" y="244"/>
                    </a:lnTo>
                    <a:lnTo>
                      <a:pt x="33" y="242"/>
                    </a:lnTo>
                    <a:lnTo>
                      <a:pt x="24" y="209"/>
                    </a:lnTo>
                    <a:lnTo>
                      <a:pt x="16" y="176"/>
                    </a:lnTo>
                    <a:lnTo>
                      <a:pt x="8" y="143"/>
                    </a:lnTo>
                    <a:lnTo>
                      <a:pt x="0" y="110"/>
                    </a:lnTo>
                    <a:lnTo>
                      <a:pt x="0" y="91"/>
                    </a:lnTo>
                    <a:lnTo>
                      <a:pt x="0" y="73"/>
                    </a:lnTo>
                    <a:lnTo>
                      <a:pt x="0" y="54"/>
                    </a:lnTo>
                    <a:lnTo>
                      <a:pt x="2" y="36"/>
                    </a:lnTo>
                    <a:lnTo>
                      <a:pt x="6" y="34"/>
                    </a:lnTo>
                    <a:lnTo>
                      <a:pt x="10" y="33"/>
                    </a:lnTo>
                    <a:lnTo>
                      <a:pt x="14" y="31"/>
                    </a:lnTo>
                    <a:lnTo>
                      <a:pt x="20" y="31"/>
                    </a:lnTo>
                    <a:lnTo>
                      <a:pt x="20" y="29"/>
                    </a:lnTo>
                    <a:lnTo>
                      <a:pt x="22" y="26"/>
                    </a:lnTo>
                    <a:lnTo>
                      <a:pt x="22" y="25"/>
                    </a:lnTo>
                    <a:lnTo>
                      <a:pt x="24" y="22"/>
                    </a:lnTo>
                    <a:lnTo>
                      <a:pt x="27" y="20"/>
                    </a:lnTo>
                    <a:lnTo>
                      <a:pt x="29" y="20"/>
                    </a:lnTo>
                    <a:lnTo>
                      <a:pt x="31" y="19"/>
                    </a:lnTo>
                    <a:lnTo>
                      <a:pt x="33" y="19"/>
                    </a:lnTo>
                    <a:lnTo>
                      <a:pt x="35" y="15"/>
                    </a:lnTo>
                    <a:lnTo>
                      <a:pt x="37" y="11"/>
                    </a:lnTo>
                    <a:lnTo>
                      <a:pt x="37" y="8"/>
                    </a:lnTo>
                    <a:lnTo>
                      <a:pt x="39" y="5"/>
                    </a:lnTo>
                    <a:lnTo>
                      <a:pt x="43" y="4"/>
                    </a:lnTo>
                    <a:lnTo>
                      <a:pt x="45" y="3"/>
                    </a:lnTo>
                    <a:lnTo>
                      <a:pt x="49" y="1"/>
                    </a:lnTo>
                    <a:lnTo>
                      <a:pt x="51" y="0"/>
                    </a:lnTo>
                    <a:lnTo>
                      <a:pt x="60" y="0"/>
                    </a:lnTo>
                    <a:lnTo>
                      <a:pt x="66" y="0"/>
                    </a:lnTo>
                    <a:lnTo>
                      <a:pt x="72" y="0"/>
                    </a:lnTo>
                    <a:lnTo>
                      <a:pt x="76" y="0"/>
                    </a:lnTo>
                    <a:lnTo>
                      <a:pt x="85" y="3"/>
                    </a:lnTo>
                    <a:lnTo>
                      <a:pt x="91" y="5"/>
                    </a:lnTo>
                    <a:lnTo>
                      <a:pt x="97" y="8"/>
                    </a:lnTo>
                    <a:lnTo>
                      <a:pt x="101" y="11"/>
                    </a:lnTo>
                    <a:lnTo>
                      <a:pt x="103" y="12"/>
                    </a:lnTo>
                    <a:lnTo>
                      <a:pt x="105" y="14"/>
                    </a:lnTo>
                    <a:lnTo>
                      <a:pt x="108" y="15"/>
                    </a:lnTo>
                    <a:lnTo>
                      <a:pt x="112" y="16"/>
                    </a:lnTo>
                    <a:lnTo>
                      <a:pt x="114" y="16"/>
                    </a:lnTo>
                    <a:lnTo>
                      <a:pt x="114" y="18"/>
                    </a:lnTo>
                    <a:lnTo>
                      <a:pt x="116" y="20"/>
                    </a:lnTo>
                    <a:lnTo>
                      <a:pt x="135" y="18"/>
                    </a:lnTo>
                    <a:lnTo>
                      <a:pt x="145" y="18"/>
                    </a:lnTo>
                    <a:lnTo>
                      <a:pt x="151" y="18"/>
                    </a:lnTo>
                    <a:lnTo>
                      <a:pt x="153" y="19"/>
                    </a:lnTo>
                    <a:lnTo>
                      <a:pt x="155" y="20"/>
                    </a:lnTo>
                    <a:lnTo>
                      <a:pt x="157" y="20"/>
                    </a:lnTo>
                    <a:lnTo>
                      <a:pt x="157" y="22"/>
                    </a:lnTo>
                    <a:lnTo>
                      <a:pt x="159" y="23"/>
                    </a:lnTo>
                    <a:lnTo>
                      <a:pt x="166" y="25"/>
                    </a:lnTo>
                    <a:lnTo>
                      <a:pt x="172" y="25"/>
                    </a:lnTo>
                    <a:lnTo>
                      <a:pt x="178" y="26"/>
                    </a:lnTo>
                    <a:lnTo>
                      <a:pt x="186" y="27"/>
                    </a:lnTo>
                    <a:lnTo>
                      <a:pt x="186" y="29"/>
                    </a:lnTo>
                    <a:lnTo>
                      <a:pt x="189" y="29"/>
                    </a:lnTo>
                    <a:lnTo>
                      <a:pt x="189" y="30"/>
                    </a:lnTo>
                    <a:lnTo>
                      <a:pt x="191" y="31"/>
                    </a:lnTo>
                    <a:lnTo>
                      <a:pt x="199" y="31"/>
                    </a:lnTo>
                    <a:lnTo>
                      <a:pt x="207" y="31"/>
                    </a:lnTo>
                    <a:lnTo>
                      <a:pt x="216" y="31"/>
                    </a:lnTo>
                    <a:lnTo>
                      <a:pt x="224" y="31"/>
                    </a:lnTo>
                    <a:lnTo>
                      <a:pt x="224" y="33"/>
                    </a:lnTo>
                    <a:lnTo>
                      <a:pt x="226" y="34"/>
                    </a:lnTo>
                    <a:lnTo>
                      <a:pt x="226" y="36"/>
                    </a:lnTo>
                    <a:lnTo>
                      <a:pt x="226" y="37"/>
                    </a:lnTo>
                    <a:lnTo>
                      <a:pt x="240" y="37"/>
                    </a:lnTo>
                    <a:lnTo>
                      <a:pt x="255" y="37"/>
                    </a:lnTo>
                    <a:lnTo>
                      <a:pt x="267" y="38"/>
                    </a:lnTo>
                    <a:lnTo>
                      <a:pt x="282" y="38"/>
                    </a:lnTo>
                    <a:lnTo>
                      <a:pt x="290" y="34"/>
                    </a:lnTo>
                    <a:lnTo>
                      <a:pt x="299" y="29"/>
                    </a:lnTo>
                    <a:lnTo>
                      <a:pt x="305" y="26"/>
                    </a:lnTo>
                    <a:lnTo>
                      <a:pt x="311" y="25"/>
                    </a:lnTo>
                    <a:lnTo>
                      <a:pt x="313" y="27"/>
                    </a:lnTo>
                    <a:lnTo>
                      <a:pt x="315" y="31"/>
                    </a:lnTo>
                    <a:lnTo>
                      <a:pt x="319" y="38"/>
                    </a:lnTo>
                    <a:lnTo>
                      <a:pt x="326" y="52"/>
                    </a:lnTo>
                    <a:lnTo>
                      <a:pt x="328" y="60"/>
                    </a:lnTo>
                    <a:lnTo>
                      <a:pt x="332" y="69"/>
                    </a:lnTo>
                    <a:lnTo>
                      <a:pt x="334" y="77"/>
                    </a:lnTo>
                    <a:lnTo>
                      <a:pt x="336" y="87"/>
                    </a:lnTo>
                    <a:lnTo>
                      <a:pt x="348" y="88"/>
                    </a:lnTo>
                    <a:lnTo>
                      <a:pt x="361" y="88"/>
                    </a:lnTo>
                    <a:lnTo>
                      <a:pt x="371" y="89"/>
                    </a:lnTo>
                    <a:lnTo>
                      <a:pt x="384" y="89"/>
                    </a:lnTo>
                    <a:lnTo>
                      <a:pt x="386" y="94"/>
                    </a:lnTo>
                    <a:lnTo>
                      <a:pt x="388" y="100"/>
                    </a:lnTo>
                    <a:lnTo>
                      <a:pt x="392" y="114"/>
                    </a:lnTo>
                    <a:lnTo>
                      <a:pt x="398" y="138"/>
                    </a:lnTo>
                    <a:lnTo>
                      <a:pt x="409" y="139"/>
                    </a:lnTo>
                    <a:lnTo>
                      <a:pt x="421" y="140"/>
                    </a:lnTo>
                    <a:lnTo>
                      <a:pt x="432" y="142"/>
                    </a:lnTo>
                    <a:lnTo>
                      <a:pt x="444" y="145"/>
                    </a:lnTo>
                    <a:lnTo>
                      <a:pt x="448" y="171"/>
                    </a:lnTo>
                    <a:lnTo>
                      <a:pt x="452" y="195"/>
                    </a:lnTo>
                    <a:lnTo>
                      <a:pt x="459" y="222"/>
                    </a:lnTo>
                    <a:lnTo>
                      <a:pt x="463"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3" name="Freeform 847"/>
              <p:cNvSpPr>
                <a:spLocks/>
              </p:cNvSpPr>
              <p:nvPr/>
            </p:nvSpPr>
            <p:spPr bwMode="auto">
              <a:xfrm>
                <a:off x="2790" y="1213"/>
                <a:ext cx="39" cy="93"/>
              </a:xfrm>
              <a:custGeom>
                <a:avLst/>
                <a:gdLst>
                  <a:gd name="T0" fmla="*/ 39 w 39"/>
                  <a:gd name="T1" fmla="*/ 93 h 93"/>
                  <a:gd name="T2" fmla="*/ 33 w 39"/>
                  <a:gd name="T3" fmla="*/ 93 h 93"/>
                  <a:gd name="T4" fmla="*/ 25 w 39"/>
                  <a:gd name="T5" fmla="*/ 93 h 93"/>
                  <a:gd name="T6" fmla="*/ 16 w 39"/>
                  <a:gd name="T7" fmla="*/ 93 h 93"/>
                  <a:gd name="T8" fmla="*/ 8 w 39"/>
                  <a:gd name="T9" fmla="*/ 93 h 93"/>
                  <a:gd name="T10" fmla="*/ 8 w 39"/>
                  <a:gd name="T11" fmla="*/ 72 h 93"/>
                  <a:gd name="T12" fmla="*/ 4 w 39"/>
                  <a:gd name="T13" fmla="*/ 53 h 93"/>
                  <a:gd name="T14" fmla="*/ 2 w 39"/>
                  <a:gd name="T15" fmla="*/ 29 h 93"/>
                  <a:gd name="T16" fmla="*/ 0 w 39"/>
                  <a:gd name="T17" fmla="*/ 0 h 93"/>
                  <a:gd name="T18" fmla="*/ 6 w 39"/>
                  <a:gd name="T19" fmla="*/ 0 h 93"/>
                  <a:gd name="T20" fmla="*/ 12 w 39"/>
                  <a:gd name="T21" fmla="*/ 0 h 93"/>
                  <a:gd name="T22" fmla="*/ 16 w 39"/>
                  <a:gd name="T23" fmla="*/ 2 h 93"/>
                  <a:gd name="T24" fmla="*/ 23 w 39"/>
                  <a:gd name="T25" fmla="*/ 2 h 93"/>
                  <a:gd name="T26" fmla="*/ 29 w 39"/>
                  <a:gd name="T27" fmla="*/ 25 h 93"/>
                  <a:gd name="T28" fmla="*/ 33 w 39"/>
                  <a:gd name="T29" fmla="*/ 39 h 93"/>
                  <a:gd name="T30" fmla="*/ 35 w 39"/>
                  <a:gd name="T31" fmla="*/ 53 h 93"/>
                  <a:gd name="T32" fmla="*/ 37 w 39"/>
                  <a:gd name="T33" fmla="*/ 71 h 93"/>
                  <a:gd name="T34" fmla="*/ 37 w 39"/>
                  <a:gd name="T35" fmla="*/ 76 h 93"/>
                  <a:gd name="T36" fmla="*/ 37 w 39"/>
                  <a:gd name="T37" fmla="*/ 82 h 93"/>
                  <a:gd name="T38" fmla="*/ 37 w 39"/>
                  <a:gd name="T39" fmla="*/ 87 h 93"/>
                  <a:gd name="T40" fmla="*/ 39 w 39"/>
                  <a:gd name="T41" fmla="*/ 93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93"/>
                  <a:gd name="T65" fmla="*/ 39 w 39"/>
                  <a:gd name="T66" fmla="*/ 93 h 9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93">
                    <a:moveTo>
                      <a:pt x="39" y="93"/>
                    </a:moveTo>
                    <a:lnTo>
                      <a:pt x="33" y="93"/>
                    </a:lnTo>
                    <a:lnTo>
                      <a:pt x="25" y="93"/>
                    </a:lnTo>
                    <a:lnTo>
                      <a:pt x="16" y="93"/>
                    </a:lnTo>
                    <a:lnTo>
                      <a:pt x="8" y="93"/>
                    </a:lnTo>
                    <a:lnTo>
                      <a:pt x="8" y="72"/>
                    </a:lnTo>
                    <a:lnTo>
                      <a:pt x="4" y="53"/>
                    </a:lnTo>
                    <a:lnTo>
                      <a:pt x="2" y="29"/>
                    </a:lnTo>
                    <a:lnTo>
                      <a:pt x="0" y="0"/>
                    </a:lnTo>
                    <a:lnTo>
                      <a:pt x="6" y="0"/>
                    </a:lnTo>
                    <a:lnTo>
                      <a:pt x="12" y="0"/>
                    </a:lnTo>
                    <a:lnTo>
                      <a:pt x="16" y="2"/>
                    </a:lnTo>
                    <a:lnTo>
                      <a:pt x="23" y="2"/>
                    </a:lnTo>
                    <a:lnTo>
                      <a:pt x="29" y="25"/>
                    </a:lnTo>
                    <a:lnTo>
                      <a:pt x="33" y="39"/>
                    </a:lnTo>
                    <a:lnTo>
                      <a:pt x="35" y="53"/>
                    </a:lnTo>
                    <a:lnTo>
                      <a:pt x="37" y="71"/>
                    </a:lnTo>
                    <a:lnTo>
                      <a:pt x="37" y="76"/>
                    </a:lnTo>
                    <a:lnTo>
                      <a:pt x="37" y="82"/>
                    </a:lnTo>
                    <a:lnTo>
                      <a:pt x="37" y="87"/>
                    </a:lnTo>
                    <a:lnTo>
                      <a:pt x="39"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4" name="Freeform 848"/>
              <p:cNvSpPr>
                <a:spLocks/>
              </p:cNvSpPr>
              <p:nvPr/>
            </p:nvSpPr>
            <p:spPr bwMode="auto">
              <a:xfrm>
                <a:off x="2730" y="1161"/>
                <a:ext cx="60" cy="143"/>
              </a:xfrm>
              <a:custGeom>
                <a:avLst/>
                <a:gdLst>
                  <a:gd name="T0" fmla="*/ 60 w 60"/>
                  <a:gd name="T1" fmla="*/ 143 h 143"/>
                  <a:gd name="T2" fmla="*/ 56 w 60"/>
                  <a:gd name="T3" fmla="*/ 143 h 143"/>
                  <a:gd name="T4" fmla="*/ 49 w 60"/>
                  <a:gd name="T5" fmla="*/ 143 h 143"/>
                  <a:gd name="T6" fmla="*/ 43 w 60"/>
                  <a:gd name="T7" fmla="*/ 143 h 143"/>
                  <a:gd name="T8" fmla="*/ 35 w 60"/>
                  <a:gd name="T9" fmla="*/ 143 h 143"/>
                  <a:gd name="T10" fmla="*/ 31 w 60"/>
                  <a:gd name="T11" fmla="*/ 125 h 143"/>
                  <a:gd name="T12" fmla="*/ 22 w 60"/>
                  <a:gd name="T13" fmla="*/ 92 h 143"/>
                  <a:gd name="T14" fmla="*/ 10 w 60"/>
                  <a:gd name="T15" fmla="*/ 50 h 143"/>
                  <a:gd name="T16" fmla="*/ 0 w 60"/>
                  <a:gd name="T17" fmla="*/ 0 h 143"/>
                  <a:gd name="T18" fmla="*/ 6 w 60"/>
                  <a:gd name="T19" fmla="*/ 0 h 143"/>
                  <a:gd name="T20" fmla="*/ 12 w 60"/>
                  <a:gd name="T21" fmla="*/ 0 h 143"/>
                  <a:gd name="T22" fmla="*/ 18 w 60"/>
                  <a:gd name="T23" fmla="*/ 1 h 143"/>
                  <a:gd name="T24" fmla="*/ 25 w 60"/>
                  <a:gd name="T25" fmla="*/ 1 h 143"/>
                  <a:gd name="T26" fmla="*/ 33 w 60"/>
                  <a:gd name="T27" fmla="*/ 22 h 143"/>
                  <a:gd name="T28" fmla="*/ 39 w 60"/>
                  <a:gd name="T29" fmla="*/ 41 h 143"/>
                  <a:gd name="T30" fmla="*/ 45 w 60"/>
                  <a:gd name="T31" fmla="*/ 62 h 143"/>
                  <a:gd name="T32" fmla="*/ 54 w 60"/>
                  <a:gd name="T33" fmla="*/ 83 h 143"/>
                  <a:gd name="T34" fmla="*/ 56 w 60"/>
                  <a:gd name="T35" fmla="*/ 98 h 143"/>
                  <a:gd name="T36" fmla="*/ 58 w 60"/>
                  <a:gd name="T37" fmla="*/ 113 h 143"/>
                  <a:gd name="T38" fmla="*/ 58 w 60"/>
                  <a:gd name="T39" fmla="*/ 128 h 143"/>
                  <a:gd name="T40" fmla="*/ 60 w 60"/>
                  <a:gd name="T41" fmla="*/ 143 h 1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143"/>
                  <a:gd name="T65" fmla="*/ 60 w 60"/>
                  <a:gd name="T66" fmla="*/ 143 h 1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143">
                    <a:moveTo>
                      <a:pt x="60" y="143"/>
                    </a:moveTo>
                    <a:lnTo>
                      <a:pt x="56" y="143"/>
                    </a:lnTo>
                    <a:lnTo>
                      <a:pt x="49" y="143"/>
                    </a:lnTo>
                    <a:lnTo>
                      <a:pt x="43" y="143"/>
                    </a:lnTo>
                    <a:lnTo>
                      <a:pt x="35" y="143"/>
                    </a:lnTo>
                    <a:lnTo>
                      <a:pt x="31" y="125"/>
                    </a:lnTo>
                    <a:lnTo>
                      <a:pt x="22" y="92"/>
                    </a:lnTo>
                    <a:lnTo>
                      <a:pt x="10" y="50"/>
                    </a:lnTo>
                    <a:lnTo>
                      <a:pt x="0" y="0"/>
                    </a:lnTo>
                    <a:lnTo>
                      <a:pt x="6" y="0"/>
                    </a:lnTo>
                    <a:lnTo>
                      <a:pt x="12" y="0"/>
                    </a:lnTo>
                    <a:lnTo>
                      <a:pt x="18" y="1"/>
                    </a:lnTo>
                    <a:lnTo>
                      <a:pt x="25" y="1"/>
                    </a:lnTo>
                    <a:lnTo>
                      <a:pt x="33" y="22"/>
                    </a:lnTo>
                    <a:lnTo>
                      <a:pt x="39" y="41"/>
                    </a:lnTo>
                    <a:lnTo>
                      <a:pt x="45" y="62"/>
                    </a:lnTo>
                    <a:lnTo>
                      <a:pt x="54" y="83"/>
                    </a:lnTo>
                    <a:lnTo>
                      <a:pt x="56" y="98"/>
                    </a:lnTo>
                    <a:lnTo>
                      <a:pt x="58" y="113"/>
                    </a:lnTo>
                    <a:lnTo>
                      <a:pt x="58" y="128"/>
                    </a:lnTo>
                    <a:lnTo>
                      <a:pt x="60" y="14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5" name="Freeform 849"/>
              <p:cNvSpPr>
                <a:spLocks/>
              </p:cNvSpPr>
              <p:nvPr/>
            </p:nvSpPr>
            <p:spPr bwMode="auto">
              <a:xfrm>
                <a:off x="2617" y="1102"/>
                <a:ext cx="133" cy="206"/>
              </a:xfrm>
              <a:custGeom>
                <a:avLst/>
                <a:gdLst>
                  <a:gd name="T0" fmla="*/ 133 w 133"/>
                  <a:gd name="T1" fmla="*/ 199 h 206"/>
                  <a:gd name="T2" fmla="*/ 125 w 133"/>
                  <a:gd name="T3" fmla="*/ 202 h 206"/>
                  <a:gd name="T4" fmla="*/ 121 w 133"/>
                  <a:gd name="T5" fmla="*/ 204 h 206"/>
                  <a:gd name="T6" fmla="*/ 115 w 133"/>
                  <a:gd name="T7" fmla="*/ 204 h 206"/>
                  <a:gd name="T8" fmla="*/ 104 w 133"/>
                  <a:gd name="T9" fmla="*/ 204 h 206"/>
                  <a:gd name="T10" fmla="*/ 90 w 133"/>
                  <a:gd name="T11" fmla="*/ 168 h 206"/>
                  <a:gd name="T12" fmla="*/ 77 w 133"/>
                  <a:gd name="T13" fmla="*/ 132 h 206"/>
                  <a:gd name="T14" fmla="*/ 63 w 133"/>
                  <a:gd name="T15" fmla="*/ 96 h 206"/>
                  <a:gd name="T16" fmla="*/ 48 w 133"/>
                  <a:gd name="T17" fmla="*/ 59 h 206"/>
                  <a:gd name="T18" fmla="*/ 46 w 133"/>
                  <a:gd name="T19" fmla="*/ 59 h 206"/>
                  <a:gd name="T20" fmla="*/ 46 w 133"/>
                  <a:gd name="T21" fmla="*/ 58 h 206"/>
                  <a:gd name="T22" fmla="*/ 44 w 133"/>
                  <a:gd name="T23" fmla="*/ 58 h 206"/>
                  <a:gd name="T24" fmla="*/ 42 w 133"/>
                  <a:gd name="T25" fmla="*/ 58 h 206"/>
                  <a:gd name="T26" fmla="*/ 57 w 133"/>
                  <a:gd name="T27" fmla="*/ 99 h 206"/>
                  <a:gd name="T28" fmla="*/ 71 w 133"/>
                  <a:gd name="T29" fmla="*/ 136 h 206"/>
                  <a:gd name="T30" fmla="*/ 84 w 133"/>
                  <a:gd name="T31" fmla="*/ 169 h 206"/>
                  <a:gd name="T32" fmla="*/ 94 w 133"/>
                  <a:gd name="T33" fmla="*/ 198 h 206"/>
                  <a:gd name="T34" fmla="*/ 92 w 133"/>
                  <a:gd name="T35" fmla="*/ 199 h 206"/>
                  <a:gd name="T36" fmla="*/ 92 w 133"/>
                  <a:gd name="T37" fmla="*/ 202 h 206"/>
                  <a:gd name="T38" fmla="*/ 92 w 133"/>
                  <a:gd name="T39" fmla="*/ 204 h 206"/>
                  <a:gd name="T40" fmla="*/ 92 w 133"/>
                  <a:gd name="T41" fmla="*/ 206 h 206"/>
                  <a:gd name="T42" fmla="*/ 84 w 133"/>
                  <a:gd name="T43" fmla="*/ 206 h 206"/>
                  <a:gd name="T44" fmla="*/ 75 w 133"/>
                  <a:gd name="T45" fmla="*/ 206 h 206"/>
                  <a:gd name="T46" fmla="*/ 67 w 133"/>
                  <a:gd name="T47" fmla="*/ 206 h 206"/>
                  <a:gd name="T48" fmla="*/ 59 w 133"/>
                  <a:gd name="T49" fmla="*/ 206 h 206"/>
                  <a:gd name="T50" fmla="*/ 50 w 133"/>
                  <a:gd name="T51" fmla="*/ 183 h 206"/>
                  <a:gd name="T52" fmla="*/ 38 w 133"/>
                  <a:gd name="T53" fmla="*/ 147 h 206"/>
                  <a:gd name="T54" fmla="*/ 23 w 133"/>
                  <a:gd name="T55" fmla="*/ 109 h 206"/>
                  <a:gd name="T56" fmla="*/ 13 w 133"/>
                  <a:gd name="T57" fmla="*/ 75 h 206"/>
                  <a:gd name="T58" fmla="*/ 13 w 133"/>
                  <a:gd name="T59" fmla="*/ 70 h 206"/>
                  <a:gd name="T60" fmla="*/ 13 w 133"/>
                  <a:gd name="T61" fmla="*/ 66 h 206"/>
                  <a:gd name="T62" fmla="*/ 13 w 133"/>
                  <a:gd name="T63" fmla="*/ 62 h 206"/>
                  <a:gd name="T64" fmla="*/ 13 w 133"/>
                  <a:gd name="T65" fmla="*/ 58 h 206"/>
                  <a:gd name="T66" fmla="*/ 9 w 133"/>
                  <a:gd name="T67" fmla="*/ 37 h 206"/>
                  <a:gd name="T68" fmla="*/ 5 w 133"/>
                  <a:gd name="T69" fmla="*/ 24 h 206"/>
                  <a:gd name="T70" fmla="*/ 3 w 133"/>
                  <a:gd name="T71" fmla="*/ 18 h 206"/>
                  <a:gd name="T72" fmla="*/ 0 w 133"/>
                  <a:gd name="T73" fmla="*/ 9 h 206"/>
                  <a:gd name="T74" fmla="*/ 17 w 133"/>
                  <a:gd name="T75" fmla="*/ 11 h 206"/>
                  <a:gd name="T76" fmla="*/ 27 w 133"/>
                  <a:gd name="T77" fmla="*/ 12 h 206"/>
                  <a:gd name="T78" fmla="*/ 38 w 133"/>
                  <a:gd name="T79" fmla="*/ 12 h 206"/>
                  <a:gd name="T80" fmla="*/ 48 w 133"/>
                  <a:gd name="T81" fmla="*/ 11 h 206"/>
                  <a:gd name="T82" fmla="*/ 52 w 133"/>
                  <a:gd name="T83" fmla="*/ 8 h 206"/>
                  <a:gd name="T84" fmla="*/ 57 w 133"/>
                  <a:gd name="T85" fmla="*/ 5 h 206"/>
                  <a:gd name="T86" fmla="*/ 59 w 133"/>
                  <a:gd name="T87" fmla="*/ 2 h 206"/>
                  <a:gd name="T88" fmla="*/ 61 w 133"/>
                  <a:gd name="T89" fmla="*/ 0 h 206"/>
                  <a:gd name="T90" fmla="*/ 65 w 133"/>
                  <a:gd name="T91" fmla="*/ 0 h 206"/>
                  <a:gd name="T92" fmla="*/ 69 w 133"/>
                  <a:gd name="T93" fmla="*/ 0 h 206"/>
                  <a:gd name="T94" fmla="*/ 71 w 133"/>
                  <a:gd name="T95" fmla="*/ 1 h 206"/>
                  <a:gd name="T96" fmla="*/ 73 w 133"/>
                  <a:gd name="T97" fmla="*/ 2 h 206"/>
                  <a:gd name="T98" fmla="*/ 90 w 133"/>
                  <a:gd name="T99" fmla="*/ 56 h 206"/>
                  <a:gd name="T100" fmla="*/ 111 w 133"/>
                  <a:gd name="T101" fmla="*/ 115 h 206"/>
                  <a:gd name="T102" fmla="*/ 125 w 133"/>
                  <a:gd name="T103" fmla="*/ 168 h 206"/>
                  <a:gd name="T104" fmla="*/ 133 w 133"/>
                  <a:gd name="T105" fmla="*/ 193 h 206"/>
                  <a:gd name="T106" fmla="*/ 133 w 133"/>
                  <a:gd name="T107" fmla="*/ 194 h 206"/>
                  <a:gd name="T108" fmla="*/ 133 w 133"/>
                  <a:gd name="T109" fmla="*/ 195 h 206"/>
                  <a:gd name="T110" fmla="*/ 133 w 133"/>
                  <a:gd name="T111" fmla="*/ 198 h 206"/>
                  <a:gd name="T112" fmla="*/ 133 w 133"/>
                  <a:gd name="T113" fmla="*/ 199 h 2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3"/>
                  <a:gd name="T172" fmla="*/ 0 h 206"/>
                  <a:gd name="T173" fmla="*/ 133 w 133"/>
                  <a:gd name="T174" fmla="*/ 206 h 2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3" h="206">
                    <a:moveTo>
                      <a:pt x="133" y="199"/>
                    </a:moveTo>
                    <a:lnTo>
                      <a:pt x="125" y="202"/>
                    </a:lnTo>
                    <a:lnTo>
                      <a:pt x="121" y="204"/>
                    </a:lnTo>
                    <a:lnTo>
                      <a:pt x="115" y="204"/>
                    </a:lnTo>
                    <a:lnTo>
                      <a:pt x="104" y="204"/>
                    </a:lnTo>
                    <a:lnTo>
                      <a:pt x="90" y="168"/>
                    </a:lnTo>
                    <a:lnTo>
                      <a:pt x="77" y="132"/>
                    </a:lnTo>
                    <a:lnTo>
                      <a:pt x="63" y="96"/>
                    </a:lnTo>
                    <a:lnTo>
                      <a:pt x="48" y="59"/>
                    </a:lnTo>
                    <a:lnTo>
                      <a:pt x="46" y="59"/>
                    </a:lnTo>
                    <a:lnTo>
                      <a:pt x="46" y="58"/>
                    </a:lnTo>
                    <a:lnTo>
                      <a:pt x="44" y="58"/>
                    </a:lnTo>
                    <a:lnTo>
                      <a:pt x="42" y="58"/>
                    </a:lnTo>
                    <a:lnTo>
                      <a:pt x="57" y="99"/>
                    </a:lnTo>
                    <a:lnTo>
                      <a:pt x="71" y="136"/>
                    </a:lnTo>
                    <a:lnTo>
                      <a:pt x="84" y="169"/>
                    </a:lnTo>
                    <a:lnTo>
                      <a:pt x="94" y="198"/>
                    </a:lnTo>
                    <a:lnTo>
                      <a:pt x="92" y="199"/>
                    </a:lnTo>
                    <a:lnTo>
                      <a:pt x="92" y="202"/>
                    </a:lnTo>
                    <a:lnTo>
                      <a:pt x="92" y="204"/>
                    </a:lnTo>
                    <a:lnTo>
                      <a:pt x="92" y="206"/>
                    </a:lnTo>
                    <a:lnTo>
                      <a:pt x="84" y="206"/>
                    </a:lnTo>
                    <a:lnTo>
                      <a:pt x="75" y="206"/>
                    </a:lnTo>
                    <a:lnTo>
                      <a:pt x="67" y="206"/>
                    </a:lnTo>
                    <a:lnTo>
                      <a:pt x="59" y="206"/>
                    </a:lnTo>
                    <a:lnTo>
                      <a:pt x="50" y="183"/>
                    </a:lnTo>
                    <a:lnTo>
                      <a:pt x="38" y="147"/>
                    </a:lnTo>
                    <a:lnTo>
                      <a:pt x="23" y="109"/>
                    </a:lnTo>
                    <a:lnTo>
                      <a:pt x="13" y="75"/>
                    </a:lnTo>
                    <a:lnTo>
                      <a:pt x="13" y="70"/>
                    </a:lnTo>
                    <a:lnTo>
                      <a:pt x="13" y="66"/>
                    </a:lnTo>
                    <a:lnTo>
                      <a:pt x="13" y="62"/>
                    </a:lnTo>
                    <a:lnTo>
                      <a:pt x="13" y="58"/>
                    </a:lnTo>
                    <a:lnTo>
                      <a:pt x="9" y="37"/>
                    </a:lnTo>
                    <a:lnTo>
                      <a:pt x="5" y="24"/>
                    </a:lnTo>
                    <a:lnTo>
                      <a:pt x="3" y="18"/>
                    </a:lnTo>
                    <a:lnTo>
                      <a:pt x="0" y="9"/>
                    </a:lnTo>
                    <a:lnTo>
                      <a:pt x="17" y="11"/>
                    </a:lnTo>
                    <a:lnTo>
                      <a:pt x="27" y="12"/>
                    </a:lnTo>
                    <a:lnTo>
                      <a:pt x="38" y="12"/>
                    </a:lnTo>
                    <a:lnTo>
                      <a:pt x="48" y="11"/>
                    </a:lnTo>
                    <a:lnTo>
                      <a:pt x="52" y="8"/>
                    </a:lnTo>
                    <a:lnTo>
                      <a:pt x="57" y="5"/>
                    </a:lnTo>
                    <a:lnTo>
                      <a:pt x="59" y="2"/>
                    </a:lnTo>
                    <a:lnTo>
                      <a:pt x="61" y="0"/>
                    </a:lnTo>
                    <a:lnTo>
                      <a:pt x="65" y="0"/>
                    </a:lnTo>
                    <a:lnTo>
                      <a:pt x="69" y="0"/>
                    </a:lnTo>
                    <a:lnTo>
                      <a:pt x="71" y="1"/>
                    </a:lnTo>
                    <a:lnTo>
                      <a:pt x="73" y="2"/>
                    </a:lnTo>
                    <a:lnTo>
                      <a:pt x="90" y="56"/>
                    </a:lnTo>
                    <a:lnTo>
                      <a:pt x="111" y="115"/>
                    </a:lnTo>
                    <a:lnTo>
                      <a:pt x="125" y="168"/>
                    </a:lnTo>
                    <a:lnTo>
                      <a:pt x="133" y="193"/>
                    </a:lnTo>
                    <a:lnTo>
                      <a:pt x="133" y="194"/>
                    </a:lnTo>
                    <a:lnTo>
                      <a:pt x="133" y="195"/>
                    </a:lnTo>
                    <a:lnTo>
                      <a:pt x="133" y="198"/>
                    </a:lnTo>
                    <a:lnTo>
                      <a:pt x="133" y="199"/>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6" name="Freeform 850"/>
              <p:cNvSpPr>
                <a:spLocks/>
              </p:cNvSpPr>
              <p:nvPr/>
            </p:nvSpPr>
            <p:spPr bwMode="auto">
              <a:xfrm>
                <a:off x="2501" y="1093"/>
                <a:ext cx="164" cy="217"/>
              </a:xfrm>
              <a:custGeom>
                <a:avLst/>
                <a:gdLst>
                  <a:gd name="T0" fmla="*/ 154 w 164"/>
                  <a:gd name="T1" fmla="*/ 215 h 217"/>
                  <a:gd name="T2" fmla="*/ 131 w 164"/>
                  <a:gd name="T3" fmla="*/ 215 h 217"/>
                  <a:gd name="T4" fmla="*/ 108 w 164"/>
                  <a:gd name="T5" fmla="*/ 217 h 217"/>
                  <a:gd name="T6" fmla="*/ 85 w 164"/>
                  <a:gd name="T7" fmla="*/ 217 h 217"/>
                  <a:gd name="T8" fmla="*/ 73 w 164"/>
                  <a:gd name="T9" fmla="*/ 217 h 217"/>
                  <a:gd name="T10" fmla="*/ 69 w 164"/>
                  <a:gd name="T11" fmla="*/ 214 h 217"/>
                  <a:gd name="T12" fmla="*/ 67 w 164"/>
                  <a:gd name="T13" fmla="*/ 208 h 217"/>
                  <a:gd name="T14" fmla="*/ 65 w 164"/>
                  <a:gd name="T15" fmla="*/ 200 h 217"/>
                  <a:gd name="T16" fmla="*/ 62 w 164"/>
                  <a:gd name="T17" fmla="*/ 192 h 217"/>
                  <a:gd name="T18" fmla="*/ 56 w 164"/>
                  <a:gd name="T19" fmla="*/ 186 h 217"/>
                  <a:gd name="T20" fmla="*/ 29 w 164"/>
                  <a:gd name="T21" fmla="*/ 108 h 217"/>
                  <a:gd name="T22" fmla="*/ 8 w 164"/>
                  <a:gd name="T23" fmla="*/ 35 h 217"/>
                  <a:gd name="T24" fmla="*/ 6 w 164"/>
                  <a:gd name="T25" fmla="*/ 2 h 217"/>
                  <a:gd name="T26" fmla="*/ 17 w 164"/>
                  <a:gd name="T27" fmla="*/ 0 h 217"/>
                  <a:gd name="T28" fmla="*/ 52 w 164"/>
                  <a:gd name="T29" fmla="*/ 72 h 217"/>
                  <a:gd name="T30" fmla="*/ 73 w 164"/>
                  <a:gd name="T31" fmla="*/ 135 h 217"/>
                  <a:gd name="T32" fmla="*/ 79 w 164"/>
                  <a:gd name="T33" fmla="*/ 160 h 217"/>
                  <a:gd name="T34" fmla="*/ 83 w 164"/>
                  <a:gd name="T35" fmla="*/ 160 h 217"/>
                  <a:gd name="T36" fmla="*/ 79 w 164"/>
                  <a:gd name="T37" fmla="*/ 135 h 217"/>
                  <a:gd name="T38" fmla="*/ 73 w 164"/>
                  <a:gd name="T39" fmla="*/ 115 h 217"/>
                  <a:gd name="T40" fmla="*/ 62 w 164"/>
                  <a:gd name="T41" fmla="*/ 87 h 217"/>
                  <a:gd name="T42" fmla="*/ 50 w 164"/>
                  <a:gd name="T43" fmla="*/ 46 h 217"/>
                  <a:gd name="T44" fmla="*/ 42 w 164"/>
                  <a:gd name="T45" fmla="*/ 22 h 217"/>
                  <a:gd name="T46" fmla="*/ 42 w 164"/>
                  <a:gd name="T47" fmla="*/ 13 h 217"/>
                  <a:gd name="T48" fmla="*/ 46 w 164"/>
                  <a:gd name="T49" fmla="*/ 10 h 217"/>
                  <a:gd name="T50" fmla="*/ 54 w 164"/>
                  <a:gd name="T51" fmla="*/ 10 h 217"/>
                  <a:gd name="T52" fmla="*/ 62 w 164"/>
                  <a:gd name="T53" fmla="*/ 13 h 217"/>
                  <a:gd name="T54" fmla="*/ 65 w 164"/>
                  <a:gd name="T55" fmla="*/ 18 h 217"/>
                  <a:gd name="T56" fmla="*/ 73 w 164"/>
                  <a:gd name="T57" fmla="*/ 33 h 217"/>
                  <a:gd name="T58" fmla="*/ 85 w 164"/>
                  <a:gd name="T59" fmla="*/ 58 h 217"/>
                  <a:gd name="T60" fmla="*/ 94 w 164"/>
                  <a:gd name="T61" fmla="*/ 86 h 217"/>
                  <a:gd name="T62" fmla="*/ 100 w 164"/>
                  <a:gd name="T63" fmla="*/ 115 h 217"/>
                  <a:gd name="T64" fmla="*/ 104 w 164"/>
                  <a:gd name="T65" fmla="*/ 129 h 217"/>
                  <a:gd name="T66" fmla="*/ 108 w 164"/>
                  <a:gd name="T67" fmla="*/ 129 h 217"/>
                  <a:gd name="T68" fmla="*/ 96 w 164"/>
                  <a:gd name="T69" fmla="*/ 82 h 217"/>
                  <a:gd name="T70" fmla="*/ 79 w 164"/>
                  <a:gd name="T71" fmla="*/ 29 h 217"/>
                  <a:gd name="T72" fmla="*/ 81 w 164"/>
                  <a:gd name="T73" fmla="*/ 14 h 217"/>
                  <a:gd name="T74" fmla="*/ 89 w 164"/>
                  <a:gd name="T75" fmla="*/ 11 h 217"/>
                  <a:gd name="T76" fmla="*/ 100 w 164"/>
                  <a:gd name="T77" fmla="*/ 21 h 217"/>
                  <a:gd name="T78" fmla="*/ 110 w 164"/>
                  <a:gd name="T79" fmla="*/ 42 h 217"/>
                  <a:gd name="T80" fmla="*/ 131 w 164"/>
                  <a:gd name="T81" fmla="*/ 108 h 217"/>
                  <a:gd name="T82" fmla="*/ 160 w 164"/>
                  <a:gd name="T83" fmla="*/ 196 h 2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4"/>
                  <a:gd name="T127" fmla="*/ 0 h 217"/>
                  <a:gd name="T128" fmla="*/ 164 w 164"/>
                  <a:gd name="T129" fmla="*/ 217 h 2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4" h="217">
                    <a:moveTo>
                      <a:pt x="164" y="215"/>
                    </a:moveTo>
                    <a:lnTo>
                      <a:pt x="154" y="215"/>
                    </a:lnTo>
                    <a:lnTo>
                      <a:pt x="141" y="215"/>
                    </a:lnTo>
                    <a:lnTo>
                      <a:pt x="131" y="215"/>
                    </a:lnTo>
                    <a:lnTo>
                      <a:pt x="121" y="215"/>
                    </a:lnTo>
                    <a:lnTo>
                      <a:pt x="108" y="217"/>
                    </a:lnTo>
                    <a:lnTo>
                      <a:pt x="98" y="217"/>
                    </a:lnTo>
                    <a:lnTo>
                      <a:pt x="85" y="217"/>
                    </a:lnTo>
                    <a:lnTo>
                      <a:pt x="75" y="217"/>
                    </a:lnTo>
                    <a:lnTo>
                      <a:pt x="73" y="217"/>
                    </a:lnTo>
                    <a:lnTo>
                      <a:pt x="71" y="215"/>
                    </a:lnTo>
                    <a:lnTo>
                      <a:pt x="69" y="214"/>
                    </a:lnTo>
                    <a:lnTo>
                      <a:pt x="67" y="213"/>
                    </a:lnTo>
                    <a:lnTo>
                      <a:pt x="67" y="208"/>
                    </a:lnTo>
                    <a:lnTo>
                      <a:pt x="67" y="204"/>
                    </a:lnTo>
                    <a:lnTo>
                      <a:pt x="65" y="200"/>
                    </a:lnTo>
                    <a:lnTo>
                      <a:pt x="65" y="195"/>
                    </a:lnTo>
                    <a:lnTo>
                      <a:pt x="62" y="192"/>
                    </a:lnTo>
                    <a:lnTo>
                      <a:pt x="60" y="189"/>
                    </a:lnTo>
                    <a:lnTo>
                      <a:pt x="56" y="186"/>
                    </a:lnTo>
                    <a:lnTo>
                      <a:pt x="54" y="184"/>
                    </a:lnTo>
                    <a:lnTo>
                      <a:pt x="29" y="108"/>
                    </a:lnTo>
                    <a:lnTo>
                      <a:pt x="17" y="64"/>
                    </a:lnTo>
                    <a:lnTo>
                      <a:pt x="8" y="35"/>
                    </a:lnTo>
                    <a:lnTo>
                      <a:pt x="0" y="3"/>
                    </a:lnTo>
                    <a:lnTo>
                      <a:pt x="6" y="2"/>
                    </a:lnTo>
                    <a:lnTo>
                      <a:pt x="11" y="0"/>
                    </a:lnTo>
                    <a:lnTo>
                      <a:pt x="17" y="0"/>
                    </a:lnTo>
                    <a:lnTo>
                      <a:pt x="27" y="2"/>
                    </a:lnTo>
                    <a:lnTo>
                      <a:pt x="52" y="72"/>
                    </a:lnTo>
                    <a:lnTo>
                      <a:pt x="67" y="112"/>
                    </a:lnTo>
                    <a:lnTo>
                      <a:pt x="73" y="135"/>
                    </a:lnTo>
                    <a:lnTo>
                      <a:pt x="77" y="160"/>
                    </a:lnTo>
                    <a:lnTo>
                      <a:pt x="79" y="160"/>
                    </a:lnTo>
                    <a:lnTo>
                      <a:pt x="81" y="160"/>
                    </a:lnTo>
                    <a:lnTo>
                      <a:pt x="83" y="160"/>
                    </a:lnTo>
                    <a:lnTo>
                      <a:pt x="79" y="135"/>
                    </a:lnTo>
                    <a:lnTo>
                      <a:pt x="75" y="122"/>
                    </a:lnTo>
                    <a:lnTo>
                      <a:pt x="73" y="115"/>
                    </a:lnTo>
                    <a:lnTo>
                      <a:pt x="71" y="108"/>
                    </a:lnTo>
                    <a:lnTo>
                      <a:pt x="62" y="87"/>
                    </a:lnTo>
                    <a:lnTo>
                      <a:pt x="56" y="67"/>
                    </a:lnTo>
                    <a:lnTo>
                      <a:pt x="50" y="46"/>
                    </a:lnTo>
                    <a:lnTo>
                      <a:pt x="42" y="27"/>
                    </a:lnTo>
                    <a:lnTo>
                      <a:pt x="42" y="22"/>
                    </a:lnTo>
                    <a:lnTo>
                      <a:pt x="42" y="17"/>
                    </a:lnTo>
                    <a:lnTo>
                      <a:pt x="42" y="13"/>
                    </a:lnTo>
                    <a:lnTo>
                      <a:pt x="42" y="9"/>
                    </a:lnTo>
                    <a:lnTo>
                      <a:pt x="46" y="10"/>
                    </a:lnTo>
                    <a:lnTo>
                      <a:pt x="50" y="10"/>
                    </a:lnTo>
                    <a:lnTo>
                      <a:pt x="54" y="10"/>
                    </a:lnTo>
                    <a:lnTo>
                      <a:pt x="60" y="10"/>
                    </a:lnTo>
                    <a:lnTo>
                      <a:pt x="62" y="13"/>
                    </a:lnTo>
                    <a:lnTo>
                      <a:pt x="65" y="16"/>
                    </a:lnTo>
                    <a:lnTo>
                      <a:pt x="65" y="18"/>
                    </a:lnTo>
                    <a:lnTo>
                      <a:pt x="67" y="21"/>
                    </a:lnTo>
                    <a:lnTo>
                      <a:pt x="73" y="33"/>
                    </a:lnTo>
                    <a:lnTo>
                      <a:pt x="79" y="46"/>
                    </a:lnTo>
                    <a:lnTo>
                      <a:pt x="85" y="58"/>
                    </a:lnTo>
                    <a:lnTo>
                      <a:pt x="89" y="71"/>
                    </a:lnTo>
                    <a:lnTo>
                      <a:pt x="94" y="86"/>
                    </a:lnTo>
                    <a:lnTo>
                      <a:pt x="96" y="101"/>
                    </a:lnTo>
                    <a:lnTo>
                      <a:pt x="100" y="115"/>
                    </a:lnTo>
                    <a:lnTo>
                      <a:pt x="102" y="129"/>
                    </a:lnTo>
                    <a:lnTo>
                      <a:pt x="104" y="129"/>
                    </a:lnTo>
                    <a:lnTo>
                      <a:pt x="106" y="129"/>
                    </a:lnTo>
                    <a:lnTo>
                      <a:pt x="108" y="129"/>
                    </a:lnTo>
                    <a:lnTo>
                      <a:pt x="110" y="129"/>
                    </a:lnTo>
                    <a:lnTo>
                      <a:pt x="96" y="82"/>
                    </a:lnTo>
                    <a:lnTo>
                      <a:pt x="87" y="50"/>
                    </a:lnTo>
                    <a:lnTo>
                      <a:pt x="79" y="29"/>
                    </a:lnTo>
                    <a:lnTo>
                      <a:pt x="75" y="17"/>
                    </a:lnTo>
                    <a:lnTo>
                      <a:pt x="81" y="14"/>
                    </a:lnTo>
                    <a:lnTo>
                      <a:pt x="85" y="11"/>
                    </a:lnTo>
                    <a:lnTo>
                      <a:pt x="89" y="11"/>
                    </a:lnTo>
                    <a:lnTo>
                      <a:pt x="96" y="11"/>
                    </a:lnTo>
                    <a:lnTo>
                      <a:pt x="100" y="21"/>
                    </a:lnTo>
                    <a:lnTo>
                      <a:pt x="104" y="32"/>
                    </a:lnTo>
                    <a:lnTo>
                      <a:pt x="110" y="42"/>
                    </a:lnTo>
                    <a:lnTo>
                      <a:pt x="114" y="53"/>
                    </a:lnTo>
                    <a:lnTo>
                      <a:pt x="131" y="108"/>
                    </a:lnTo>
                    <a:lnTo>
                      <a:pt x="148" y="157"/>
                    </a:lnTo>
                    <a:lnTo>
                      <a:pt x="160" y="196"/>
                    </a:lnTo>
                    <a:lnTo>
                      <a:pt x="164" y="215"/>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7" name="Freeform 851"/>
              <p:cNvSpPr>
                <a:spLocks/>
              </p:cNvSpPr>
              <p:nvPr/>
            </p:nvSpPr>
            <p:spPr bwMode="auto">
              <a:xfrm>
                <a:off x="2418" y="1071"/>
                <a:ext cx="143" cy="239"/>
              </a:xfrm>
              <a:custGeom>
                <a:avLst/>
                <a:gdLst>
                  <a:gd name="T0" fmla="*/ 129 w 143"/>
                  <a:gd name="T1" fmla="*/ 237 h 239"/>
                  <a:gd name="T2" fmla="*/ 104 w 143"/>
                  <a:gd name="T3" fmla="*/ 236 h 239"/>
                  <a:gd name="T4" fmla="*/ 85 w 143"/>
                  <a:gd name="T5" fmla="*/ 219 h 239"/>
                  <a:gd name="T6" fmla="*/ 77 w 143"/>
                  <a:gd name="T7" fmla="*/ 190 h 239"/>
                  <a:gd name="T8" fmla="*/ 69 w 143"/>
                  <a:gd name="T9" fmla="*/ 175 h 239"/>
                  <a:gd name="T10" fmla="*/ 64 w 143"/>
                  <a:gd name="T11" fmla="*/ 175 h 239"/>
                  <a:gd name="T12" fmla="*/ 62 w 143"/>
                  <a:gd name="T13" fmla="*/ 173 h 239"/>
                  <a:gd name="T14" fmla="*/ 60 w 143"/>
                  <a:gd name="T15" fmla="*/ 168 h 239"/>
                  <a:gd name="T16" fmla="*/ 58 w 143"/>
                  <a:gd name="T17" fmla="*/ 166 h 239"/>
                  <a:gd name="T18" fmla="*/ 58 w 143"/>
                  <a:gd name="T19" fmla="*/ 166 h 239"/>
                  <a:gd name="T20" fmla="*/ 60 w 143"/>
                  <a:gd name="T21" fmla="*/ 179 h 239"/>
                  <a:gd name="T22" fmla="*/ 73 w 143"/>
                  <a:gd name="T23" fmla="*/ 208 h 239"/>
                  <a:gd name="T24" fmla="*/ 81 w 143"/>
                  <a:gd name="T25" fmla="*/ 228 h 239"/>
                  <a:gd name="T26" fmla="*/ 81 w 143"/>
                  <a:gd name="T27" fmla="*/ 235 h 239"/>
                  <a:gd name="T28" fmla="*/ 75 w 143"/>
                  <a:gd name="T29" fmla="*/ 239 h 239"/>
                  <a:gd name="T30" fmla="*/ 62 w 143"/>
                  <a:gd name="T31" fmla="*/ 239 h 239"/>
                  <a:gd name="T32" fmla="*/ 44 w 143"/>
                  <a:gd name="T33" fmla="*/ 200 h 239"/>
                  <a:gd name="T34" fmla="*/ 21 w 143"/>
                  <a:gd name="T35" fmla="*/ 119 h 239"/>
                  <a:gd name="T36" fmla="*/ 0 w 143"/>
                  <a:gd name="T37" fmla="*/ 25 h 239"/>
                  <a:gd name="T38" fmla="*/ 4 w 143"/>
                  <a:gd name="T39" fmla="*/ 11 h 239"/>
                  <a:gd name="T40" fmla="*/ 6 w 143"/>
                  <a:gd name="T41" fmla="*/ 4 h 239"/>
                  <a:gd name="T42" fmla="*/ 10 w 143"/>
                  <a:gd name="T43" fmla="*/ 6 h 239"/>
                  <a:gd name="T44" fmla="*/ 21 w 143"/>
                  <a:gd name="T45" fmla="*/ 35 h 239"/>
                  <a:gd name="T46" fmla="*/ 35 w 143"/>
                  <a:gd name="T47" fmla="*/ 93 h 239"/>
                  <a:gd name="T48" fmla="*/ 44 w 143"/>
                  <a:gd name="T49" fmla="*/ 123 h 239"/>
                  <a:gd name="T50" fmla="*/ 46 w 143"/>
                  <a:gd name="T51" fmla="*/ 123 h 239"/>
                  <a:gd name="T52" fmla="*/ 42 w 143"/>
                  <a:gd name="T53" fmla="*/ 98 h 239"/>
                  <a:gd name="T54" fmla="*/ 29 w 143"/>
                  <a:gd name="T55" fmla="*/ 49 h 239"/>
                  <a:gd name="T56" fmla="*/ 23 w 143"/>
                  <a:gd name="T57" fmla="*/ 18 h 239"/>
                  <a:gd name="T58" fmla="*/ 23 w 143"/>
                  <a:gd name="T59" fmla="*/ 6 h 239"/>
                  <a:gd name="T60" fmla="*/ 23 w 143"/>
                  <a:gd name="T61" fmla="*/ 2 h 239"/>
                  <a:gd name="T62" fmla="*/ 27 w 143"/>
                  <a:gd name="T63" fmla="*/ 2 h 239"/>
                  <a:gd name="T64" fmla="*/ 35 w 143"/>
                  <a:gd name="T65" fmla="*/ 25 h 239"/>
                  <a:gd name="T66" fmla="*/ 48 w 143"/>
                  <a:gd name="T67" fmla="*/ 68 h 239"/>
                  <a:gd name="T68" fmla="*/ 56 w 143"/>
                  <a:gd name="T69" fmla="*/ 90 h 239"/>
                  <a:gd name="T70" fmla="*/ 58 w 143"/>
                  <a:gd name="T71" fmla="*/ 90 h 239"/>
                  <a:gd name="T72" fmla="*/ 56 w 143"/>
                  <a:gd name="T73" fmla="*/ 72 h 239"/>
                  <a:gd name="T74" fmla="*/ 52 w 143"/>
                  <a:gd name="T75" fmla="*/ 40 h 239"/>
                  <a:gd name="T76" fmla="*/ 54 w 143"/>
                  <a:gd name="T77" fmla="*/ 11 h 239"/>
                  <a:gd name="T78" fmla="*/ 64 w 143"/>
                  <a:gd name="T79" fmla="*/ 15 h 239"/>
                  <a:gd name="T80" fmla="*/ 77 w 143"/>
                  <a:gd name="T81" fmla="*/ 35 h 239"/>
                  <a:gd name="T82" fmla="*/ 91 w 143"/>
                  <a:gd name="T83" fmla="*/ 71 h 239"/>
                  <a:gd name="T84" fmla="*/ 106 w 143"/>
                  <a:gd name="T85" fmla="*/ 130 h 239"/>
                  <a:gd name="T86" fmla="*/ 110 w 143"/>
                  <a:gd name="T87" fmla="*/ 146 h 239"/>
                  <a:gd name="T88" fmla="*/ 121 w 143"/>
                  <a:gd name="T89" fmla="*/ 174 h 239"/>
                  <a:gd name="T90" fmla="*/ 135 w 143"/>
                  <a:gd name="T91" fmla="*/ 215 h 23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239"/>
                  <a:gd name="T140" fmla="*/ 143 w 143"/>
                  <a:gd name="T141" fmla="*/ 239 h 23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239">
                    <a:moveTo>
                      <a:pt x="143" y="237"/>
                    </a:moveTo>
                    <a:lnTo>
                      <a:pt x="129" y="237"/>
                    </a:lnTo>
                    <a:lnTo>
                      <a:pt x="116" y="237"/>
                    </a:lnTo>
                    <a:lnTo>
                      <a:pt x="104" y="236"/>
                    </a:lnTo>
                    <a:lnTo>
                      <a:pt x="91" y="235"/>
                    </a:lnTo>
                    <a:lnTo>
                      <a:pt x="85" y="219"/>
                    </a:lnTo>
                    <a:lnTo>
                      <a:pt x="81" y="206"/>
                    </a:lnTo>
                    <a:lnTo>
                      <a:pt x="77" y="190"/>
                    </a:lnTo>
                    <a:lnTo>
                      <a:pt x="71" y="175"/>
                    </a:lnTo>
                    <a:lnTo>
                      <a:pt x="69" y="175"/>
                    </a:lnTo>
                    <a:lnTo>
                      <a:pt x="67" y="175"/>
                    </a:lnTo>
                    <a:lnTo>
                      <a:pt x="64" y="175"/>
                    </a:lnTo>
                    <a:lnTo>
                      <a:pt x="62" y="175"/>
                    </a:lnTo>
                    <a:lnTo>
                      <a:pt x="62" y="173"/>
                    </a:lnTo>
                    <a:lnTo>
                      <a:pt x="62" y="170"/>
                    </a:lnTo>
                    <a:lnTo>
                      <a:pt x="60" y="168"/>
                    </a:lnTo>
                    <a:lnTo>
                      <a:pt x="60" y="166"/>
                    </a:lnTo>
                    <a:lnTo>
                      <a:pt x="58" y="166"/>
                    </a:lnTo>
                    <a:lnTo>
                      <a:pt x="56" y="166"/>
                    </a:lnTo>
                    <a:lnTo>
                      <a:pt x="60" y="179"/>
                    </a:lnTo>
                    <a:lnTo>
                      <a:pt x="67" y="195"/>
                    </a:lnTo>
                    <a:lnTo>
                      <a:pt x="73" y="208"/>
                    </a:lnTo>
                    <a:lnTo>
                      <a:pt x="81" y="224"/>
                    </a:lnTo>
                    <a:lnTo>
                      <a:pt x="81" y="228"/>
                    </a:lnTo>
                    <a:lnTo>
                      <a:pt x="81" y="230"/>
                    </a:lnTo>
                    <a:lnTo>
                      <a:pt x="81" y="235"/>
                    </a:lnTo>
                    <a:lnTo>
                      <a:pt x="81" y="239"/>
                    </a:lnTo>
                    <a:lnTo>
                      <a:pt x="75" y="239"/>
                    </a:lnTo>
                    <a:lnTo>
                      <a:pt x="69" y="239"/>
                    </a:lnTo>
                    <a:lnTo>
                      <a:pt x="62" y="239"/>
                    </a:lnTo>
                    <a:lnTo>
                      <a:pt x="56" y="239"/>
                    </a:lnTo>
                    <a:lnTo>
                      <a:pt x="44" y="200"/>
                    </a:lnTo>
                    <a:lnTo>
                      <a:pt x="33" y="167"/>
                    </a:lnTo>
                    <a:lnTo>
                      <a:pt x="21" y="119"/>
                    </a:lnTo>
                    <a:lnTo>
                      <a:pt x="0" y="36"/>
                    </a:lnTo>
                    <a:lnTo>
                      <a:pt x="0" y="25"/>
                    </a:lnTo>
                    <a:lnTo>
                      <a:pt x="2" y="18"/>
                    </a:lnTo>
                    <a:lnTo>
                      <a:pt x="4" y="11"/>
                    </a:lnTo>
                    <a:lnTo>
                      <a:pt x="4" y="3"/>
                    </a:lnTo>
                    <a:lnTo>
                      <a:pt x="6" y="4"/>
                    </a:lnTo>
                    <a:lnTo>
                      <a:pt x="8" y="6"/>
                    </a:lnTo>
                    <a:lnTo>
                      <a:pt x="10" y="6"/>
                    </a:lnTo>
                    <a:lnTo>
                      <a:pt x="13" y="7"/>
                    </a:lnTo>
                    <a:lnTo>
                      <a:pt x="21" y="35"/>
                    </a:lnTo>
                    <a:lnTo>
                      <a:pt x="29" y="64"/>
                    </a:lnTo>
                    <a:lnTo>
                      <a:pt x="35" y="93"/>
                    </a:lnTo>
                    <a:lnTo>
                      <a:pt x="44" y="123"/>
                    </a:lnTo>
                    <a:lnTo>
                      <a:pt x="46" y="123"/>
                    </a:lnTo>
                    <a:lnTo>
                      <a:pt x="48" y="123"/>
                    </a:lnTo>
                    <a:lnTo>
                      <a:pt x="42" y="98"/>
                    </a:lnTo>
                    <a:lnTo>
                      <a:pt x="35" y="73"/>
                    </a:lnTo>
                    <a:lnTo>
                      <a:pt x="29" y="49"/>
                    </a:lnTo>
                    <a:lnTo>
                      <a:pt x="23" y="24"/>
                    </a:lnTo>
                    <a:lnTo>
                      <a:pt x="23" y="18"/>
                    </a:lnTo>
                    <a:lnTo>
                      <a:pt x="23" y="13"/>
                    </a:lnTo>
                    <a:lnTo>
                      <a:pt x="23" y="6"/>
                    </a:lnTo>
                    <a:lnTo>
                      <a:pt x="21" y="0"/>
                    </a:lnTo>
                    <a:lnTo>
                      <a:pt x="23" y="2"/>
                    </a:lnTo>
                    <a:lnTo>
                      <a:pt x="25" y="2"/>
                    </a:lnTo>
                    <a:lnTo>
                      <a:pt x="27" y="2"/>
                    </a:lnTo>
                    <a:lnTo>
                      <a:pt x="31" y="3"/>
                    </a:lnTo>
                    <a:lnTo>
                      <a:pt x="35" y="25"/>
                    </a:lnTo>
                    <a:lnTo>
                      <a:pt x="42" y="46"/>
                    </a:lnTo>
                    <a:lnTo>
                      <a:pt x="48" y="68"/>
                    </a:lnTo>
                    <a:lnTo>
                      <a:pt x="56" y="90"/>
                    </a:lnTo>
                    <a:lnTo>
                      <a:pt x="58" y="90"/>
                    </a:lnTo>
                    <a:lnTo>
                      <a:pt x="60" y="90"/>
                    </a:lnTo>
                    <a:lnTo>
                      <a:pt x="56" y="72"/>
                    </a:lnTo>
                    <a:lnTo>
                      <a:pt x="54" y="58"/>
                    </a:lnTo>
                    <a:lnTo>
                      <a:pt x="52" y="40"/>
                    </a:lnTo>
                    <a:lnTo>
                      <a:pt x="48" y="10"/>
                    </a:lnTo>
                    <a:lnTo>
                      <a:pt x="54" y="11"/>
                    </a:lnTo>
                    <a:lnTo>
                      <a:pt x="58" y="13"/>
                    </a:lnTo>
                    <a:lnTo>
                      <a:pt x="64" y="15"/>
                    </a:lnTo>
                    <a:lnTo>
                      <a:pt x="73" y="22"/>
                    </a:lnTo>
                    <a:lnTo>
                      <a:pt x="77" y="35"/>
                    </a:lnTo>
                    <a:lnTo>
                      <a:pt x="83" y="47"/>
                    </a:lnTo>
                    <a:lnTo>
                      <a:pt x="91" y="71"/>
                    </a:lnTo>
                    <a:lnTo>
                      <a:pt x="104" y="111"/>
                    </a:lnTo>
                    <a:lnTo>
                      <a:pt x="106" y="130"/>
                    </a:lnTo>
                    <a:lnTo>
                      <a:pt x="108" y="141"/>
                    </a:lnTo>
                    <a:lnTo>
                      <a:pt x="110" y="146"/>
                    </a:lnTo>
                    <a:lnTo>
                      <a:pt x="112" y="152"/>
                    </a:lnTo>
                    <a:lnTo>
                      <a:pt x="121" y="174"/>
                    </a:lnTo>
                    <a:lnTo>
                      <a:pt x="129" y="195"/>
                    </a:lnTo>
                    <a:lnTo>
                      <a:pt x="135" y="215"/>
                    </a:lnTo>
                    <a:lnTo>
                      <a:pt x="143" y="237"/>
                    </a:lnTo>
                    <a:close/>
                  </a:path>
                </a:pathLst>
              </a:custGeom>
              <a:solidFill>
                <a:srgbClr val="CC9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8" name="Freeform 852"/>
              <p:cNvSpPr>
                <a:spLocks/>
              </p:cNvSpPr>
              <p:nvPr/>
            </p:nvSpPr>
            <p:spPr bwMode="auto">
              <a:xfrm>
                <a:off x="2389" y="1097"/>
                <a:ext cx="77" cy="214"/>
              </a:xfrm>
              <a:custGeom>
                <a:avLst/>
                <a:gdLst>
                  <a:gd name="T0" fmla="*/ 77 w 77"/>
                  <a:gd name="T1" fmla="*/ 211 h 214"/>
                  <a:gd name="T2" fmla="*/ 75 w 77"/>
                  <a:gd name="T3" fmla="*/ 211 h 214"/>
                  <a:gd name="T4" fmla="*/ 75 w 77"/>
                  <a:gd name="T5" fmla="*/ 213 h 214"/>
                  <a:gd name="T6" fmla="*/ 75 w 77"/>
                  <a:gd name="T7" fmla="*/ 213 h 214"/>
                  <a:gd name="T8" fmla="*/ 73 w 77"/>
                  <a:gd name="T9" fmla="*/ 214 h 214"/>
                  <a:gd name="T10" fmla="*/ 64 w 77"/>
                  <a:gd name="T11" fmla="*/ 213 h 214"/>
                  <a:gd name="T12" fmla="*/ 58 w 77"/>
                  <a:gd name="T13" fmla="*/ 213 h 214"/>
                  <a:gd name="T14" fmla="*/ 50 w 77"/>
                  <a:gd name="T15" fmla="*/ 213 h 214"/>
                  <a:gd name="T16" fmla="*/ 42 w 77"/>
                  <a:gd name="T17" fmla="*/ 213 h 214"/>
                  <a:gd name="T18" fmla="*/ 33 w 77"/>
                  <a:gd name="T19" fmla="*/ 177 h 214"/>
                  <a:gd name="T20" fmla="*/ 25 w 77"/>
                  <a:gd name="T21" fmla="*/ 141 h 214"/>
                  <a:gd name="T22" fmla="*/ 17 w 77"/>
                  <a:gd name="T23" fmla="*/ 107 h 214"/>
                  <a:gd name="T24" fmla="*/ 8 w 77"/>
                  <a:gd name="T25" fmla="*/ 72 h 214"/>
                  <a:gd name="T26" fmla="*/ 6 w 77"/>
                  <a:gd name="T27" fmla="*/ 56 h 214"/>
                  <a:gd name="T28" fmla="*/ 4 w 77"/>
                  <a:gd name="T29" fmla="*/ 40 h 214"/>
                  <a:gd name="T30" fmla="*/ 2 w 77"/>
                  <a:gd name="T31" fmla="*/ 24 h 214"/>
                  <a:gd name="T32" fmla="*/ 0 w 77"/>
                  <a:gd name="T33" fmla="*/ 9 h 214"/>
                  <a:gd name="T34" fmla="*/ 2 w 77"/>
                  <a:gd name="T35" fmla="*/ 9 h 214"/>
                  <a:gd name="T36" fmla="*/ 4 w 77"/>
                  <a:gd name="T37" fmla="*/ 9 h 214"/>
                  <a:gd name="T38" fmla="*/ 6 w 77"/>
                  <a:gd name="T39" fmla="*/ 10 h 214"/>
                  <a:gd name="T40" fmla="*/ 8 w 77"/>
                  <a:gd name="T41" fmla="*/ 10 h 214"/>
                  <a:gd name="T42" fmla="*/ 15 w 77"/>
                  <a:gd name="T43" fmla="*/ 45 h 214"/>
                  <a:gd name="T44" fmla="*/ 23 w 77"/>
                  <a:gd name="T45" fmla="*/ 76 h 214"/>
                  <a:gd name="T46" fmla="*/ 29 w 77"/>
                  <a:gd name="T47" fmla="*/ 109 h 214"/>
                  <a:gd name="T48" fmla="*/ 37 w 77"/>
                  <a:gd name="T49" fmla="*/ 145 h 214"/>
                  <a:gd name="T50" fmla="*/ 44 w 77"/>
                  <a:gd name="T51" fmla="*/ 162 h 214"/>
                  <a:gd name="T52" fmla="*/ 48 w 77"/>
                  <a:gd name="T53" fmla="*/ 173 h 214"/>
                  <a:gd name="T54" fmla="*/ 50 w 77"/>
                  <a:gd name="T55" fmla="*/ 182 h 214"/>
                  <a:gd name="T56" fmla="*/ 52 w 77"/>
                  <a:gd name="T57" fmla="*/ 195 h 214"/>
                  <a:gd name="T58" fmla="*/ 54 w 77"/>
                  <a:gd name="T59" fmla="*/ 195 h 214"/>
                  <a:gd name="T60" fmla="*/ 54 w 77"/>
                  <a:gd name="T61" fmla="*/ 195 h 214"/>
                  <a:gd name="T62" fmla="*/ 56 w 77"/>
                  <a:gd name="T63" fmla="*/ 195 h 214"/>
                  <a:gd name="T64" fmla="*/ 58 w 77"/>
                  <a:gd name="T65" fmla="*/ 195 h 214"/>
                  <a:gd name="T66" fmla="*/ 52 w 77"/>
                  <a:gd name="T67" fmla="*/ 169 h 214"/>
                  <a:gd name="T68" fmla="*/ 46 w 77"/>
                  <a:gd name="T69" fmla="*/ 147 h 214"/>
                  <a:gd name="T70" fmla="*/ 39 w 77"/>
                  <a:gd name="T71" fmla="*/ 122 h 214"/>
                  <a:gd name="T72" fmla="*/ 33 w 77"/>
                  <a:gd name="T73" fmla="*/ 91 h 214"/>
                  <a:gd name="T74" fmla="*/ 29 w 77"/>
                  <a:gd name="T75" fmla="*/ 78 h 214"/>
                  <a:gd name="T76" fmla="*/ 25 w 77"/>
                  <a:gd name="T77" fmla="*/ 63 h 214"/>
                  <a:gd name="T78" fmla="*/ 21 w 77"/>
                  <a:gd name="T79" fmla="*/ 49 h 214"/>
                  <a:gd name="T80" fmla="*/ 17 w 77"/>
                  <a:gd name="T81" fmla="*/ 34 h 214"/>
                  <a:gd name="T82" fmla="*/ 15 w 77"/>
                  <a:gd name="T83" fmla="*/ 18 h 214"/>
                  <a:gd name="T84" fmla="*/ 15 w 77"/>
                  <a:gd name="T85" fmla="*/ 10 h 214"/>
                  <a:gd name="T86" fmla="*/ 15 w 77"/>
                  <a:gd name="T87" fmla="*/ 6 h 214"/>
                  <a:gd name="T88" fmla="*/ 15 w 77"/>
                  <a:gd name="T89" fmla="*/ 2 h 214"/>
                  <a:gd name="T90" fmla="*/ 17 w 77"/>
                  <a:gd name="T91" fmla="*/ 2 h 214"/>
                  <a:gd name="T92" fmla="*/ 19 w 77"/>
                  <a:gd name="T93" fmla="*/ 0 h 214"/>
                  <a:gd name="T94" fmla="*/ 21 w 77"/>
                  <a:gd name="T95" fmla="*/ 0 h 214"/>
                  <a:gd name="T96" fmla="*/ 23 w 77"/>
                  <a:gd name="T97" fmla="*/ 0 h 214"/>
                  <a:gd name="T98" fmla="*/ 48 w 77"/>
                  <a:gd name="T99" fmla="*/ 100 h 214"/>
                  <a:gd name="T100" fmla="*/ 64 w 77"/>
                  <a:gd name="T101" fmla="*/ 160 h 214"/>
                  <a:gd name="T102" fmla="*/ 73 w 77"/>
                  <a:gd name="T103" fmla="*/ 193 h 214"/>
                  <a:gd name="T104" fmla="*/ 77 w 77"/>
                  <a:gd name="T105" fmla="*/ 211 h 2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7"/>
                  <a:gd name="T160" fmla="*/ 0 h 214"/>
                  <a:gd name="T161" fmla="*/ 77 w 77"/>
                  <a:gd name="T162" fmla="*/ 214 h 21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7" h="214">
                    <a:moveTo>
                      <a:pt x="77" y="211"/>
                    </a:moveTo>
                    <a:lnTo>
                      <a:pt x="75" y="211"/>
                    </a:lnTo>
                    <a:lnTo>
                      <a:pt x="75" y="213"/>
                    </a:lnTo>
                    <a:lnTo>
                      <a:pt x="73" y="214"/>
                    </a:lnTo>
                    <a:lnTo>
                      <a:pt x="64" y="213"/>
                    </a:lnTo>
                    <a:lnTo>
                      <a:pt x="58" y="213"/>
                    </a:lnTo>
                    <a:lnTo>
                      <a:pt x="50" y="213"/>
                    </a:lnTo>
                    <a:lnTo>
                      <a:pt x="42" y="213"/>
                    </a:lnTo>
                    <a:lnTo>
                      <a:pt x="33" y="177"/>
                    </a:lnTo>
                    <a:lnTo>
                      <a:pt x="25" y="141"/>
                    </a:lnTo>
                    <a:lnTo>
                      <a:pt x="17" y="107"/>
                    </a:lnTo>
                    <a:lnTo>
                      <a:pt x="8" y="72"/>
                    </a:lnTo>
                    <a:lnTo>
                      <a:pt x="6" y="56"/>
                    </a:lnTo>
                    <a:lnTo>
                      <a:pt x="4" y="40"/>
                    </a:lnTo>
                    <a:lnTo>
                      <a:pt x="2" y="24"/>
                    </a:lnTo>
                    <a:lnTo>
                      <a:pt x="0" y="9"/>
                    </a:lnTo>
                    <a:lnTo>
                      <a:pt x="2" y="9"/>
                    </a:lnTo>
                    <a:lnTo>
                      <a:pt x="4" y="9"/>
                    </a:lnTo>
                    <a:lnTo>
                      <a:pt x="6" y="10"/>
                    </a:lnTo>
                    <a:lnTo>
                      <a:pt x="8" y="10"/>
                    </a:lnTo>
                    <a:lnTo>
                      <a:pt x="15" y="45"/>
                    </a:lnTo>
                    <a:lnTo>
                      <a:pt x="23" y="76"/>
                    </a:lnTo>
                    <a:lnTo>
                      <a:pt x="29" y="109"/>
                    </a:lnTo>
                    <a:lnTo>
                      <a:pt x="37" y="145"/>
                    </a:lnTo>
                    <a:lnTo>
                      <a:pt x="44" y="162"/>
                    </a:lnTo>
                    <a:lnTo>
                      <a:pt x="48" y="173"/>
                    </a:lnTo>
                    <a:lnTo>
                      <a:pt x="50" y="182"/>
                    </a:lnTo>
                    <a:lnTo>
                      <a:pt x="52" y="195"/>
                    </a:lnTo>
                    <a:lnTo>
                      <a:pt x="54" y="195"/>
                    </a:lnTo>
                    <a:lnTo>
                      <a:pt x="56" y="195"/>
                    </a:lnTo>
                    <a:lnTo>
                      <a:pt x="58" y="195"/>
                    </a:lnTo>
                    <a:lnTo>
                      <a:pt x="52" y="169"/>
                    </a:lnTo>
                    <a:lnTo>
                      <a:pt x="46" y="147"/>
                    </a:lnTo>
                    <a:lnTo>
                      <a:pt x="39" y="122"/>
                    </a:lnTo>
                    <a:lnTo>
                      <a:pt x="33" y="91"/>
                    </a:lnTo>
                    <a:lnTo>
                      <a:pt x="29" y="78"/>
                    </a:lnTo>
                    <a:lnTo>
                      <a:pt x="25" y="63"/>
                    </a:lnTo>
                    <a:lnTo>
                      <a:pt x="21" y="49"/>
                    </a:lnTo>
                    <a:lnTo>
                      <a:pt x="17" y="34"/>
                    </a:lnTo>
                    <a:lnTo>
                      <a:pt x="15" y="18"/>
                    </a:lnTo>
                    <a:lnTo>
                      <a:pt x="15" y="10"/>
                    </a:lnTo>
                    <a:lnTo>
                      <a:pt x="15" y="6"/>
                    </a:lnTo>
                    <a:lnTo>
                      <a:pt x="15" y="2"/>
                    </a:lnTo>
                    <a:lnTo>
                      <a:pt x="17" y="2"/>
                    </a:lnTo>
                    <a:lnTo>
                      <a:pt x="19" y="0"/>
                    </a:lnTo>
                    <a:lnTo>
                      <a:pt x="21" y="0"/>
                    </a:lnTo>
                    <a:lnTo>
                      <a:pt x="23" y="0"/>
                    </a:lnTo>
                    <a:lnTo>
                      <a:pt x="48" y="100"/>
                    </a:lnTo>
                    <a:lnTo>
                      <a:pt x="64" y="160"/>
                    </a:lnTo>
                    <a:lnTo>
                      <a:pt x="73" y="193"/>
                    </a:lnTo>
                    <a:lnTo>
                      <a:pt x="77" y="211"/>
                    </a:lnTo>
                    <a:close/>
                  </a:path>
                </a:pathLst>
              </a:cu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39" name="Freeform 853"/>
              <p:cNvSpPr>
                <a:spLocks/>
              </p:cNvSpPr>
              <p:nvPr/>
            </p:nvSpPr>
            <p:spPr bwMode="auto">
              <a:xfrm>
                <a:off x="1133" y="2421"/>
                <a:ext cx="1316" cy="325"/>
              </a:xfrm>
              <a:custGeom>
                <a:avLst/>
                <a:gdLst>
                  <a:gd name="T0" fmla="*/ 1289 w 1316"/>
                  <a:gd name="T1" fmla="*/ 304 h 325"/>
                  <a:gd name="T2" fmla="*/ 1252 w 1316"/>
                  <a:gd name="T3" fmla="*/ 304 h 325"/>
                  <a:gd name="T4" fmla="*/ 1196 w 1316"/>
                  <a:gd name="T5" fmla="*/ 303 h 325"/>
                  <a:gd name="T6" fmla="*/ 1102 w 1316"/>
                  <a:gd name="T7" fmla="*/ 301 h 325"/>
                  <a:gd name="T8" fmla="*/ 951 w 1316"/>
                  <a:gd name="T9" fmla="*/ 301 h 325"/>
                  <a:gd name="T10" fmla="*/ 774 w 1316"/>
                  <a:gd name="T11" fmla="*/ 301 h 325"/>
                  <a:gd name="T12" fmla="*/ 670 w 1316"/>
                  <a:gd name="T13" fmla="*/ 305 h 325"/>
                  <a:gd name="T14" fmla="*/ 564 w 1316"/>
                  <a:gd name="T15" fmla="*/ 310 h 325"/>
                  <a:gd name="T16" fmla="*/ 459 w 1316"/>
                  <a:gd name="T17" fmla="*/ 314 h 325"/>
                  <a:gd name="T18" fmla="*/ 355 w 1316"/>
                  <a:gd name="T19" fmla="*/ 319 h 325"/>
                  <a:gd name="T20" fmla="*/ 249 w 1316"/>
                  <a:gd name="T21" fmla="*/ 325 h 325"/>
                  <a:gd name="T22" fmla="*/ 226 w 1316"/>
                  <a:gd name="T23" fmla="*/ 322 h 325"/>
                  <a:gd name="T24" fmla="*/ 201 w 1316"/>
                  <a:gd name="T25" fmla="*/ 322 h 325"/>
                  <a:gd name="T26" fmla="*/ 176 w 1316"/>
                  <a:gd name="T27" fmla="*/ 318 h 325"/>
                  <a:gd name="T28" fmla="*/ 147 w 1316"/>
                  <a:gd name="T29" fmla="*/ 310 h 325"/>
                  <a:gd name="T30" fmla="*/ 99 w 1316"/>
                  <a:gd name="T31" fmla="*/ 308 h 325"/>
                  <a:gd name="T32" fmla="*/ 51 w 1316"/>
                  <a:gd name="T33" fmla="*/ 305 h 325"/>
                  <a:gd name="T34" fmla="*/ 20 w 1316"/>
                  <a:gd name="T35" fmla="*/ 303 h 325"/>
                  <a:gd name="T36" fmla="*/ 14 w 1316"/>
                  <a:gd name="T37" fmla="*/ 300 h 325"/>
                  <a:gd name="T38" fmla="*/ 22 w 1316"/>
                  <a:gd name="T39" fmla="*/ 249 h 325"/>
                  <a:gd name="T40" fmla="*/ 18 w 1316"/>
                  <a:gd name="T41" fmla="*/ 228 h 325"/>
                  <a:gd name="T42" fmla="*/ 6 w 1316"/>
                  <a:gd name="T43" fmla="*/ 209 h 325"/>
                  <a:gd name="T44" fmla="*/ 0 w 1316"/>
                  <a:gd name="T45" fmla="*/ 161 h 325"/>
                  <a:gd name="T46" fmla="*/ 41 w 1316"/>
                  <a:gd name="T47" fmla="*/ 147 h 325"/>
                  <a:gd name="T48" fmla="*/ 58 w 1316"/>
                  <a:gd name="T49" fmla="*/ 117 h 325"/>
                  <a:gd name="T50" fmla="*/ 54 w 1316"/>
                  <a:gd name="T51" fmla="*/ 88 h 325"/>
                  <a:gd name="T52" fmla="*/ 24 w 1316"/>
                  <a:gd name="T53" fmla="*/ 63 h 325"/>
                  <a:gd name="T54" fmla="*/ 18 w 1316"/>
                  <a:gd name="T55" fmla="*/ 33 h 325"/>
                  <a:gd name="T56" fmla="*/ 51 w 1316"/>
                  <a:gd name="T57" fmla="*/ 24 h 325"/>
                  <a:gd name="T58" fmla="*/ 103 w 1316"/>
                  <a:gd name="T59" fmla="*/ 22 h 325"/>
                  <a:gd name="T60" fmla="*/ 157 w 1316"/>
                  <a:gd name="T61" fmla="*/ 19 h 325"/>
                  <a:gd name="T62" fmla="*/ 249 w 1316"/>
                  <a:gd name="T63" fmla="*/ 19 h 325"/>
                  <a:gd name="T64" fmla="*/ 338 w 1316"/>
                  <a:gd name="T65" fmla="*/ 19 h 325"/>
                  <a:gd name="T66" fmla="*/ 413 w 1316"/>
                  <a:gd name="T67" fmla="*/ 17 h 325"/>
                  <a:gd name="T68" fmla="*/ 463 w 1316"/>
                  <a:gd name="T69" fmla="*/ 9 h 325"/>
                  <a:gd name="T70" fmla="*/ 515 w 1316"/>
                  <a:gd name="T71" fmla="*/ 2 h 325"/>
                  <a:gd name="T72" fmla="*/ 623 w 1316"/>
                  <a:gd name="T73" fmla="*/ 0 h 325"/>
                  <a:gd name="T74" fmla="*/ 726 w 1316"/>
                  <a:gd name="T75" fmla="*/ 1 h 325"/>
                  <a:gd name="T76" fmla="*/ 782 w 1316"/>
                  <a:gd name="T77" fmla="*/ 0 h 325"/>
                  <a:gd name="T78" fmla="*/ 812 w 1316"/>
                  <a:gd name="T79" fmla="*/ 2 h 325"/>
                  <a:gd name="T80" fmla="*/ 841 w 1316"/>
                  <a:gd name="T81" fmla="*/ 4 h 325"/>
                  <a:gd name="T82" fmla="*/ 876 w 1316"/>
                  <a:gd name="T83" fmla="*/ 9 h 325"/>
                  <a:gd name="T84" fmla="*/ 928 w 1316"/>
                  <a:gd name="T85" fmla="*/ 20 h 325"/>
                  <a:gd name="T86" fmla="*/ 980 w 1316"/>
                  <a:gd name="T87" fmla="*/ 33 h 325"/>
                  <a:gd name="T88" fmla="*/ 1013 w 1316"/>
                  <a:gd name="T89" fmla="*/ 44 h 325"/>
                  <a:gd name="T90" fmla="*/ 1036 w 1316"/>
                  <a:gd name="T91" fmla="*/ 52 h 325"/>
                  <a:gd name="T92" fmla="*/ 1077 w 1316"/>
                  <a:gd name="T93" fmla="*/ 63 h 325"/>
                  <a:gd name="T94" fmla="*/ 1079 w 1316"/>
                  <a:gd name="T95" fmla="*/ 82 h 325"/>
                  <a:gd name="T96" fmla="*/ 1109 w 1316"/>
                  <a:gd name="T97" fmla="*/ 103 h 325"/>
                  <a:gd name="T98" fmla="*/ 1129 w 1316"/>
                  <a:gd name="T99" fmla="*/ 113 h 325"/>
                  <a:gd name="T100" fmla="*/ 1146 w 1316"/>
                  <a:gd name="T101" fmla="*/ 119 h 325"/>
                  <a:gd name="T102" fmla="*/ 1150 w 1316"/>
                  <a:gd name="T103" fmla="*/ 130 h 325"/>
                  <a:gd name="T104" fmla="*/ 1171 w 1316"/>
                  <a:gd name="T105" fmla="*/ 137 h 325"/>
                  <a:gd name="T106" fmla="*/ 1198 w 1316"/>
                  <a:gd name="T107" fmla="*/ 140 h 325"/>
                  <a:gd name="T108" fmla="*/ 1256 w 1316"/>
                  <a:gd name="T109" fmla="*/ 143 h 325"/>
                  <a:gd name="T110" fmla="*/ 1298 w 1316"/>
                  <a:gd name="T111" fmla="*/ 175 h 325"/>
                  <a:gd name="T112" fmla="*/ 1312 w 1316"/>
                  <a:gd name="T113" fmla="*/ 220 h 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16"/>
                  <a:gd name="T172" fmla="*/ 0 h 325"/>
                  <a:gd name="T173" fmla="*/ 1316 w 1316"/>
                  <a:gd name="T174" fmla="*/ 325 h 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16" h="325">
                    <a:moveTo>
                      <a:pt x="1316" y="305"/>
                    </a:moveTo>
                    <a:lnTo>
                      <a:pt x="1302" y="305"/>
                    </a:lnTo>
                    <a:lnTo>
                      <a:pt x="1289" y="304"/>
                    </a:lnTo>
                    <a:lnTo>
                      <a:pt x="1277" y="304"/>
                    </a:lnTo>
                    <a:lnTo>
                      <a:pt x="1264" y="304"/>
                    </a:lnTo>
                    <a:lnTo>
                      <a:pt x="1252" y="304"/>
                    </a:lnTo>
                    <a:lnTo>
                      <a:pt x="1235" y="303"/>
                    </a:lnTo>
                    <a:lnTo>
                      <a:pt x="1217" y="303"/>
                    </a:lnTo>
                    <a:lnTo>
                      <a:pt x="1196" y="303"/>
                    </a:lnTo>
                    <a:lnTo>
                      <a:pt x="1169" y="303"/>
                    </a:lnTo>
                    <a:lnTo>
                      <a:pt x="1138" y="303"/>
                    </a:lnTo>
                    <a:lnTo>
                      <a:pt x="1102" y="301"/>
                    </a:lnTo>
                    <a:lnTo>
                      <a:pt x="1059" y="301"/>
                    </a:lnTo>
                    <a:lnTo>
                      <a:pt x="1009" y="301"/>
                    </a:lnTo>
                    <a:lnTo>
                      <a:pt x="951" y="301"/>
                    </a:lnTo>
                    <a:lnTo>
                      <a:pt x="884" y="300"/>
                    </a:lnTo>
                    <a:lnTo>
                      <a:pt x="809" y="300"/>
                    </a:lnTo>
                    <a:lnTo>
                      <a:pt x="774" y="301"/>
                    </a:lnTo>
                    <a:lnTo>
                      <a:pt x="739" y="303"/>
                    </a:lnTo>
                    <a:lnTo>
                      <a:pt x="704" y="304"/>
                    </a:lnTo>
                    <a:lnTo>
                      <a:pt x="670" y="305"/>
                    </a:lnTo>
                    <a:lnTo>
                      <a:pt x="635" y="307"/>
                    </a:lnTo>
                    <a:lnTo>
                      <a:pt x="600" y="308"/>
                    </a:lnTo>
                    <a:lnTo>
                      <a:pt x="564" y="310"/>
                    </a:lnTo>
                    <a:lnTo>
                      <a:pt x="529" y="311"/>
                    </a:lnTo>
                    <a:lnTo>
                      <a:pt x="494" y="312"/>
                    </a:lnTo>
                    <a:lnTo>
                      <a:pt x="459" y="314"/>
                    </a:lnTo>
                    <a:lnTo>
                      <a:pt x="423" y="315"/>
                    </a:lnTo>
                    <a:lnTo>
                      <a:pt x="390" y="318"/>
                    </a:lnTo>
                    <a:lnTo>
                      <a:pt x="355" y="319"/>
                    </a:lnTo>
                    <a:lnTo>
                      <a:pt x="319" y="321"/>
                    </a:lnTo>
                    <a:lnTo>
                      <a:pt x="284" y="323"/>
                    </a:lnTo>
                    <a:lnTo>
                      <a:pt x="249" y="325"/>
                    </a:lnTo>
                    <a:lnTo>
                      <a:pt x="240" y="323"/>
                    </a:lnTo>
                    <a:lnTo>
                      <a:pt x="232" y="323"/>
                    </a:lnTo>
                    <a:lnTo>
                      <a:pt x="226" y="322"/>
                    </a:lnTo>
                    <a:lnTo>
                      <a:pt x="218" y="322"/>
                    </a:lnTo>
                    <a:lnTo>
                      <a:pt x="209" y="322"/>
                    </a:lnTo>
                    <a:lnTo>
                      <a:pt x="201" y="322"/>
                    </a:lnTo>
                    <a:lnTo>
                      <a:pt x="193" y="321"/>
                    </a:lnTo>
                    <a:lnTo>
                      <a:pt x="184" y="321"/>
                    </a:lnTo>
                    <a:lnTo>
                      <a:pt x="176" y="318"/>
                    </a:lnTo>
                    <a:lnTo>
                      <a:pt x="166" y="315"/>
                    </a:lnTo>
                    <a:lnTo>
                      <a:pt x="157" y="312"/>
                    </a:lnTo>
                    <a:lnTo>
                      <a:pt x="147" y="310"/>
                    </a:lnTo>
                    <a:lnTo>
                      <a:pt x="130" y="310"/>
                    </a:lnTo>
                    <a:lnTo>
                      <a:pt x="114" y="308"/>
                    </a:lnTo>
                    <a:lnTo>
                      <a:pt x="99" y="308"/>
                    </a:lnTo>
                    <a:lnTo>
                      <a:pt x="83" y="307"/>
                    </a:lnTo>
                    <a:lnTo>
                      <a:pt x="68" y="305"/>
                    </a:lnTo>
                    <a:lnTo>
                      <a:pt x="51" y="305"/>
                    </a:lnTo>
                    <a:lnTo>
                      <a:pt x="37" y="304"/>
                    </a:lnTo>
                    <a:lnTo>
                      <a:pt x="20" y="304"/>
                    </a:lnTo>
                    <a:lnTo>
                      <a:pt x="20" y="303"/>
                    </a:lnTo>
                    <a:lnTo>
                      <a:pt x="18" y="301"/>
                    </a:lnTo>
                    <a:lnTo>
                      <a:pt x="16" y="301"/>
                    </a:lnTo>
                    <a:lnTo>
                      <a:pt x="14" y="300"/>
                    </a:lnTo>
                    <a:lnTo>
                      <a:pt x="16" y="282"/>
                    </a:lnTo>
                    <a:lnTo>
                      <a:pt x="20" y="266"/>
                    </a:lnTo>
                    <a:lnTo>
                      <a:pt x="22" y="249"/>
                    </a:lnTo>
                    <a:lnTo>
                      <a:pt x="27" y="231"/>
                    </a:lnTo>
                    <a:lnTo>
                      <a:pt x="22" y="230"/>
                    </a:lnTo>
                    <a:lnTo>
                      <a:pt x="18" y="228"/>
                    </a:lnTo>
                    <a:lnTo>
                      <a:pt x="14" y="228"/>
                    </a:lnTo>
                    <a:lnTo>
                      <a:pt x="10" y="227"/>
                    </a:lnTo>
                    <a:lnTo>
                      <a:pt x="6" y="209"/>
                    </a:lnTo>
                    <a:lnTo>
                      <a:pt x="2" y="195"/>
                    </a:lnTo>
                    <a:lnTo>
                      <a:pt x="2" y="181"/>
                    </a:lnTo>
                    <a:lnTo>
                      <a:pt x="0" y="161"/>
                    </a:lnTo>
                    <a:lnTo>
                      <a:pt x="12" y="155"/>
                    </a:lnTo>
                    <a:lnTo>
                      <a:pt x="27" y="151"/>
                    </a:lnTo>
                    <a:lnTo>
                      <a:pt x="41" y="147"/>
                    </a:lnTo>
                    <a:lnTo>
                      <a:pt x="54" y="143"/>
                    </a:lnTo>
                    <a:lnTo>
                      <a:pt x="56" y="130"/>
                    </a:lnTo>
                    <a:lnTo>
                      <a:pt x="58" y="117"/>
                    </a:lnTo>
                    <a:lnTo>
                      <a:pt x="58" y="102"/>
                    </a:lnTo>
                    <a:lnTo>
                      <a:pt x="60" y="88"/>
                    </a:lnTo>
                    <a:lnTo>
                      <a:pt x="54" y="88"/>
                    </a:lnTo>
                    <a:lnTo>
                      <a:pt x="47" y="85"/>
                    </a:lnTo>
                    <a:lnTo>
                      <a:pt x="39" y="77"/>
                    </a:lnTo>
                    <a:lnTo>
                      <a:pt x="24" y="63"/>
                    </a:lnTo>
                    <a:lnTo>
                      <a:pt x="24" y="48"/>
                    </a:lnTo>
                    <a:lnTo>
                      <a:pt x="22" y="39"/>
                    </a:lnTo>
                    <a:lnTo>
                      <a:pt x="18" y="33"/>
                    </a:lnTo>
                    <a:lnTo>
                      <a:pt x="16" y="27"/>
                    </a:lnTo>
                    <a:lnTo>
                      <a:pt x="35" y="26"/>
                    </a:lnTo>
                    <a:lnTo>
                      <a:pt x="51" y="24"/>
                    </a:lnTo>
                    <a:lnTo>
                      <a:pt x="70" y="24"/>
                    </a:lnTo>
                    <a:lnTo>
                      <a:pt x="87" y="23"/>
                    </a:lnTo>
                    <a:lnTo>
                      <a:pt x="103" y="22"/>
                    </a:lnTo>
                    <a:lnTo>
                      <a:pt x="122" y="20"/>
                    </a:lnTo>
                    <a:lnTo>
                      <a:pt x="139" y="20"/>
                    </a:lnTo>
                    <a:lnTo>
                      <a:pt x="157" y="19"/>
                    </a:lnTo>
                    <a:lnTo>
                      <a:pt x="189" y="19"/>
                    </a:lnTo>
                    <a:lnTo>
                      <a:pt x="218" y="19"/>
                    </a:lnTo>
                    <a:lnTo>
                      <a:pt x="249" y="19"/>
                    </a:lnTo>
                    <a:lnTo>
                      <a:pt x="278" y="19"/>
                    </a:lnTo>
                    <a:lnTo>
                      <a:pt x="309" y="19"/>
                    </a:lnTo>
                    <a:lnTo>
                      <a:pt x="338" y="19"/>
                    </a:lnTo>
                    <a:lnTo>
                      <a:pt x="367" y="20"/>
                    </a:lnTo>
                    <a:lnTo>
                      <a:pt x="396" y="20"/>
                    </a:lnTo>
                    <a:lnTo>
                      <a:pt x="413" y="17"/>
                    </a:lnTo>
                    <a:lnTo>
                      <a:pt x="429" y="15"/>
                    </a:lnTo>
                    <a:lnTo>
                      <a:pt x="446" y="12"/>
                    </a:lnTo>
                    <a:lnTo>
                      <a:pt x="463" y="9"/>
                    </a:lnTo>
                    <a:lnTo>
                      <a:pt x="479" y="8"/>
                    </a:lnTo>
                    <a:lnTo>
                      <a:pt x="498" y="5"/>
                    </a:lnTo>
                    <a:lnTo>
                      <a:pt x="515" y="2"/>
                    </a:lnTo>
                    <a:lnTo>
                      <a:pt x="531" y="0"/>
                    </a:lnTo>
                    <a:lnTo>
                      <a:pt x="579" y="0"/>
                    </a:lnTo>
                    <a:lnTo>
                      <a:pt x="623" y="0"/>
                    </a:lnTo>
                    <a:lnTo>
                      <a:pt x="662" y="1"/>
                    </a:lnTo>
                    <a:lnTo>
                      <a:pt x="695" y="1"/>
                    </a:lnTo>
                    <a:lnTo>
                      <a:pt x="726" y="1"/>
                    </a:lnTo>
                    <a:lnTo>
                      <a:pt x="749" y="1"/>
                    </a:lnTo>
                    <a:lnTo>
                      <a:pt x="770" y="1"/>
                    </a:lnTo>
                    <a:lnTo>
                      <a:pt x="782" y="0"/>
                    </a:lnTo>
                    <a:lnTo>
                      <a:pt x="793" y="1"/>
                    </a:lnTo>
                    <a:lnTo>
                      <a:pt x="801" y="1"/>
                    </a:lnTo>
                    <a:lnTo>
                      <a:pt x="812" y="2"/>
                    </a:lnTo>
                    <a:lnTo>
                      <a:pt x="822" y="2"/>
                    </a:lnTo>
                    <a:lnTo>
                      <a:pt x="830" y="4"/>
                    </a:lnTo>
                    <a:lnTo>
                      <a:pt x="841" y="4"/>
                    </a:lnTo>
                    <a:lnTo>
                      <a:pt x="849" y="5"/>
                    </a:lnTo>
                    <a:lnTo>
                      <a:pt x="859" y="5"/>
                    </a:lnTo>
                    <a:lnTo>
                      <a:pt x="876" y="9"/>
                    </a:lnTo>
                    <a:lnTo>
                      <a:pt x="895" y="13"/>
                    </a:lnTo>
                    <a:lnTo>
                      <a:pt x="911" y="17"/>
                    </a:lnTo>
                    <a:lnTo>
                      <a:pt x="928" y="20"/>
                    </a:lnTo>
                    <a:lnTo>
                      <a:pt x="947" y="24"/>
                    </a:lnTo>
                    <a:lnTo>
                      <a:pt x="963" y="28"/>
                    </a:lnTo>
                    <a:lnTo>
                      <a:pt x="980" y="33"/>
                    </a:lnTo>
                    <a:lnTo>
                      <a:pt x="996" y="37"/>
                    </a:lnTo>
                    <a:lnTo>
                      <a:pt x="1005" y="41"/>
                    </a:lnTo>
                    <a:lnTo>
                      <a:pt x="1013" y="44"/>
                    </a:lnTo>
                    <a:lnTo>
                      <a:pt x="1019" y="46"/>
                    </a:lnTo>
                    <a:lnTo>
                      <a:pt x="1028" y="49"/>
                    </a:lnTo>
                    <a:lnTo>
                      <a:pt x="1036" y="52"/>
                    </a:lnTo>
                    <a:lnTo>
                      <a:pt x="1046" y="55"/>
                    </a:lnTo>
                    <a:lnTo>
                      <a:pt x="1059" y="59"/>
                    </a:lnTo>
                    <a:lnTo>
                      <a:pt x="1077" y="63"/>
                    </a:lnTo>
                    <a:lnTo>
                      <a:pt x="1077" y="70"/>
                    </a:lnTo>
                    <a:lnTo>
                      <a:pt x="1079" y="75"/>
                    </a:lnTo>
                    <a:lnTo>
                      <a:pt x="1079" y="82"/>
                    </a:lnTo>
                    <a:lnTo>
                      <a:pt x="1082" y="89"/>
                    </a:lnTo>
                    <a:lnTo>
                      <a:pt x="1096" y="97"/>
                    </a:lnTo>
                    <a:lnTo>
                      <a:pt x="1109" y="103"/>
                    </a:lnTo>
                    <a:lnTo>
                      <a:pt x="1117" y="107"/>
                    </a:lnTo>
                    <a:lnTo>
                      <a:pt x="1123" y="110"/>
                    </a:lnTo>
                    <a:lnTo>
                      <a:pt x="1129" y="113"/>
                    </a:lnTo>
                    <a:lnTo>
                      <a:pt x="1133" y="115"/>
                    </a:lnTo>
                    <a:lnTo>
                      <a:pt x="1140" y="117"/>
                    </a:lnTo>
                    <a:lnTo>
                      <a:pt x="1146" y="119"/>
                    </a:lnTo>
                    <a:lnTo>
                      <a:pt x="1146" y="122"/>
                    </a:lnTo>
                    <a:lnTo>
                      <a:pt x="1148" y="126"/>
                    </a:lnTo>
                    <a:lnTo>
                      <a:pt x="1150" y="130"/>
                    </a:lnTo>
                    <a:lnTo>
                      <a:pt x="1152" y="135"/>
                    </a:lnTo>
                    <a:lnTo>
                      <a:pt x="1163" y="136"/>
                    </a:lnTo>
                    <a:lnTo>
                      <a:pt x="1171" y="137"/>
                    </a:lnTo>
                    <a:lnTo>
                      <a:pt x="1177" y="137"/>
                    </a:lnTo>
                    <a:lnTo>
                      <a:pt x="1187" y="139"/>
                    </a:lnTo>
                    <a:lnTo>
                      <a:pt x="1198" y="140"/>
                    </a:lnTo>
                    <a:lnTo>
                      <a:pt x="1212" y="140"/>
                    </a:lnTo>
                    <a:lnTo>
                      <a:pt x="1231" y="141"/>
                    </a:lnTo>
                    <a:lnTo>
                      <a:pt x="1256" y="143"/>
                    </a:lnTo>
                    <a:lnTo>
                      <a:pt x="1275" y="159"/>
                    </a:lnTo>
                    <a:lnTo>
                      <a:pt x="1287" y="168"/>
                    </a:lnTo>
                    <a:lnTo>
                      <a:pt x="1298" y="175"/>
                    </a:lnTo>
                    <a:lnTo>
                      <a:pt x="1308" y="181"/>
                    </a:lnTo>
                    <a:lnTo>
                      <a:pt x="1308" y="198"/>
                    </a:lnTo>
                    <a:lnTo>
                      <a:pt x="1312" y="220"/>
                    </a:lnTo>
                    <a:lnTo>
                      <a:pt x="1314" y="253"/>
                    </a:lnTo>
                    <a:lnTo>
                      <a:pt x="1316"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0" name="Freeform 854"/>
              <p:cNvSpPr>
                <a:spLocks/>
              </p:cNvSpPr>
              <p:nvPr/>
            </p:nvSpPr>
            <p:spPr bwMode="auto">
              <a:xfrm>
                <a:off x="2266" y="2681"/>
                <a:ext cx="171" cy="37"/>
              </a:xfrm>
              <a:custGeom>
                <a:avLst/>
                <a:gdLst>
                  <a:gd name="T0" fmla="*/ 171 w 171"/>
                  <a:gd name="T1" fmla="*/ 37 h 37"/>
                  <a:gd name="T2" fmla="*/ 150 w 171"/>
                  <a:gd name="T3" fmla="*/ 36 h 37"/>
                  <a:gd name="T4" fmla="*/ 127 w 171"/>
                  <a:gd name="T5" fmla="*/ 36 h 37"/>
                  <a:gd name="T6" fmla="*/ 106 w 171"/>
                  <a:gd name="T7" fmla="*/ 34 h 37"/>
                  <a:gd name="T8" fmla="*/ 86 w 171"/>
                  <a:gd name="T9" fmla="*/ 33 h 37"/>
                  <a:gd name="T10" fmla="*/ 63 w 171"/>
                  <a:gd name="T11" fmla="*/ 33 h 37"/>
                  <a:gd name="T12" fmla="*/ 42 w 171"/>
                  <a:gd name="T13" fmla="*/ 32 h 37"/>
                  <a:gd name="T14" fmla="*/ 21 w 171"/>
                  <a:gd name="T15" fmla="*/ 30 h 37"/>
                  <a:gd name="T16" fmla="*/ 0 w 171"/>
                  <a:gd name="T17" fmla="*/ 29 h 37"/>
                  <a:gd name="T18" fmla="*/ 0 w 171"/>
                  <a:gd name="T19" fmla="*/ 25 h 37"/>
                  <a:gd name="T20" fmla="*/ 0 w 171"/>
                  <a:gd name="T21" fmla="*/ 19 h 37"/>
                  <a:gd name="T22" fmla="*/ 0 w 171"/>
                  <a:gd name="T23" fmla="*/ 14 h 37"/>
                  <a:gd name="T24" fmla="*/ 0 w 171"/>
                  <a:gd name="T25" fmla="*/ 8 h 37"/>
                  <a:gd name="T26" fmla="*/ 19 w 171"/>
                  <a:gd name="T27" fmla="*/ 8 h 37"/>
                  <a:gd name="T28" fmla="*/ 40 w 171"/>
                  <a:gd name="T29" fmla="*/ 7 h 37"/>
                  <a:gd name="T30" fmla="*/ 61 w 171"/>
                  <a:gd name="T31" fmla="*/ 6 h 37"/>
                  <a:gd name="T32" fmla="*/ 81 w 171"/>
                  <a:gd name="T33" fmla="*/ 4 h 37"/>
                  <a:gd name="T34" fmla="*/ 102 w 171"/>
                  <a:gd name="T35" fmla="*/ 4 h 37"/>
                  <a:gd name="T36" fmla="*/ 123 w 171"/>
                  <a:gd name="T37" fmla="*/ 3 h 37"/>
                  <a:gd name="T38" fmla="*/ 144 w 171"/>
                  <a:gd name="T39" fmla="*/ 1 h 37"/>
                  <a:gd name="T40" fmla="*/ 165 w 171"/>
                  <a:gd name="T41" fmla="*/ 0 h 37"/>
                  <a:gd name="T42" fmla="*/ 165 w 171"/>
                  <a:gd name="T43" fmla="*/ 10 h 37"/>
                  <a:gd name="T44" fmla="*/ 167 w 171"/>
                  <a:gd name="T45" fmla="*/ 18 h 37"/>
                  <a:gd name="T46" fmla="*/ 169 w 171"/>
                  <a:gd name="T47" fmla="*/ 28 h 37"/>
                  <a:gd name="T48" fmla="*/ 171 w 171"/>
                  <a:gd name="T49" fmla="*/ 3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1"/>
                  <a:gd name="T76" fmla="*/ 0 h 37"/>
                  <a:gd name="T77" fmla="*/ 171 w 171"/>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1" h="37">
                    <a:moveTo>
                      <a:pt x="171" y="37"/>
                    </a:moveTo>
                    <a:lnTo>
                      <a:pt x="150" y="36"/>
                    </a:lnTo>
                    <a:lnTo>
                      <a:pt x="127" y="36"/>
                    </a:lnTo>
                    <a:lnTo>
                      <a:pt x="106" y="34"/>
                    </a:lnTo>
                    <a:lnTo>
                      <a:pt x="86" y="33"/>
                    </a:lnTo>
                    <a:lnTo>
                      <a:pt x="63" y="33"/>
                    </a:lnTo>
                    <a:lnTo>
                      <a:pt x="42" y="32"/>
                    </a:lnTo>
                    <a:lnTo>
                      <a:pt x="21" y="30"/>
                    </a:lnTo>
                    <a:lnTo>
                      <a:pt x="0" y="29"/>
                    </a:lnTo>
                    <a:lnTo>
                      <a:pt x="0" y="25"/>
                    </a:lnTo>
                    <a:lnTo>
                      <a:pt x="0" y="19"/>
                    </a:lnTo>
                    <a:lnTo>
                      <a:pt x="0" y="14"/>
                    </a:lnTo>
                    <a:lnTo>
                      <a:pt x="0" y="8"/>
                    </a:lnTo>
                    <a:lnTo>
                      <a:pt x="19" y="8"/>
                    </a:lnTo>
                    <a:lnTo>
                      <a:pt x="40" y="7"/>
                    </a:lnTo>
                    <a:lnTo>
                      <a:pt x="61" y="6"/>
                    </a:lnTo>
                    <a:lnTo>
                      <a:pt x="81" y="4"/>
                    </a:lnTo>
                    <a:lnTo>
                      <a:pt x="102" y="4"/>
                    </a:lnTo>
                    <a:lnTo>
                      <a:pt x="123" y="3"/>
                    </a:lnTo>
                    <a:lnTo>
                      <a:pt x="144" y="1"/>
                    </a:lnTo>
                    <a:lnTo>
                      <a:pt x="165" y="0"/>
                    </a:lnTo>
                    <a:lnTo>
                      <a:pt x="165" y="10"/>
                    </a:lnTo>
                    <a:lnTo>
                      <a:pt x="167" y="18"/>
                    </a:lnTo>
                    <a:lnTo>
                      <a:pt x="169" y="28"/>
                    </a:lnTo>
                    <a:lnTo>
                      <a:pt x="171" y="3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1" name="Freeform 855"/>
              <p:cNvSpPr>
                <a:spLocks/>
              </p:cNvSpPr>
              <p:nvPr/>
            </p:nvSpPr>
            <p:spPr bwMode="auto">
              <a:xfrm>
                <a:off x="2225" y="2640"/>
                <a:ext cx="203" cy="27"/>
              </a:xfrm>
              <a:custGeom>
                <a:avLst/>
                <a:gdLst>
                  <a:gd name="T0" fmla="*/ 203 w 203"/>
                  <a:gd name="T1" fmla="*/ 27 h 27"/>
                  <a:gd name="T2" fmla="*/ 166 w 203"/>
                  <a:gd name="T3" fmla="*/ 24 h 27"/>
                  <a:gd name="T4" fmla="*/ 137 w 203"/>
                  <a:gd name="T5" fmla="*/ 22 h 27"/>
                  <a:gd name="T6" fmla="*/ 114 w 203"/>
                  <a:gd name="T7" fmla="*/ 19 h 27"/>
                  <a:gd name="T8" fmla="*/ 93 w 203"/>
                  <a:gd name="T9" fmla="*/ 18 h 27"/>
                  <a:gd name="T10" fmla="*/ 75 w 203"/>
                  <a:gd name="T11" fmla="*/ 16 h 27"/>
                  <a:gd name="T12" fmla="*/ 54 w 203"/>
                  <a:gd name="T13" fmla="*/ 15 h 27"/>
                  <a:gd name="T14" fmla="*/ 31 w 203"/>
                  <a:gd name="T15" fmla="*/ 13 h 27"/>
                  <a:gd name="T16" fmla="*/ 0 w 203"/>
                  <a:gd name="T17" fmla="*/ 12 h 27"/>
                  <a:gd name="T18" fmla="*/ 0 w 203"/>
                  <a:gd name="T19" fmla="*/ 11 h 27"/>
                  <a:gd name="T20" fmla="*/ 0 w 203"/>
                  <a:gd name="T21" fmla="*/ 9 h 27"/>
                  <a:gd name="T22" fmla="*/ 0 w 203"/>
                  <a:gd name="T23" fmla="*/ 7 h 27"/>
                  <a:gd name="T24" fmla="*/ 0 w 203"/>
                  <a:gd name="T25" fmla="*/ 4 h 27"/>
                  <a:gd name="T26" fmla="*/ 33 w 203"/>
                  <a:gd name="T27" fmla="*/ 2 h 27"/>
                  <a:gd name="T28" fmla="*/ 60 w 203"/>
                  <a:gd name="T29" fmla="*/ 1 h 27"/>
                  <a:gd name="T30" fmla="*/ 81 w 203"/>
                  <a:gd name="T31" fmla="*/ 1 h 27"/>
                  <a:gd name="T32" fmla="*/ 100 w 203"/>
                  <a:gd name="T33" fmla="*/ 0 h 27"/>
                  <a:gd name="T34" fmla="*/ 118 w 203"/>
                  <a:gd name="T35" fmla="*/ 0 h 27"/>
                  <a:gd name="T36" fmla="*/ 141 w 203"/>
                  <a:gd name="T37" fmla="*/ 0 h 27"/>
                  <a:gd name="T38" fmla="*/ 168 w 203"/>
                  <a:gd name="T39" fmla="*/ 0 h 27"/>
                  <a:gd name="T40" fmla="*/ 201 w 203"/>
                  <a:gd name="T41" fmla="*/ 0 h 27"/>
                  <a:gd name="T42" fmla="*/ 203 w 203"/>
                  <a:gd name="T43" fmla="*/ 7 h 27"/>
                  <a:gd name="T44" fmla="*/ 203 w 203"/>
                  <a:gd name="T45" fmla="*/ 13 h 27"/>
                  <a:gd name="T46" fmla="*/ 203 w 203"/>
                  <a:gd name="T47" fmla="*/ 20 h 27"/>
                  <a:gd name="T48" fmla="*/ 203 w 203"/>
                  <a:gd name="T49" fmla="*/ 27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3"/>
                  <a:gd name="T76" fmla="*/ 0 h 27"/>
                  <a:gd name="T77" fmla="*/ 203 w 203"/>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3" h="27">
                    <a:moveTo>
                      <a:pt x="203" y="27"/>
                    </a:moveTo>
                    <a:lnTo>
                      <a:pt x="166" y="24"/>
                    </a:lnTo>
                    <a:lnTo>
                      <a:pt x="137" y="22"/>
                    </a:lnTo>
                    <a:lnTo>
                      <a:pt x="114" y="19"/>
                    </a:lnTo>
                    <a:lnTo>
                      <a:pt x="93" y="18"/>
                    </a:lnTo>
                    <a:lnTo>
                      <a:pt x="75" y="16"/>
                    </a:lnTo>
                    <a:lnTo>
                      <a:pt x="54" y="15"/>
                    </a:lnTo>
                    <a:lnTo>
                      <a:pt x="31" y="13"/>
                    </a:lnTo>
                    <a:lnTo>
                      <a:pt x="0" y="12"/>
                    </a:lnTo>
                    <a:lnTo>
                      <a:pt x="0" y="11"/>
                    </a:lnTo>
                    <a:lnTo>
                      <a:pt x="0" y="9"/>
                    </a:lnTo>
                    <a:lnTo>
                      <a:pt x="0" y="7"/>
                    </a:lnTo>
                    <a:lnTo>
                      <a:pt x="0" y="4"/>
                    </a:lnTo>
                    <a:lnTo>
                      <a:pt x="33" y="2"/>
                    </a:lnTo>
                    <a:lnTo>
                      <a:pt x="60" y="1"/>
                    </a:lnTo>
                    <a:lnTo>
                      <a:pt x="81" y="1"/>
                    </a:lnTo>
                    <a:lnTo>
                      <a:pt x="100" y="0"/>
                    </a:lnTo>
                    <a:lnTo>
                      <a:pt x="118" y="0"/>
                    </a:lnTo>
                    <a:lnTo>
                      <a:pt x="141" y="0"/>
                    </a:lnTo>
                    <a:lnTo>
                      <a:pt x="168" y="0"/>
                    </a:lnTo>
                    <a:lnTo>
                      <a:pt x="201" y="0"/>
                    </a:lnTo>
                    <a:lnTo>
                      <a:pt x="203" y="7"/>
                    </a:lnTo>
                    <a:lnTo>
                      <a:pt x="203" y="13"/>
                    </a:lnTo>
                    <a:lnTo>
                      <a:pt x="203" y="20"/>
                    </a:lnTo>
                    <a:lnTo>
                      <a:pt x="203" y="2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2" name="Freeform 856"/>
              <p:cNvSpPr>
                <a:spLocks/>
              </p:cNvSpPr>
              <p:nvPr/>
            </p:nvSpPr>
            <p:spPr bwMode="auto">
              <a:xfrm>
                <a:off x="2210" y="2615"/>
                <a:ext cx="212" cy="21"/>
              </a:xfrm>
              <a:custGeom>
                <a:avLst/>
                <a:gdLst>
                  <a:gd name="T0" fmla="*/ 212 w 212"/>
                  <a:gd name="T1" fmla="*/ 9 h 21"/>
                  <a:gd name="T2" fmla="*/ 206 w 212"/>
                  <a:gd name="T3" fmla="*/ 11 h 21"/>
                  <a:gd name="T4" fmla="*/ 198 w 212"/>
                  <a:gd name="T5" fmla="*/ 12 h 21"/>
                  <a:gd name="T6" fmla="*/ 187 w 212"/>
                  <a:gd name="T7" fmla="*/ 14 h 21"/>
                  <a:gd name="T8" fmla="*/ 171 w 212"/>
                  <a:gd name="T9" fmla="*/ 15 h 21"/>
                  <a:gd name="T10" fmla="*/ 148 w 212"/>
                  <a:gd name="T11" fmla="*/ 16 h 21"/>
                  <a:gd name="T12" fmla="*/ 115 w 212"/>
                  <a:gd name="T13" fmla="*/ 18 h 21"/>
                  <a:gd name="T14" fmla="*/ 69 w 212"/>
                  <a:gd name="T15" fmla="*/ 19 h 21"/>
                  <a:gd name="T16" fmla="*/ 9 w 212"/>
                  <a:gd name="T17" fmla="*/ 21 h 21"/>
                  <a:gd name="T18" fmla="*/ 7 w 212"/>
                  <a:gd name="T19" fmla="*/ 19 h 21"/>
                  <a:gd name="T20" fmla="*/ 5 w 212"/>
                  <a:gd name="T21" fmla="*/ 19 h 21"/>
                  <a:gd name="T22" fmla="*/ 2 w 212"/>
                  <a:gd name="T23" fmla="*/ 19 h 21"/>
                  <a:gd name="T24" fmla="*/ 0 w 212"/>
                  <a:gd name="T25" fmla="*/ 18 h 21"/>
                  <a:gd name="T26" fmla="*/ 0 w 212"/>
                  <a:gd name="T27" fmla="*/ 15 h 21"/>
                  <a:gd name="T28" fmla="*/ 0 w 212"/>
                  <a:gd name="T29" fmla="*/ 12 h 21"/>
                  <a:gd name="T30" fmla="*/ 0 w 212"/>
                  <a:gd name="T31" fmla="*/ 9 h 21"/>
                  <a:gd name="T32" fmla="*/ 0 w 212"/>
                  <a:gd name="T33" fmla="*/ 7 h 21"/>
                  <a:gd name="T34" fmla="*/ 11 w 212"/>
                  <a:gd name="T35" fmla="*/ 5 h 21"/>
                  <a:gd name="T36" fmla="*/ 21 w 212"/>
                  <a:gd name="T37" fmla="*/ 4 h 21"/>
                  <a:gd name="T38" fmla="*/ 32 w 212"/>
                  <a:gd name="T39" fmla="*/ 4 h 21"/>
                  <a:gd name="T40" fmla="*/ 44 w 212"/>
                  <a:gd name="T41" fmla="*/ 3 h 21"/>
                  <a:gd name="T42" fmla="*/ 63 w 212"/>
                  <a:gd name="T43" fmla="*/ 3 h 21"/>
                  <a:gd name="T44" fmla="*/ 88 w 212"/>
                  <a:gd name="T45" fmla="*/ 1 h 21"/>
                  <a:gd name="T46" fmla="*/ 121 w 212"/>
                  <a:gd name="T47" fmla="*/ 1 h 21"/>
                  <a:gd name="T48" fmla="*/ 164 w 212"/>
                  <a:gd name="T49" fmla="*/ 0 h 21"/>
                  <a:gd name="T50" fmla="*/ 175 w 212"/>
                  <a:gd name="T51" fmla="*/ 1 h 21"/>
                  <a:gd name="T52" fmla="*/ 187 w 212"/>
                  <a:gd name="T53" fmla="*/ 1 h 21"/>
                  <a:gd name="T54" fmla="*/ 200 w 212"/>
                  <a:gd name="T55" fmla="*/ 3 h 21"/>
                  <a:gd name="T56" fmla="*/ 212 w 212"/>
                  <a:gd name="T57" fmla="*/ 3 h 21"/>
                  <a:gd name="T58" fmla="*/ 212 w 212"/>
                  <a:gd name="T59" fmla="*/ 4 h 21"/>
                  <a:gd name="T60" fmla="*/ 212 w 212"/>
                  <a:gd name="T61" fmla="*/ 5 h 21"/>
                  <a:gd name="T62" fmla="*/ 212 w 212"/>
                  <a:gd name="T63" fmla="*/ 8 h 21"/>
                  <a:gd name="T64" fmla="*/ 212 w 212"/>
                  <a:gd name="T65" fmla="*/ 9 h 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2"/>
                  <a:gd name="T100" fmla="*/ 0 h 21"/>
                  <a:gd name="T101" fmla="*/ 212 w 212"/>
                  <a:gd name="T102" fmla="*/ 21 h 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2" h="21">
                    <a:moveTo>
                      <a:pt x="212" y="9"/>
                    </a:moveTo>
                    <a:lnTo>
                      <a:pt x="206" y="11"/>
                    </a:lnTo>
                    <a:lnTo>
                      <a:pt x="198" y="12"/>
                    </a:lnTo>
                    <a:lnTo>
                      <a:pt x="187" y="14"/>
                    </a:lnTo>
                    <a:lnTo>
                      <a:pt x="171" y="15"/>
                    </a:lnTo>
                    <a:lnTo>
                      <a:pt x="148" y="16"/>
                    </a:lnTo>
                    <a:lnTo>
                      <a:pt x="115" y="18"/>
                    </a:lnTo>
                    <a:lnTo>
                      <a:pt x="69" y="19"/>
                    </a:lnTo>
                    <a:lnTo>
                      <a:pt x="9" y="21"/>
                    </a:lnTo>
                    <a:lnTo>
                      <a:pt x="7" y="19"/>
                    </a:lnTo>
                    <a:lnTo>
                      <a:pt x="5" y="19"/>
                    </a:lnTo>
                    <a:lnTo>
                      <a:pt x="2" y="19"/>
                    </a:lnTo>
                    <a:lnTo>
                      <a:pt x="0" y="18"/>
                    </a:lnTo>
                    <a:lnTo>
                      <a:pt x="0" y="15"/>
                    </a:lnTo>
                    <a:lnTo>
                      <a:pt x="0" y="12"/>
                    </a:lnTo>
                    <a:lnTo>
                      <a:pt x="0" y="9"/>
                    </a:lnTo>
                    <a:lnTo>
                      <a:pt x="0" y="7"/>
                    </a:lnTo>
                    <a:lnTo>
                      <a:pt x="11" y="5"/>
                    </a:lnTo>
                    <a:lnTo>
                      <a:pt x="21" y="4"/>
                    </a:lnTo>
                    <a:lnTo>
                      <a:pt x="32" y="4"/>
                    </a:lnTo>
                    <a:lnTo>
                      <a:pt x="44" y="3"/>
                    </a:lnTo>
                    <a:lnTo>
                      <a:pt x="63" y="3"/>
                    </a:lnTo>
                    <a:lnTo>
                      <a:pt x="88" y="1"/>
                    </a:lnTo>
                    <a:lnTo>
                      <a:pt x="121" y="1"/>
                    </a:lnTo>
                    <a:lnTo>
                      <a:pt x="164" y="0"/>
                    </a:lnTo>
                    <a:lnTo>
                      <a:pt x="175" y="1"/>
                    </a:lnTo>
                    <a:lnTo>
                      <a:pt x="187" y="1"/>
                    </a:lnTo>
                    <a:lnTo>
                      <a:pt x="200" y="3"/>
                    </a:lnTo>
                    <a:lnTo>
                      <a:pt x="212" y="3"/>
                    </a:lnTo>
                    <a:lnTo>
                      <a:pt x="212" y="4"/>
                    </a:lnTo>
                    <a:lnTo>
                      <a:pt x="212" y="5"/>
                    </a:lnTo>
                    <a:lnTo>
                      <a:pt x="212" y="8"/>
                    </a:lnTo>
                    <a:lnTo>
                      <a:pt x="212" y="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3" name="Freeform 857"/>
              <p:cNvSpPr>
                <a:spLocks/>
              </p:cNvSpPr>
              <p:nvPr/>
            </p:nvSpPr>
            <p:spPr bwMode="auto">
              <a:xfrm>
                <a:off x="2127" y="2568"/>
                <a:ext cx="291" cy="39"/>
              </a:xfrm>
              <a:custGeom>
                <a:avLst/>
                <a:gdLst>
                  <a:gd name="T0" fmla="*/ 291 w 291"/>
                  <a:gd name="T1" fmla="*/ 34 h 39"/>
                  <a:gd name="T2" fmla="*/ 279 w 291"/>
                  <a:gd name="T3" fmla="*/ 36 h 39"/>
                  <a:gd name="T4" fmla="*/ 258 w 291"/>
                  <a:gd name="T5" fmla="*/ 36 h 39"/>
                  <a:gd name="T6" fmla="*/ 229 w 291"/>
                  <a:gd name="T7" fmla="*/ 36 h 39"/>
                  <a:gd name="T8" fmla="*/ 191 w 291"/>
                  <a:gd name="T9" fmla="*/ 36 h 39"/>
                  <a:gd name="T10" fmla="*/ 152 w 291"/>
                  <a:gd name="T11" fmla="*/ 36 h 39"/>
                  <a:gd name="T12" fmla="*/ 106 w 291"/>
                  <a:gd name="T13" fmla="*/ 37 h 39"/>
                  <a:gd name="T14" fmla="*/ 58 w 291"/>
                  <a:gd name="T15" fmla="*/ 37 h 39"/>
                  <a:gd name="T16" fmla="*/ 11 w 291"/>
                  <a:gd name="T17" fmla="*/ 39 h 39"/>
                  <a:gd name="T18" fmla="*/ 7 w 291"/>
                  <a:gd name="T19" fmla="*/ 33 h 39"/>
                  <a:gd name="T20" fmla="*/ 2 w 291"/>
                  <a:gd name="T21" fmla="*/ 28 h 39"/>
                  <a:gd name="T22" fmla="*/ 2 w 291"/>
                  <a:gd name="T23" fmla="*/ 21 h 39"/>
                  <a:gd name="T24" fmla="*/ 0 w 291"/>
                  <a:gd name="T25" fmla="*/ 10 h 39"/>
                  <a:gd name="T26" fmla="*/ 17 w 291"/>
                  <a:gd name="T27" fmla="*/ 10 h 39"/>
                  <a:gd name="T28" fmla="*/ 31 w 291"/>
                  <a:gd name="T29" fmla="*/ 8 h 39"/>
                  <a:gd name="T30" fmla="*/ 44 w 291"/>
                  <a:gd name="T31" fmla="*/ 8 h 39"/>
                  <a:gd name="T32" fmla="*/ 58 w 291"/>
                  <a:gd name="T33" fmla="*/ 8 h 39"/>
                  <a:gd name="T34" fmla="*/ 75 w 291"/>
                  <a:gd name="T35" fmla="*/ 8 h 39"/>
                  <a:gd name="T36" fmla="*/ 98 w 291"/>
                  <a:gd name="T37" fmla="*/ 8 h 39"/>
                  <a:gd name="T38" fmla="*/ 127 w 291"/>
                  <a:gd name="T39" fmla="*/ 10 h 39"/>
                  <a:gd name="T40" fmla="*/ 164 w 291"/>
                  <a:gd name="T41" fmla="*/ 10 h 39"/>
                  <a:gd name="T42" fmla="*/ 164 w 291"/>
                  <a:gd name="T43" fmla="*/ 7 h 39"/>
                  <a:gd name="T44" fmla="*/ 166 w 291"/>
                  <a:gd name="T45" fmla="*/ 6 h 39"/>
                  <a:gd name="T46" fmla="*/ 169 w 291"/>
                  <a:gd name="T47" fmla="*/ 3 h 39"/>
                  <a:gd name="T48" fmla="*/ 171 w 291"/>
                  <a:gd name="T49" fmla="*/ 0 h 39"/>
                  <a:gd name="T50" fmla="*/ 181 w 291"/>
                  <a:gd name="T51" fmla="*/ 0 h 39"/>
                  <a:gd name="T52" fmla="*/ 191 w 291"/>
                  <a:gd name="T53" fmla="*/ 0 h 39"/>
                  <a:gd name="T54" fmla="*/ 202 w 291"/>
                  <a:gd name="T55" fmla="*/ 0 h 39"/>
                  <a:gd name="T56" fmla="*/ 212 w 291"/>
                  <a:gd name="T57" fmla="*/ 0 h 39"/>
                  <a:gd name="T58" fmla="*/ 220 w 291"/>
                  <a:gd name="T59" fmla="*/ 0 h 39"/>
                  <a:gd name="T60" fmla="*/ 231 w 291"/>
                  <a:gd name="T61" fmla="*/ 0 h 39"/>
                  <a:gd name="T62" fmla="*/ 241 w 291"/>
                  <a:gd name="T63" fmla="*/ 0 h 39"/>
                  <a:gd name="T64" fmla="*/ 252 w 291"/>
                  <a:gd name="T65" fmla="*/ 0 h 39"/>
                  <a:gd name="T66" fmla="*/ 264 w 291"/>
                  <a:gd name="T67" fmla="*/ 10 h 39"/>
                  <a:gd name="T68" fmla="*/ 274 w 291"/>
                  <a:gd name="T69" fmla="*/ 19 h 39"/>
                  <a:gd name="T70" fmla="*/ 283 w 291"/>
                  <a:gd name="T71" fmla="*/ 26 h 39"/>
                  <a:gd name="T72" fmla="*/ 291 w 291"/>
                  <a:gd name="T73" fmla="*/ 30 h 39"/>
                  <a:gd name="T74" fmla="*/ 291 w 291"/>
                  <a:gd name="T75" fmla="*/ 32 h 39"/>
                  <a:gd name="T76" fmla="*/ 291 w 291"/>
                  <a:gd name="T77" fmla="*/ 32 h 39"/>
                  <a:gd name="T78" fmla="*/ 291 w 291"/>
                  <a:gd name="T79" fmla="*/ 33 h 39"/>
                  <a:gd name="T80" fmla="*/ 291 w 291"/>
                  <a:gd name="T81" fmla="*/ 34 h 3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1"/>
                  <a:gd name="T124" fmla="*/ 0 h 39"/>
                  <a:gd name="T125" fmla="*/ 291 w 291"/>
                  <a:gd name="T126" fmla="*/ 39 h 3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1" h="39">
                    <a:moveTo>
                      <a:pt x="291" y="34"/>
                    </a:moveTo>
                    <a:lnTo>
                      <a:pt x="279" y="36"/>
                    </a:lnTo>
                    <a:lnTo>
                      <a:pt x="258" y="36"/>
                    </a:lnTo>
                    <a:lnTo>
                      <a:pt x="229" y="36"/>
                    </a:lnTo>
                    <a:lnTo>
                      <a:pt x="191" y="36"/>
                    </a:lnTo>
                    <a:lnTo>
                      <a:pt x="152" y="36"/>
                    </a:lnTo>
                    <a:lnTo>
                      <a:pt x="106" y="37"/>
                    </a:lnTo>
                    <a:lnTo>
                      <a:pt x="58" y="37"/>
                    </a:lnTo>
                    <a:lnTo>
                      <a:pt x="11" y="39"/>
                    </a:lnTo>
                    <a:lnTo>
                      <a:pt x="7" y="33"/>
                    </a:lnTo>
                    <a:lnTo>
                      <a:pt x="2" y="28"/>
                    </a:lnTo>
                    <a:lnTo>
                      <a:pt x="2" y="21"/>
                    </a:lnTo>
                    <a:lnTo>
                      <a:pt x="0" y="10"/>
                    </a:lnTo>
                    <a:lnTo>
                      <a:pt x="17" y="10"/>
                    </a:lnTo>
                    <a:lnTo>
                      <a:pt x="31" y="8"/>
                    </a:lnTo>
                    <a:lnTo>
                      <a:pt x="44" y="8"/>
                    </a:lnTo>
                    <a:lnTo>
                      <a:pt x="58" y="8"/>
                    </a:lnTo>
                    <a:lnTo>
                      <a:pt x="75" y="8"/>
                    </a:lnTo>
                    <a:lnTo>
                      <a:pt x="98" y="8"/>
                    </a:lnTo>
                    <a:lnTo>
                      <a:pt x="127" y="10"/>
                    </a:lnTo>
                    <a:lnTo>
                      <a:pt x="164" y="10"/>
                    </a:lnTo>
                    <a:lnTo>
                      <a:pt x="164" y="7"/>
                    </a:lnTo>
                    <a:lnTo>
                      <a:pt x="166" y="6"/>
                    </a:lnTo>
                    <a:lnTo>
                      <a:pt x="169" y="3"/>
                    </a:lnTo>
                    <a:lnTo>
                      <a:pt x="171" y="0"/>
                    </a:lnTo>
                    <a:lnTo>
                      <a:pt x="181" y="0"/>
                    </a:lnTo>
                    <a:lnTo>
                      <a:pt x="191" y="0"/>
                    </a:lnTo>
                    <a:lnTo>
                      <a:pt x="202" y="0"/>
                    </a:lnTo>
                    <a:lnTo>
                      <a:pt x="212" y="0"/>
                    </a:lnTo>
                    <a:lnTo>
                      <a:pt x="220" y="0"/>
                    </a:lnTo>
                    <a:lnTo>
                      <a:pt x="231" y="0"/>
                    </a:lnTo>
                    <a:lnTo>
                      <a:pt x="241" y="0"/>
                    </a:lnTo>
                    <a:lnTo>
                      <a:pt x="252" y="0"/>
                    </a:lnTo>
                    <a:lnTo>
                      <a:pt x="264" y="10"/>
                    </a:lnTo>
                    <a:lnTo>
                      <a:pt x="274" y="19"/>
                    </a:lnTo>
                    <a:lnTo>
                      <a:pt x="283" y="26"/>
                    </a:lnTo>
                    <a:lnTo>
                      <a:pt x="291" y="30"/>
                    </a:lnTo>
                    <a:lnTo>
                      <a:pt x="291" y="32"/>
                    </a:lnTo>
                    <a:lnTo>
                      <a:pt x="291" y="33"/>
                    </a:lnTo>
                    <a:lnTo>
                      <a:pt x="291" y="34"/>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4" name="Freeform 858"/>
              <p:cNvSpPr>
                <a:spLocks/>
              </p:cNvSpPr>
              <p:nvPr/>
            </p:nvSpPr>
            <p:spPr bwMode="auto">
              <a:xfrm>
                <a:off x="2239" y="2663"/>
                <a:ext cx="133" cy="21"/>
              </a:xfrm>
              <a:custGeom>
                <a:avLst/>
                <a:gdLst>
                  <a:gd name="T0" fmla="*/ 133 w 133"/>
                  <a:gd name="T1" fmla="*/ 14 h 21"/>
                  <a:gd name="T2" fmla="*/ 117 w 133"/>
                  <a:gd name="T3" fmla="*/ 15 h 21"/>
                  <a:gd name="T4" fmla="*/ 100 w 133"/>
                  <a:gd name="T5" fmla="*/ 15 h 21"/>
                  <a:gd name="T6" fmla="*/ 84 w 133"/>
                  <a:gd name="T7" fmla="*/ 17 h 21"/>
                  <a:gd name="T8" fmla="*/ 67 w 133"/>
                  <a:gd name="T9" fmla="*/ 17 h 21"/>
                  <a:gd name="T10" fmla="*/ 50 w 133"/>
                  <a:gd name="T11" fmla="*/ 18 h 21"/>
                  <a:gd name="T12" fmla="*/ 34 w 133"/>
                  <a:gd name="T13" fmla="*/ 19 h 21"/>
                  <a:gd name="T14" fmla="*/ 17 w 133"/>
                  <a:gd name="T15" fmla="*/ 19 h 21"/>
                  <a:gd name="T16" fmla="*/ 0 w 133"/>
                  <a:gd name="T17" fmla="*/ 21 h 21"/>
                  <a:gd name="T18" fmla="*/ 0 w 133"/>
                  <a:gd name="T19" fmla="*/ 15 h 21"/>
                  <a:gd name="T20" fmla="*/ 0 w 133"/>
                  <a:gd name="T21" fmla="*/ 10 h 21"/>
                  <a:gd name="T22" fmla="*/ 0 w 133"/>
                  <a:gd name="T23" fmla="*/ 4 h 21"/>
                  <a:gd name="T24" fmla="*/ 0 w 133"/>
                  <a:gd name="T25" fmla="*/ 0 h 21"/>
                  <a:gd name="T26" fmla="*/ 36 w 133"/>
                  <a:gd name="T27" fmla="*/ 1 h 21"/>
                  <a:gd name="T28" fmla="*/ 61 w 133"/>
                  <a:gd name="T29" fmla="*/ 1 h 21"/>
                  <a:gd name="T30" fmla="*/ 79 w 133"/>
                  <a:gd name="T31" fmla="*/ 3 h 21"/>
                  <a:gd name="T32" fmla="*/ 94 w 133"/>
                  <a:gd name="T33" fmla="*/ 3 h 21"/>
                  <a:gd name="T34" fmla="*/ 104 w 133"/>
                  <a:gd name="T35" fmla="*/ 4 h 21"/>
                  <a:gd name="T36" fmla="*/ 113 w 133"/>
                  <a:gd name="T37" fmla="*/ 6 h 21"/>
                  <a:gd name="T38" fmla="*/ 121 w 133"/>
                  <a:gd name="T39" fmla="*/ 7 h 21"/>
                  <a:gd name="T40" fmla="*/ 129 w 133"/>
                  <a:gd name="T41" fmla="*/ 8 h 21"/>
                  <a:gd name="T42" fmla="*/ 129 w 133"/>
                  <a:gd name="T43" fmla="*/ 10 h 21"/>
                  <a:gd name="T44" fmla="*/ 129 w 133"/>
                  <a:gd name="T45" fmla="*/ 11 h 21"/>
                  <a:gd name="T46" fmla="*/ 131 w 133"/>
                  <a:gd name="T47" fmla="*/ 12 h 21"/>
                  <a:gd name="T48" fmla="*/ 133 w 133"/>
                  <a:gd name="T49" fmla="*/ 14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
                  <a:gd name="T76" fmla="*/ 0 h 21"/>
                  <a:gd name="T77" fmla="*/ 133 w 133"/>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 h="21">
                    <a:moveTo>
                      <a:pt x="133" y="14"/>
                    </a:moveTo>
                    <a:lnTo>
                      <a:pt x="117" y="15"/>
                    </a:lnTo>
                    <a:lnTo>
                      <a:pt x="100" y="15"/>
                    </a:lnTo>
                    <a:lnTo>
                      <a:pt x="84" y="17"/>
                    </a:lnTo>
                    <a:lnTo>
                      <a:pt x="67" y="17"/>
                    </a:lnTo>
                    <a:lnTo>
                      <a:pt x="50" y="18"/>
                    </a:lnTo>
                    <a:lnTo>
                      <a:pt x="34" y="19"/>
                    </a:lnTo>
                    <a:lnTo>
                      <a:pt x="17" y="19"/>
                    </a:lnTo>
                    <a:lnTo>
                      <a:pt x="0" y="21"/>
                    </a:lnTo>
                    <a:lnTo>
                      <a:pt x="0" y="15"/>
                    </a:lnTo>
                    <a:lnTo>
                      <a:pt x="0" y="10"/>
                    </a:lnTo>
                    <a:lnTo>
                      <a:pt x="0" y="4"/>
                    </a:lnTo>
                    <a:lnTo>
                      <a:pt x="0" y="0"/>
                    </a:lnTo>
                    <a:lnTo>
                      <a:pt x="36" y="1"/>
                    </a:lnTo>
                    <a:lnTo>
                      <a:pt x="61" y="1"/>
                    </a:lnTo>
                    <a:lnTo>
                      <a:pt x="79" y="3"/>
                    </a:lnTo>
                    <a:lnTo>
                      <a:pt x="94" y="3"/>
                    </a:lnTo>
                    <a:lnTo>
                      <a:pt x="104" y="4"/>
                    </a:lnTo>
                    <a:lnTo>
                      <a:pt x="113" y="6"/>
                    </a:lnTo>
                    <a:lnTo>
                      <a:pt x="121" y="7"/>
                    </a:lnTo>
                    <a:lnTo>
                      <a:pt x="129" y="8"/>
                    </a:lnTo>
                    <a:lnTo>
                      <a:pt x="129" y="10"/>
                    </a:lnTo>
                    <a:lnTo>
                      <a:pt x="129" y="11"/>
                    </a:lnTo>
                    <a:lnTo>
                      <a:pt x="131" y="12"/>
                    </a:lnTo>
                    <a:lnTo>
                      <a:pt x="133" y="1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5" name="Freeform 859"/>
              <p:cNvSpPr>
                <a:spLocks/>
              </p:cNvSpPr>
              <p:nvPr/>
            </p:nvSpPr>
            <p:spPr bwMode="auto">
              <a:xfrm>
                <a:off x="2040" y="2540"/>
                <a:ext cx="235" cy="38"/>
              </a:xfrm>
              <a:custGeom>
                <a:avLst/>
                <a:gdLst>
                  <a:gd name="T0" fmla="*/ 235 w 235"/>
                  <a:gd name="T1" fmla="*/ 32 h 38"/>
                  <a:gd name="T2" fmla="*/ 226 w 235"/>
                  <a:gd name="T3" fmla="*/ 31 h 38"/>
                  <a:gd name="T4" fmla="*/ 216 w 235"/>
                  <a:gd name="T5" fmla="*/ 29 h 38"/>
                  <a:gd name="T6" fmla="*/ 208 w 235"/>
                  <a:gd name="T7" fmla="*/ 29 h 38"/>
                  <a:gd name="T8" fmla="*/ 199 w 235"/>
                  <a:gd name="T9" fmla="*/ 28 h 38"/>
                  <a:gd name="T10" fmla="*/ 187 w 235"/>
                  <a:gd name="T11" fmla="*/ 27 h 38"/>
                  <a:gd name="T12" fmla="*/ 170 w 235"/>
                  <a:gd name="T13" fmla="*/ 25 h 38"/>
                  <a:gd name="T14" fmla="*/ 150 w 235"/>
                  <a:gd name="T15" fmla="*/ 25 h 38"/>
                  <a:gd name="T16" fmla="*/ 125 w 235"/>
                  <a:gd name="T17" fmla="*/ 24 h 38"/>
                  <a:gd name="T18" fmla="*/ 110 w 235"/>
                  <a:gd name="T19" fmla="*/ 25 h 38"/>
                  <a:gd name="T20" fmla="*/ 98 w 235"/>
                  <a:gd name="T21" fmla="*/ 27 h 38"/>
                  <a:gd name="T22" fmla="*/ 83 w 235"/>
                  <a:gd name="T23" fmla="*/ 29 h 38"/>
                  <a:gd name="T24" fmla="*/ 71 w 235"/>
                  <a:gd name="T25" fmla="*/ 31 h 38"/>
                  <a:gd name="T26" fmla="*/ 56 w 235"/>
                  <a:gd name="T27" fmla="*/ 32 h 38"/>
                  <a:gd name="T28" fmla="*/ 42 w 235"/>
                  <a:gd name="T29" fmla="*/ 35 h 38"/>
                  <a:gd name="T30" fmla="*/ 29 w 235"/>
                  <a:gd name="T31" fmla="*/ 36 h 38"/>
                  <a:gd name="T32" fmla="*/ 15 w 235"/>
                  <a:gd name="T33" fmla="*/ 38 h 38"/>
                  <a:gd name="T34" fmla="*/ 8 w 235"/>
                  <a:gd name="T35" fmla="*/ 27 h 38"/>
                  <a:gd name="T36" fmla="*/ 4 w 235"/>
                  <a:gd name="T37" fmla="*/ 20 h 38"/>
                  <a:gd name="T38" fmla="*/ 2 w 235"/>
                  <a:gd name="T39" fmla="*/ 13 h 38"/>
                  <a:gd name="T40" fmla="*/ 0 w 235"/>
                  <a:gd name="T41" fmla="*/ 2 h 38"/>
                  <a:gd name="T42" fmla="*/ 31 w 235"/>
                  <a:gd name="T43" fmla="*/ 2 h 38"/>
                  <a:gd name="T44" fmla="*/ 56 w 235"/>
                  <a:gd name="T45" fmla="*/ 0 h 38"/>
                  <a:gd name="T46" fmla="*/ 77 w 235"/>
                  <a:gd name="T47" fmla="*/ 0 h 38"/>
                  <a:gd name="T48" fmla="*/ 98 w 235"/>
                  <a:gd name="T49" fmla="*/ 0 h 38"/>
                  <a:gd name="T50" fmla="*/ 116 w 235"/>
                  <a:gd name="T51" fmla="*/ 2 h 38"/>
                  <a:gd name="T52" fmla="*/ 139 w 235"/>
                  <a:gd name="T53" fmla="*/ 2 h 38"/>
                  <a:gd name="T54" fmla="*/ 166 w 235"/>
                  <a:gd name="T55" fmla="*/ 3 h 38"/>
                  <a:gd name="T56" fmla="*/ 202 w 235"/>
                  <a:gd name="T57" fmla="*/ 5 h 38"/>
                  <a:gd name="T58" fmla="*/ 208 w 235"/>
                  <a:gd name="T59" fmla="*/ 7 h 38"/>
                  <a:gd name="T60" fmla="*/ 214 w 235"/>
                  <a:gd name="T61" fmla="*/ 10 h 38"/>
                  <a:gd name="T62" fmla="*/ 220 w 235"/>
                  <a:gd name="T63" fmla="*/ 13 h 38"/>
                  <a:gd name="T64" fmla="*/ 226 w 235"/>
                  <a:gd name="T65" fmla="*/ 17 h 38"/>
                  <a:gd name="T66" fmla="*/ 229 w 235"/>
                  <a:gd name="T67" fmla="*/ 20 h 38"/>
                  <a:gd name="T68" fmla="*/ 231 w 235"/>
                  <a:gd name="T69" fmla="*/ 24 h 38"/>
                  <a:gd name="T70" fmla="*/ 233 w 235"/>
                  <a:gd name="T71" fmla="*/ 28 h 38"/>
                  <a:gd name="T72" fmla="*/ 235 w 235"/>
                  <a:gd name="T73" fmla="*/ 32 h 3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5"/>
                  <a:gd name="T112" fmla="*/ 0 h 38"/>
                  <a:gd name="T113" fmla="*/ 235 w 235"/>
                  <a:gd name="T114" fmla="*/ 38 h 3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5" h="38">
                    <a:moveTo>
                      <a:pt x="235" y="32"/>
                    </a:moveTo>
                    <a:lnTo>
                      <a:pt x="226" y="31"/>
                    </a:lnTo>
                    <a:lnTo>
                      <a:pt x="216" y="29"/>
                    </a:lnTo>
                    <a:lnTo>
                      <a:pt x="208" y="29"/>
                    </a:lnTo>
                    <a:lnTo>
                      <a:pt x="199" y="28"/>
                    </a:lnTo>
                    <a:lnTo>
                      <a:pt x="187" y="27"/>
                    </a:lnTo>
                    <a:lnTo>
                      <a:pt x="170" y="25"/>
                    </a:lnTo>
                    <a:lnTo>
                      <a:pt x="150" y="25"/>
                    </a:lnTo>
                    <a:lnTo>
                      <a:pt x="125" y="24"/>
                    </a:lnTo>
                    <a:lnTo>
                      <a:pt x="110" y="25"/>
                    </a:lnTo>
                    <a:lnTo>
                      <a:pt x="98" y="27"/>
                    </a:lnTo>
                    <a:lnTo>
                      <a:pt x="83" y="29"/>
                    </a:lnTo>
                    <a:lnTo>
                      <a:pt x="71" y="31"/>
                    </a:lnTo>
                    <a:lnTo>
                      <a:pt x="56" y="32"/>
                    </a:lnTo>
                    <a:lnTo>
                      <a:pt x="42" y="35"/>
                    </a:lnTo>
                    <a:lnTo>
                      <a:pt x="29" y="36"/>
                    </a:lnTo>
                    <a:lnTo>
                      <a:pt x="15" y="38"/>
                    </a:lnTo>
                    <a:lnTo>
                      <a:pt x="8" y="27"/>
                    </a:lnTo>
                    <a:lnTo>
                      <a:pt x="4" y="20"/>
                    </a:lnTo>
                    <a:lnTo>
                      <a:pt x="2" y="13"/>
                    </a:lnTo>
                    <a:lnTo>
                      <a:pt x="0" y="2"/>
                    </a:lnTo>
                    <a:lnTo>
                      <a:pt x="31" y="2"/>
                    </a:lnTo>
                    <a:lnTo>
                      <a:pt x="56" y="0"/>
                    </a:lnTo>
                    <a:lnTo>
                      <a:pt x="77" y="0"/>
                    </a:lnTo>
                    <a:lnTo>
                      <a:pt x="98" y="0"/>
                    </a:lnTo>
                    <a:lnTo>
                      <a:pt x="116" y="2"/>
                    </a:lnTo>
                    <a:lnTo>
                      <a:pt x="139" y="2"/>
                    </a:lnTo>
                    <a:lnTo>
                      <a:pt x="166" y="3"/>
                    </a:lnTo>
                    <a:lnTo>
                      <a:pt x="202" y="5"/>
                    </a:lnTo>
                    <a:lnTo>
                      <a:pt x="208" y="7"/>
                    </a:lnTo>
                    <a:lnTo>
                      <a:pt x="214" y="10"/>
                    </a:lnTo>
                    <a:lnTo>
                      <a:pt x="220" y="13"/>
                    </a:lnTo>
                    <a:lnTo>
                      <a:pt x="226" y="17"/>
                    </a:lnTo>
                    <a:lnTo>
                      <a:pt x="229" y="20"/>
                    </a:lnTo>
                    <a:lnTo>
                      <a:pt x="231" y="24"/>
                    </a:lnTo>
                    <a:lnTo>
                      <a:pt x="233" y="28"/>
                    </a:lnTo>
                    <a:lnTo>
                      <a:pt x="235" y="32"/>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6" name="Freeform 860"/>
              <p:cNvSpPr>
                <a:spLocks/>
              </p:cNvSpPr>
              <p:nvPr/>
            </p:nvSpPr>
            <p:spPr bwMode="auto">
              <a:xfrm>
                <a:off x="1336" y="2682"/>
                <a:ext cx="893" cy="53"/>
              </a:xfrm>
              <a:custGeom>
                <a:avLst/>
                <a:gdLst>
                  <a:gd name="T0" fmla="*/ 856 w 893"/>
                  <a:gd name="T1" fmla="*/ 29 h 53"/>
                  <a:gd name="T2" fmla="*/ 783 w 893"/>
                  <a:gd name="T3" fmla="*/ 31 h 53"/>
                  <a:gd name="T4" fmla="*/ 712 w 893"/>
                  <a:gd name="T5" fmla="*/ 31 h 53"/>
                  <a:gd name="T6" fmla="*/ 640 w 893"/>
                  <a:gd name="T7" fmla="*/ 32 h 53"/>
                  <a:gd name="T8" fmla="*/ 540 w 893"/>
                  <a:gd name="T9" fmla="*/ 35 h 53"/>
                  <a:gd name="T10" fmla="*/ 440 w 893"/>
                  <a:gd name="T11" fmla="*/ 39 h 53"/>
                  <a:gd name="T12" fmla="*/ 364 w 893"/>
                  <a:gd name="T13" fmla="*/ 43 h 53"/>
                  <a:gd name="T14" fmla="*/ 305 w 893"/>
                  <a:gd name="T15" fmla="*/ 44 h 53"/>
                  <a:gd name="T16" fmla="*/ 262 w 893"/>
                  <a:gd name="T17" fmla="*/ 47 h 53"/>
                  <a:gd name="T18" fmla="*/ 226 w 893"/>
                  <a:gd name="T19" fmla="*/ 49 h 53"/>
                  <a:gd name="T20" fmla="*/ 193 w 893"/>
                  <a:gd name="T21" fmla="*/ 50 h 53"/>
                  <a:gd name="T22" fmla="*/ 158 w 893"/>
                  <a:gd name="T23" fmla="*/ 51 h 53"/>
                  <a:gd name="T24" fmla="*/ 121 w 893"/>
                  <a:gd name="T25" fmla="*/ 53 h 53"/>
                  <a:gd name="T26" fmla="*/ 87 w 893"/>
                  <a:gd name="T27" fmla="*/ 53 h 53"/>
                  <a:gd name="T28" fmla="*/ 52 w 893"/>
                  <a:gd name="T29" fmla="*/ 53 h 53"/>
                  <a:gd name="T30" fmla="*/ 19 w 893"/>
                  <a:gd name="T31" fmla="*/ 51 h 53"/>
                  <a:gd name="T32" fmla="*/ 0 w 893"/>
                  <a:gd name="T33" fmla="*/ 46 h 53"/>
                  <a:gd name="T34" fmla="*/ 4 w 893"/>
                  <a:gd name="T35" fmla="*/ 38 h 53"/>
                  <a:gd name="T36" fmla="*/ 33 w 893"/>
                  <a:gd name="T37" fmla="*/ 31 h 53"/>
                  <a:gd name="T38" fmla="*/ 96 w 893"/>
                  <a:gd name="T39" fmla="*/ 28 h 53"/>
                  <a:gd name="T40" fmla="*/ 166 w 893"/>
                  <a:gd name="T41" fmla="*/ 27 h 53"/>
                  <a:gd name="T42" fmla="*/ 243 w 893"/>
                  <a:gd name="T43" fmla="*/ 25 h 53"/>
                  <a:gd name="T44" fmla="*/ 322 w 893"/>
                  <a:gd name="T45" fmla="*/ 24 h 53"/>
                  <a:gd name="T46" fmla="*/ 403 w 893"/>
                  <a:gd name="T47" fmla="*/ 24 h 53"/>
                  <a:gd name="T48" fmla="*/ 482 w 893"/>
                  <a:gd name="T49" fmla="*/ 22 h 53"/>
                  <a:gd name="T50" fmla="*/ 559 w 893"/>
                  <a:gd name="T51" fmla="*/ 22 h 53"/>
                  <a:gd name="T52" fmla="*/ 596 w 893"/>
                  <a:gd name="T53" fmla="*/ 21 h 53"/>
                  <a:gd name="T54" fmla="*/ 596 w 893"/>
                  <a:gd name="T55" fmla="*/ 17 h 53"/>
                  <a:gd name="T56" fmla="*/ 538 w 893"/>
                  <a:gd name="T57" fmla="*/ 16 h 53"/>
                  <a:gd name="T58" fmla="*/ 442 w 893"/>
                  <a:gd name="T59" fmla="*/ 16 h 53"/>
                  <a:gd name="T60" fmla="*/ 368 w 893"/>
                  <a:gd name="T61" fmla="*/ 16 h 53"/>
                  <a:gd name="T62" fmla="*/ 305 w 893"/>
                  <a:gd name="T63" fmla="*/ 16 h 53"/>
                  <a:gd name="T64" fmla="*/ 249 w 893"/>
                  <a:gd name="T65" fmla="*/ 17 h 53"/>
                  <a:gd name="T66" fmla="*/ 193 w 893"/>
                  <a:gd name="T67" fmla="*/ 18 h 53"/>
                  <a:gd name="T68" fmla="*/ 129 w 893"/>
                  <a:gd name="T69" fmla="*/ 20 h 53"/>
                  <a:gd name="T70" fmla="*/ 52 w 893"/>
                  <a:gd name="T71" fmla="*/ 21 h 53"/>
                  <a:gd name="T72" fmla="*/ 6 w 893"/>
                  <a:gd name="T73" fmla="*/ 18 h 53"/>
                  <a:gd name="T74" fmla="*/ 8 w 893"/>
                  <a:gd name="T75" fmla="*/ 10 h 53"/>
                  <a:gd name="T76" fmla="*/ 19 w 893"/>
                  <a:gd name="T77" fmla="*/ 6 h 53"/>
                  <a:gd name="T78" fmla="*/ 33 w 893"/>
                  <a:gd name="T79" fmla="*/ 3 h 53"/>
                  <a:gd name="T80" fmla="*/ 94 w 893"/>
                  <a:gd name="T81" fmla="*/ 2 h 53"/>
                  <a:gd name="T82" fmla="*/ 197 w 893"/>
                  <a:gd name="T83" fmla="*/ 2 h 53"/>
                  <a:gd name="T84" fmla="*/ 301 w 893"/>
                  <a:gd name="T85" fmla="*/ 0 h 53"/>
                  <a:gd name="T86" fmla="*/ 405 w 893"/>
                  <a:gd name="T87" fmla="*/ 0 h 53"/>
                  <a:gd name="T88" fmla="*/ 509 w 893"/>
                  <a:gd name="T89" fmla="*/ 0 h 53"/>
                  <a:gd name="T90" fmla="*/ 613 w 893"/>
                  <a:gd name="T91" fmla="*/ 0 h 53"/>
                  <a:gd name="T92" fmla="*/ 719 w 893"/>
                  <a:gd name="T93" fmla="*/ 0 h 53"/>
                  <a:gd name="T94" fmla="*/ 825 w 893"/>
                  <a:gd name="T95" fmla="*/ 0 h 53"/>
                  <a:gd name="T96" fmla="*/ 879 w 893"/>
                  <a:gd name="T97" fmla="*/ 3 h 53"/>
                  <a:gd name="T98" fmla="*/ 881 w 893"/>
                  <a:gd name="T99" fmla="*/ 7 h 53"/>
                  <a:gd name="T100" fmla="*/ 849 w 893"/>
                  <a:gd name="T101" fmla="*/ 10 h 53"/>
                  <a:gd name="T102" fmla="*/ 783 w 893"/>
                  <a:gd name="T103" fmla="*/ 11 h 53"/>
                  <a:gd name="T104" fmla="*/ 717 w 893"/>
                  <a:gd name="T105" fmla="*/ 14 h 53"/>
                  <a:gd name="T106" fmla="*/ 648 w 893"/>
                  <a:gd name="T107" fmla="*/ 16 h 53"/>
                  <a:gd name="T108" fmla="*/ 615 w 893"/>
                  <a:gd name="T109" fmla="*/ 17 h 53"/>
                  <a:gd name="T110" fmla="*/ 615 w 893"/>
                  <a:gd name="T111" fmla="*/ 20 h 53"/>
                  <a:gd name="T112" fmla="*/ 650 w 893"/>
                  <a:gd name="T113" fmla="*/ 22 h 53"/>
                  <a:gd name="T114" fmla="*/ 719 w 893"/>
                  <a:gd name="T115" fmla="*/ 22 h 53"/>
                  <a:gd name="T116" fmla="*/ 787 w 893"/>
                  <a:gd name="T117" fmla="*/ 22 h 53"/>
                  <a:gd name="T118" fmla="*/ 856 w 893"/>
                  <a:gd name="T119" fmla="*/ 22 h 53"/>
                  <a:gd name="T120" fmla="*/ 893 w 893"/>
                  <a:gd name="T121" fmla="*/ 24 h 53"/>
                  <a:gd name="T122" fmla="*/ 893 w 893"/>
                  <a:gd name="T123" fmla="*/ 27 h 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3"/>
                  <a:gd name="T187" fmla="*/ 0 h 53"/>
                  <a:gd name="T188" fmla="*/ 893 w 893"/>
                  <a:gd name="T189" fmla="*/ 53 h 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3" h="53">
                    <a:moveTo>
                      <a:pt x="893" y="28"/>
                    </a:moveTo>
                    <a:lnTo>
                      <a:pt x="856" y="29"/>
                    </a:lnTo>
                    <a:lnTo>
                      <a:pt x="820" y="29"/>
                    </a:lnTo>
                    <a:lnTo>
                      <a:pt x="783" y="31"/>
                    </a:lnTo>
                    <a:lnTo>
                      <a:pt x="748" y="31"/>
                    </a:lnTo>
                    <a:lnTo>
                      <a:pt x="712" y="31"/>
                    </a:lnTo>
                    <a:lnTo>
                      <a:pt x="675" y="31"/>
                    </a:lnTo>
                    <a:lnTo>
                      <a:pt x="640" y="32"/>
                    </a:lnTo>
                    <a:lnTo>
                      <a:pt x="602" y="32"/>
                    </a:lnTo>
                    <a:lnTo>
                      <a:pt x="540" y="35"/>
                    </a:lnTo>
                    <a:lnTo>
                      <a:pt x="486" y="38"/>
                    </a:lnTo>
                    <a:lnTo>
                      <a:pt x="440" y="39"/>
                    </a:lnTo>
                    <a:lnTo>
                      <a:pt x="399" y="40"/>
                    </a:lnTo>
                    <a:lnTo>
                      <a:pt x="364" y="43"/>
                    </a:lnTo>
                    <a:lnTo>
                      <a:pt x="332" y="44"/>
                    </a:lnTo>
                    <a:lnTo>
                      <a:pt x="305" y="44"/>
                    </a:lnTo>
                    <a:lnTo>
                      <a:pt x="283" y="46"/>
                    </a:lnTo>
                    <a:lnTo>
                      <a:pt x="262" y="47"/>
                    </a:lnTo>
                    <a:lnTo>
                      <a:pt x="243" y="47"/>
                    </a:lnTo>
                    <a:lnTo>
                      <a:pt x="226" y="49"/>
                    </a:lnTo>
                    <a:lnTo>
                      <a:pt x="210" y="50"/>
                    </a:lnTo>
                    <a:lnTo>
                      <a:pt x="193" y="50"/>
                    </a:lnTo>
                    <a:lnTo>
                      <a:pt x="177" y="51"/>
                    </a:lnTo>
                    <a:lnTo>
                      <a:pt x="158" y="51"/>
                    </a:lnTo>
                    <a:lnTo>
                      <a:pt x="137" y="53"/>
                    </a:lnTo>
                    <a:lnTo>
                      <a:pt x="121" y="53"/>
                    </a:lnTo>
                    <a:lnTo>
                      <a:pt x="104" y="53"/>
                    </a:lnTo>
                    <a:lnTo>
                      <a:pt x="87" y="53"/>
                    </a:lnTo>
                    <a:lnTo>
                      <a:pt x="71" y="53"/>
                    </a:lnTo>
                    <a:lnTo>
                      <a:pt x="52" y="53"/>
                    </a:lnTo>
                    <a:lnTo>
                      <a:pt x="35" y="53"/>
                    </a:lnTo>
                    <a:lnTo>
                      <a:pt x="19" y="51"/>
                    </a:lnTo>
                    <a:lnTo>
                      <a:pt x="0" y="51"/>
                    </a:lnTo>
                    <a:lnTo>
                      <a:pt x="0" y="46"/>
                    </a:lnTo>
                    <a:lnTo>
                      <a:pt x="2" y="42"/>
                    </a:lnTo>
                    <a:lnTo>
                      <a:pt x="4" y="38"/>
                    </a:lnTo>
                    <a:lnTo>
                      <a:pt x="4" y="32"/>
                    </a:lnTo>
                    <a:lnTo>
                      <a:pt x="33" y="31"/>
                    </a:lnTo>
                    <a:lnTo>
                      <a:pt x="62" y="29"/>
                    </a:lnTo>
                    <a:lnTo>
                      <a:pt x="96" y="28"/>
                    </a:lnTo>
                    <a:lnTo>
                      <a:pt x="131" y="28"/>
                    </a:lnTo>
                    <a:lnTo>
                      <a:pt x="166" y="27"/>
                    </a:lnTo>
                    <a:lnTo>
                      <a:pt x="204" y="27"/>
                    </a:lnTo>
                    <a:lnTo>
                      <a:pt x="243" y="25"/>
                    </a:lnTo>
                    <a:lnTo>
                      <a:pt x="283" y="25"/>
                    </a:lnTo>
                    <a:lnTo>
                      <a:pt x="322" y="24"/>
                    </a:lnTo>
                    <a:lnTo>
                      <a:pt x="364" y="24"/>
                    </a:lnTo>
                    <a:lnTo>
                      <a:pt x="403" y="24"/>
                    </a:lnTo>
                    <a:lnTo>
                      <a:pt x="442" y="22"/>
                    </a:lnTo>
                    <a:lnTo>
                      <a:pt x="482" y="22"/>
                    </a:lnTo>
                    <a:lnTo>
                      <a:pt x="521" y="22"/>
                    </a:lnTo>
                    <a:lnTo>
                      <a:pt x="559" y="22"/>
                    </a:lnTo>
                    <a:lnTo>
                      <a:pt x="596" y="22"/>
                    </a:lnTo>
                    <a:lnTo>
                      <a:pt x="596" y="21"/>
                    </a:lnTo>
                    <a:lnTo>
                      <a:pt x="596" y="18"/>
                    </a:lnTo>
                    <a:lnTo>
                      <a:pt x="596" y="17"/>
                    </a:lnTo>
                    <a:lnTo>
                      <a:pt x="596" y="16"/>
                    </a:lnTo>
                    <a:lnTo>
                      <a:pt x="538" y="16"/>
                    </a:lnTo>
                    <a:lnTo>
                      <a:pt x="488" y="16"/>
                    </a:lnTo>
                    <a:lnTo>
                      <a:pt x="442" y="16"/>
                    </a:lnTo>
                    <a:lnTo>
                      <a:pt x="403" y="16"/>
                    </a:lnTo>
                    <a:lnTo>
                      <a:pt x="368" y="16"/>
                    </a:lnTo>
                    <a:lnTo>
                      <a:pt x="337" y="16"/>
                    </a:lnTo>
                    <a:lnTo>
                      <a:pt x="305" y="16"/>
                    </a:lnTo>
                    <a:lnTo>
                      <a:pt x="278" y="17"/>
                    </a:lnTo>
                    <a:lnTo>
                      <a:pt x="249" y="17"/>
                    </a:lnTo>
                    <a:lnTo>
                      <a:pt x="222" y="17"/>
                    </a:lnTo>
                    <a:lnTo>
                      <a:pt x="193" y="18"/>
                    </a:lnTo>
                    <a:lnTo>
                      <a:pt x="162" y="18"/>
                    </a:lnTo>
                    <a:lnTo>
                      <a:pt x="129" y="20"/>
                    </a:lnTo>
                    <a:lnTo>
                      <a:pt x="94" y="20"/>
                    </a:lnTo>
                    <a:lnTo>
                      <a:pt x="52" y="21"/>
                    </a:lnTo>
                    <a:lnTo>
                      <a:pt x="4" y="22"/>
                    </a:lnTo>
                    <a:lnTo>
                      <a:pt x="6" y="18"/>
                    </a:lnTo>
                    <a:lnTo>
                      <a:pt x="8" y="14"/>
                    </a:lnTo>
                    <a:lnTo>
                      <a:pt x="8" y="10"/>
                    </a:lnTo>
                    <a:lnTo>
                      <a:pt x="10" y="7"/>
                    </a:lnTo>
                    <a:lnTo>
                      <a:pt x="19" y="6"/>
                    </a:lnTo>
                    <a:lnTo>
                      <a:pt x="27" y="5"/>
                    </a:lnTo>
                    <a:lnTo>
                      <a:pt x="33" y="3"/>
                    </a:lnTo>
                    <a:lnTo>
                      <a:pt x="42" y="2"/>
                    </a:lnTo>
                    <a:lnTo>
                      <a:pt x="94" y="2"/>
                    </a:lnTo>
                    <a:lnTo>
                      <a:pt x="145" y="2"/>
                    </a:lnTo>
                    <a:lnTo>
                      <a:pt x="197" y="2"/>
                    </a:lnTo>
                    <a:lnTo>
                      <a:pt x="249" y="0"/>
                    </a:lnTo>
                    <a:lnTo>
                      <a:pt x="301" y="0"/>
                    </a:lnTo>
                    <a:lnTo>
                      <a:pt x="353" y="0"/>
                    </a:lnTo>
                    <a:lnTo>
                      <a:pt x="405" y="0"/>
                    </a:lnTo>
                    <a:lnTo>
                      <a:pt x="457" y="0"/>
                    </a:lnTo>
                    <a:lnTo>
                      <a:pt x="509" y="0"/>
                    </a:lnTo>
                    <a:lnTo>
                      <a:pt x="561" y="0"/>
                    </a:lnTo>
                    <a:lnTo>
                      <a:pt x="613" y="0"/>
                    </a:lnTo>
                    <a:lnTo>
                      <a:pt x="667" y="0"/>
                    </a:lnTo>
                    <a:lnTo>
                      <a:pt x="719" y="0"/>
                    </a:lnTo>
                    <a:lnTo>
                      <a:pt x="771" y="0"/>
                    </a:lnTo>
                    <a:lnTo>
                      <a:pt x="825" y="0"/>
                    </a:lnTo>
                    <a:lnTo>
                      <a:pt x="876" y="0"/>
                    </a:lnTo>
                    <a:lnTo>
                      <a:pt x="879" y="3"/>
                    </a:lnTo>
                    <a:lnTo>
                      <a:pt x="881" y="5"/>
                    </a:lnTo>
                    <a:lnTo>
                      <a:pt x="881" y="7"/>
                    </a:lnTo>
                    <a:lnTo>
                      <a:pt x="883" y="10"/>
                    </a:lnTo>
                    <a:lnTo>
                      <a:pt x="849" y="10"/>
                    </a:lnTo>
                    <a:lnTo>
                      <a:pt x="816" y="11"/>
                    </a:lnTo>
                    <a:lnTo>
                      <a:pt x="783" y="11"/>
                    </a:lnTo>
                    <a:lnTo>
                      <a:pt x="750" y="13"/>
                    </a:lnTo>
                    <a:lnTo>
                      <a:pt x="717" y="14"/>
                    </a:lnTo>
                    <a:lnTo>
                      <a:pt x="683" y="14"/>
                    </a:lnTo>
                    <a:lnTo>
                      <a:pt x="648" y="16"/>
                    </a:lnTo>
                    <a:lnTo>
                      <a:pt x="615" y="16"/>
                    </a:lnTo>
                    <a:lnTo>
                      <a:pt x="615" y="17"/>
                    </a:lnTo>
                    <a:lnTo>
                      <a:pt x="615" y="18"/>
                    </a:lnTo>
                    <a:lnTo>
                      <a:pt x="615" y="20"/>
                    </a:lnTo>
                    <a:lnTo>
                      <a:pt x="615" y="22"/>
                    </a:lnTo>
                    <a:lnTo>
                      <a:pt x="650" y="22"/>
                    </a:lnTo>
                    <a:lnTo>
                      <a:pt x="683" y="22"/>
                    </a:lnTo>
                    <a:lnTo>
                      <a:pt x="719" y="22"/>
                    </a:lnTo>
                    <a:lnTo>
                      <a:pt x="754" y="22"/>
                    </a:lnTo>
                    <a:lnTo>
                      <a:pt x="787" y="22"/>
                    </a:lnTo>
                    <a:lnTo>
                      <a:pt x="822" y="22"/>
                    </a:lnTo>
                    <a:lnTo>
                      <a:pt x="856" y="22"/>
                    </a:lnTo>
                    <a:lnTo>
                      <a:pt x="891" y="22"/>
                    </a:lnTo>
                    <a:lnTo>
                      <a:pt x="893" y="24"/>
                    </a:lnTo>
                    <a:lnTo>
                      <a:pt x="893" y="25"/>
                    </a:lnTo>
                    <a:lnTo>
                      <a:pt x="893" y="27"/>
                    </a:lnTo>
                    <a:lnTo>
                      <a:pt x="893" y="28"/>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7" name="Freeform 861"/>
              <p:cNvSpPr>
                <a:spLocks/>
              </p:cNvSpPr>
              <p:nvPr/>
            </p:nvSpPr>
            <p:spPr bwMode="auto">
              <a:xfrm>
                <a:off x="1986" y="2503"/>
                <a:ext cx="226" cy="32"/>
              </a:xfrm>
              <a:custGeom>
                <a:avLst/>
                <a:gdLst>
                  <a:gd name="T0" fmla="*/ 226 w 226"/>
                  <a:gd name="T1" fmla="*/ 25 h 32"/>
                  <a:gd name="T2" fmla="*/ 224 w 226"/>
                  <a:gd name="T3" fmla="*/ 26 h 32"/>
                  <a:gd name="T4" fmla="*/ 222 w 226"/>
                  <a:gd name="T5" fmla="*/ 28 h 32"/>
                  <a:gd name="T6" fmla="*/ 220 w 226"/>
                  <a:gd name="T7" fmla="*/ 29 h 32"/>
                  <a:gd name="T8" fmla="*/ 218 w 226"/>
                  <a:gd name="T9" fmla="*/ 31 h 32"/>
                  <a:gd name="T10" fmla="*/ 193 w 226"/>
                  <a:gd name="T11" fmla="*/ 31 h 32"/>
                  <a:gd name="T12" fmla="*/ 170 w 226"/>
                  <a:gd name="T13" fmla="*/ 31 h 32"/>
                  <a:gd name="T14" fmla="*/ 145 w 226"/>
                  <a:gd name="T15" fmla="*/ 31 h 32"/>
                  <a:gd name="T16" fmla="*/ 123 w 226"/>
                  <a:gd name="T17" fmla="*/ 31 h 32"/>
                  <a:gd name="T18" fmla="*/ 100 w 226"/>
                  <a:gd name="T19" fmla="*/ 31 h 32"/>
                  <a:gd name="T20" fmla="*/ 75 w 226"/>
                  <a:gd name="T21" fmla="*/ 31 h 32"/>
                  <a:gd name="T22" fmla="*/ 52 w 226"/>
                  <a:gd name="T23" fmla="*/ 32 h 32"/>
                  <a:gd name="T24" fmla="*/ 27 w 226"/>
                  <a:gd name="T25" fmla="*/ 32 h 32"/>
                  <a:gd name="T26" fmla="*/ 21 w 226"/>
                  <a:gd name="T27" fmla="*/ 29 h 32"/>
                  <a:gd name="T28" fmla="*/ 15 w 226"/>
                  <a:gd name="T29" fmla="*/ 26 h 32"/>
                  <a:gd name="T30" fmla="*/ 8 w 226"/>
                  <a:gd name="T31" fmla="*/ 24 h 32"/>
                  <a:gd name="T32" fmla="*/ 2 w 226"/>
                  <a:gd name="T33" fmla="*/ 21 h 32"/>
                  <a:gd name="T34" fmla="*/ 2 w 226"/>
                  <a:gd name="T35" fmla="*/ 20 h 32"/>
                  <a:gd name="T36" fmla="*/ 2 w 226"/>
                  <a:gd name="T37" fmla="*/ 17 h 32"/>
                  <a:gd name="T38" fmla="*/ 0 w 226"/>
                  <a:gd name="T39" fmla="*/ 15 h 32"/>
                  <a:gd name="T40" fmla="*/ 0 w 226"/>
                  <a:gd name="T41" fmla="*/ 13 h 32"/>
                  <a:gd name="T42" fmla="*/ 10 w 226"/>
                  <a:gd name="T43" fmla="*/ 11 h 32"/>
                  <a:gd name="T44" fmla="*/ 21 w 226"/>
                  <a:gd name="T45" fmla="*/ 10 h 32"/>
                  <a:gd name="T46" fmla="*/ 31 w 226"/>
                  <a:gd name="T47" fmla="*/ 8 h 32"/>
                  <a:gd name="T48" fmla="*/ 44 w 226"/>
                  <a:gd name="T49" fmla="*/ 7 h 32"/>
                  <a:gd name="T50" fmla="*/ 54 w 226"/>
                  <a:gd name="T51" fmla="*/ 6 h 32"/>
                  <a:gd name="T52" fmla="*/ 64 w 226"/>
                  <a:gd name="T53" fmla="*/ 4 h 32"/>
                  <a:gd name="T54" fmla="*/ 75 w 226"/>
                  <a:gd name="T55" fmla="*/ 2 h 32"/>
                  <a:gd name="T56" fmla="*/ 87 w 226"/>
                  <a:gd name="T57" fmla="*/ 0 h 32"/>
                  <a:gd name="T58" fmla="*/ 96 w 226"/>
                  <a:gd name="T59" fmla="*/ 0 h 32"/>
                  <a:gd name="T60" fmla="*/ 104 w 226"/>
                  <a:gd name="T61" fmla="*/ 0 h 32"/>
                  <a:gd name="T62" fmla="*/ 112 w 226"/>
                  <a:gd name="T63" fmla="*/ 0 h 32"/>
                  <a:gd name="T64" fmla="*/ 121 w 226"/>
                  <a:gd name="T65" fmla="*/ 0 h 32"/>
                  <a:gd name="T66" fmla="*/ 129 w 226"/>
                  <a:gd name="T67" fmla="*/ 0 h 32"/>
                  <a:gd name="T68" fmla="*/ 137 w 226"/>
                  <a:gd name="T69" fmla="*/ 0 h 32"/>
                  <a:gd name="T70" fmla="*/ 145 w 226"/>
                  <a:gd name="T71" fmla="*/ 0 h 32"/>
                  <a:gd name="T72" fmla="*/ 154 w 226"/>
                  <a:gd name="T73" fmla="*/ 0 h 32"/>
                  <a:gd name="T74" fmla="*/ 175 w 226"/>
                  <a:gd name="T75" fmla="*/ 4 h 32"/>
                  <a:gd name="T76" fmla="*/ 189 w 226"/>
                  <a:gd name="T77" fmla="*/ 7 h 32"/>
                  <a:gd name="T78" fmla="*/ 199 w 226"/>
                  <a:gd name="T79" fmla="*/ 10 h 32"/>
                  <a:gd name="T80" fmla="*/ 208 w 226"/>
                  <a:gd name="T81" fmla="*/ 11 h 32"/>
                  <a:gd name="T82" fmla="*/ 214 w 226"/>
                  <a:gd name="T83" fmla="*/ 14 h 32"/>
                  <a:gd name="T84" fmla="*/ 218 w 226"/>
                  <a:gd name="T85" fmla="*/ 15 h 32"/>
                  <a:gd name="T86" fmla="*/ 220 w 226"/>
                  <a:gd name="T87" fmla="*/ 17 h 32"/>
                  <a:gd name="T88" fmla="*/ 224 w 226"/>
                  <a:gd name="T89" fmla="*/ 20 h 32"/>
                  <a:gd name="T90" fmla="*/ 224 w 226"/>
                  <a:gd name="T91" fmla="*/ 21 h 32"/>
                  <a:gd name="T92" fmla="*/ 226 w 226"/>
                  <a:gd name="T93" fmla="*/ 22 h 32"/>
                  <a:gd name="T94" fmla="*/ 226 w 226"/>
                  <a:gd name="T95" fmla="*/ 24 h 32"/>
                  <a:gd name="T96" fmla="*/ 226 w 226"/>
                  <a:gd name="T97" fmla="*/ 25 h 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6"/>
                  <a:gd name="T148" fmla="*/ 0 h 32"/>
                  <a:gd name="T149" fmla="*/ 226 w 226"/>
                  <a:gd name="T150" fmla="*/ 32 h 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6" h="32">
                    <a:moveTo>
                      <a:pt x="226" y="25"/>
                    </a:moveTo>
                    <a:lnTo>
                      <a:pt x="224" y="26"/>
                    </a:lnTo>
                    <a:lnTo>
                      <a:pt x="222" y="28"/>
                    </a:lnTo>
                    <a:lnTo>
                      <a:pt x="220" y="29"/>
                    </a:lnTo>
                    <a:lnTo>
                      <a:pt x="218" y="31"/>
                    </a:lnTo>
                    <a:lnTo>
                      <a:pt x="193" y="31"/>
                    </a:lnTo>
                    <a:lnTo>
                      <a:pt x="170" y="31"/>
                    </a:lnTo>
                    <a:lnTo>
                      <a:pt x="145" y="31"/>
                    </a:lnTo>
                    <a:lnTo>
                      <a:pt x="123" y="31"/>
                    </a:lnTo>
                    <a:lnTo>
                      <a:pt x="100" y="31"/>
                    </a:lnTo>
                    <a:lnTo>
                      <a:pt x="75" y="31"/>
                    </a:lnTo>
                    <a:lnTo>
                      <a:pt x="52" y="32"/>
                    </a:lnTo>
                    <a:lnTo>
                      <a:pt x="27" y="32"/>
                    </a:lnTo>
                    <a:lnTo>
                      <a:pt x="21" y="29"/>
                    </a:lnTo>
                    <a:lnTo>
                      <a:pt x="15" y="26"/>
                    </a:lnTo>
                    <a:lnTo>
                      <a:pt x="8" y="24"/>
                    </a:lnTo>
                    <a:lnTo>
                      <a:pt x="2" y="21"/>
                    </a:lnTo>
                    <a:lnTo>
                      <a:pt x="2" y="20"/>
                    </a:lnTo>
                    <a:lnTo>
                      <a:pt x="2" y="17"/>
                    </a:lnTo>
                    <a:lnTo>
                      <a:pt x="0" y="15"/>
                    </a:lnTo>
                    <a:lnTo>
                      <a:pt x="0" y="13"/>
                    </a:lnTo>
                    <a:lnTo>
                      <a:pt x="10" y="11"/>
                    </a:lnTo>
                    <a:lnTo>
                      <a:pt x="21" y="10"/>
                    </a:lnTo>
                    <a:lnTo>
                      <a:pt x="31" y="8"/>
                    </a:lnTo>
                    <a:lnTo>
                      <a:pt x="44" y="7"/>
                    </a:lnTo>
                    <a:lnTo>
                      <a:pt x="54" y="6"/>
                    </a:lnTo>
                    <a:lnTo>
                      <a:pt x="64" y="4"/>
                    </a:lnTo>
                    <a:lnTo>
                      <a:pt x="75" y="2"/>
                    </a:lnTo>
                    <a:lnTo>
                      <a:pt x="87" y="0"/>
                    </a:lnTo>
                    <a:lnTo>
                      <a:pt x="96" y="0"/>
                    </a:lnTo>
                    <a:lnTo>
                      <a:pt x="104" y="0"/>
                    </a:lnTo>
                    <a:lnTo>
                      <a:pt x="112" y="0"/>
                    </a:lnTo>
                    <a:lnTo>
                      <a:pt x="121" y="0"/>
                    </a:lnTo>
                    <a:lnTo>
                      <a:pt x="129" y="0"/>
                    </a:lnTo>
                    <a:lnTo>
                      <a:pt x="137" y="0"/>
                    </a:lnTo>
                    <a:lnTo>
                      <a:pt x="145" y="0"/>
                    </a:lnTo>
                    <a:lnTo>
                      <a:pt x="154" y="0"/>
                    </a:lnTo>
                    <a:lnTo>
                      <a:pt x="175" y="4"/>
                    </a:lnTo>
                    <a:lnTo>
                      <a:pt x="189" y="7"/>
                    </a:lnTo>
                    <a:lnTo>
                      <a:pt x="199" y="10"/>
                    </a:lnTo>
                    <a:lnTo>
                      <a:pt x="208" y="11"/>
                    </a:lnTo>
                    <a:lnTo>
                      <a:pt x="214" y="14"/>
                    </a:lnTo>
                    <a:lnTo>
                      <a:pt x="218" y="15"/>
                    </a:lnTo>
                    <a:lnTo>
                      <a:pt x="220" y="17"/>
                    </a:lnTo>
                    <a:lnTo>
                      <a:pt x="224" y="20"/>
                    </a:lnTo>
                    <a:lnTo>
                      <a:pt x="224" y="21"/>
                    </a:lnTo>
                    <a:lnTo>
                      <a:pt x="226" y="22"/>
                    </a:lnTo>
                    <a:lnTo>
                      <a:pt x="226" y="24"/>
                    </a:lnTo>
                    <a:lnTo>
                      <a:pt x="226" y="25"/>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8" name="Freeform 862"/>
              <p:cNvSpPr>
                <a:spLocks/>
              </p:cNvSpPr>
              <p:nvPr/>
            </p:nvSpPr>
            <p:spPr bwMode="auto">
              <a:xfrm>
                <a:off x="1546" y="2633"/>
                <a:ext cx="666" cy="47"/>
              </a:xfrm>
              <a:custGeom>
                <a:avLst/>
                <a:gdLst>
                  <a:gd name="T0" fmla="*/ 666 w 666"/>
                  <a:gd name="T1" fmla="*/ 41 h 47"/>
                  <a:gd name="T2" fmla="*/ 625 w 666"/>
                  <a:gd name="T3" fmla="*/ 41 h 47"/>
                  <a:gd name="T4" fmla="*/ 583 w 666"/>
                  <a:gd name="T5" fmla="*/ 41 h 47"/>
                  <a:gd name="T6" fmla="*/ 542 w 666"/>
                  <a:gd name="T7" fmla="*/ 42 h 47"/>
                  <a:gd name="T8" fmla="*/ 500 w 666"/>
                  <a:gd name="T9" fmla="*/ 42 h 47"/>
                  <a:gd name="T10" fmla="*/ 459 w 666"/>
                  <a:gd name="T11" fmla="*/ 42 h 47"/>
                  <a:gd name="T12" fmla="*/ 417 w 666"/>
                  <a:gd name="T13" fmla="*/ 42 h 47"/>
                  <a:gd name="T14" fmla="*/ 376 w 666"/>
                  <a:gd name="T15" fmla="*/ 42 h 47"/>
                  <a:gd name="T16" fmla="*/ 334 w 666"/>
                  <a:gd name="T17" fmla="*/ 44 h 47"/>
                  <a:gd name="T18" fmla="*/ 293 w 666"/>
                  <a:gd name="T19" fmla="*/ 44 h 47"/>
                  <a:gd name="T20" fmla="*/ 251 w 666"/>
                  <a:gd name="T21" fmla="*/ 44 h 47"/>
                  <a:gd name="T22" fmla="*/ 210 w 666"/>
                  <a:gd name="T23" fmla="*/ 44 h 47"/>
                  <a:gd name="T24" fmla="*/ 168 w 666"/>
                  <a:gd name="T25" fmla="*/ 45 h 47"/>
                  <a:gd name="T26" fmla="*/ 127 w 666"/>
                  <a:gd name="T27" fmla="*/ 45 h 47"/>
                  <a:gd name="T28" fmla="*/ 83 w 666"/>
                  <a:gd name="T29" fmla="*/ 45 h 47"/>
                  <a:gd name="T30" fmla="*/ 41 w 666"/>
                  <a:gd name="T31" fmla="*/ 47 h 47"/>
                  <a:gd name="T32" fmla="*/ 0 w 666"/>
                  <a:gd name="T33" fmla="*/ 47 h 47"/>
                  <a:gd name="T34" fmla="*/ 0 w 666"/>
                  <a:gd name="T35" fmla="*/ 44 h 47"/>
                  <a:gd name="T36" fmla="*/ 0 w 666"/>
                  <a:gd name="T37" fmla="*/ 41 h 47"/>
                  <a:gd name="T38" fmla="*/ 0 w 666"/>
                  <a:gd name="T39" fmla="*/ 38 h 47"/>
                  <a:gd name="T40" fmla="*/ 0 w 666"/>
                  <a:gd name="T41" fmla="*/ 36 h 47"/>
                  <a:gd name="T42" fmla="*/ 6 w 666"/>
                  <a:gd name="T43" fmla="*/ 36 h 47"/>
                  <a:gd name="T44" fmla="*/ 12 w 666"/>
                  <a:gd name="T45" fmla="*/ 37 h 47"/>
                  <a:gd name="T46" fmla="*/ 21 w 666"/>
                  <a:gd name="T47" fmla="*/ 37 h 47"/>
                  <a:gd name="T48" fmla="*/ 31 w 666"/>
                  <a:gd name="T49" fmla="*/ 37 h 47"/>
                  <a:gd name="T50" fmla="*/ 41 w 666"/>
                  <a:gd name="T51" fmla="*/ 37 h 47"/>
                  <a:gd name="T52" fmla="*/ 58 w 666"/>
                  <a:gd name="T53" fmla="*/ 37 h 47"/>
                  <a:gd name="T54" fmla="*/ 77 w 666"/>
                  <a:gd name="T55" fmla="*/ 37 h 47"/>
                  <a:gd name="T56" fmla="*/ 104 w 666"/>
                  <a:gd name="T57" fmla="*/ 36 h 47"/>
                  <a:gd name="T58" fmla="*/ 135 w 666"/>
                  <a:gd name="T59" fmla="*/ 36 h 47"/>
                  <a:gd name="T60" fmla="*/ 172 w 666"/>
                  <a:gd name="T61" fmla="*/ 34 h 47"/>
                  <a:gd name="T62" fmla="*/ 218 w 666"/>
                  <a:gd name="T63" fmla="*/ 34 h 47"/>
                  <a:gd name="T64" fmla="*/ 274 w 666"/>
                  <a:gd name="T65" fmla="*/ 33 h 47"/>
                  <a:gd name="T66" fmla="*/ 338 w 666"/>
                  <a:gd name="T67" fmla="*/ 31 h 47"/>
                  <a:gd name="T68" fmla="*/ 413 w 666"/>
                  <a:gd name="T69" fmla="*/ 29 h 47"/>
                  <a:gd name="T70" fmla="*/ 498 w 666"/>
                  <a:gd name="T71" fmla="*/ 27 h 47"/>
                  <a:gd name="T72" fmla="*/ 598 w 666"/>
                  <a:gd name="T73" fmla="*/ 25 h 47"/>
                  <a:gd name="T74" fmla="*/ 598 w 666"/>
                  <a:gd name="T75" fmla="*/ 16 h 47"/>
                  <a:gd name="T76" fmla="*/ 596 w 666"/>
                  <a:gd name="T77" fmla="*/ 9 h 47"/>
                  <a:gd name="T78" fmla="*/ 594 w 666"/>
                  <a:gd name="T79" fmla="*/ 5 h 47"/>
                  <a:gd name="T80" fmla="*/ 592 w 666"/>
                  <a:gd name="T81" fmla="*/ 0 h 47"/>
                  <a:gd name="T82" fmla="*/ 606 w 666"/>
                  <a:gd name="T83" fmla="*/ 0 h 47"/>
                  <a:gd name="T84" fmla="*/ 621 w 666"/>
                  <a:gd name="T85" fmla="*/ 1 h 47"/>
                  <a:gd name="T86" fmla="*/ 633 w 666"/>
                  <a:gd name="T87" fmla="*/ 1 h 47"/>
                  <a:gd name="T88" fmla="*/ 648 w 666"/>
                  <a:gd name="T89" fmla="*/ 3 h 47"/>
                  <a:gd name="T90" fmla="*/ 652 w 666"/>
                  <a:gd name="T91" fmla="*/ 5 h 47"/>
                  <a:gd name="T92" fmla="*/ 656 w 666"/>
                  <a:gd name="T93" fmla="*/ 9 h 47"/>
                  <a:gd name="T94" fmla="*/ 660 w 666"/>
                  <a:gd name="T95" fmla="*/ 12 h 47"/>
                  <a:gd name="T96" fmla="*/ 664 w 666"/>
                  <a:gd name="T97" fmla="*/ 16 h 47"/>
                  <a:gd name="T98" fmla="*/ 664 w 666"/>
                  <a:gd name="T99" fmla="*/ 22 h 47"/>
                  <a:gd name="T100" fmla="*/ 664 w 666"/>
                  <a:gd name="T101" fmla="*/ 29 h 47"/>
                  <a:gd name="T102" fmla="*/ 664 w 666"/>
                  <a:gd name="T103" fmla="*/ 34 h 47"/>
                  <a:gd name="T104" fmla="*/ 666 w 666"/>
                  <a:gd name="T105" fmla="*/ 41 h 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66"/>
                  <a:gd name="T160" fmla="*/ 0 h 47"/>
                  <a:gd name="T161" fmla="*/ 666 w 666"/>
                  <a:gd name="T162" fmla="*/ 47 h 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66" h="47">
                    <a:moveTo>
                      <a:pt x="666" y="41"/>
                    </a:moveTo>
                    <a:lnTo>
                      <a:pt x="625" y="41"/>
                    </a:lnTo>
                    <a:lnTo>
                      <a:pt x="583" y="41"/>
                    </a:lnTo>
                    <a:lnTo>
                      <a:pt x="542" y="42"/>
                    </a:lnTo>
                    <a:lnTo>
                      <a:pt x="500" y="42"/>
                    </a:lnTo>
                    <a:lnTo>
                      <a:pt x="459" y="42"/>
                    </a:lnTo>
                    <a:lnTo>
                      <a:pt x="417" y="42"/>
                    </a:lnTo>
                    <a:lnTo>
                      <a:pt x="376" y="42"/>
                    </a:lnTo>
                    <a:lnTo>
                      <a:pt x="334" y="44"/>
                    </a:lnTo>
                    <a:lnTo>
                      <a:pt x="293" y="44"/>
                    </a:lnTo>
                    <a:lnTo>
                      <a:pt x="251" y="44"/>
                    </a:lnTo>
                    <a:lnTo>
                      <a:pt x="210" y="44"/>
                    </a:lnTo>
                    <a:lnTo>
                      <a:pt x="168" y="45"/>
                    </a:lnTo>
                    <a:lnTo>
                      <a:pt x="127" y="45"/>
                    </a:lnTo>
                    <a:lnTo>
                      <a:pt x="83" y="45"/>
                    </a:lnTo>
                    <a:lnTo>
                      <a:pt x="41" y="47"/>
                    </a:lnTo>
                    <a:lnTo>
                      <a:pt x="0" y="47"/>
                    </a:lnTo>
                    <a:lnTo>
                      <a:pt x="0" y="44"/>
                    </a:lnTo>
                    <a:lnTo>
                      <a:pt x="0" y="41"/>
                    </a:lnTo>
                    <a:lnTo>
                      <a:pt x="0" y="38"/>
                    </a:lnTo>
                    <a:lnTo>
                      <a:pt x="0" y="36"/>
                    </a:lnTo>
                    <a:lnTo>
                      <a:pt x="6" y="36"/>
                    </a:lnTo>
                    <a:lnTo>
                      <a:pt x="12" y="37"/>
                    </a:lnTo>
                    <a:lnTo>
                      <a:pt x="21" y="37"/>
                    </a:lnTo>
                    <a:lnTo>
                      <a:pt x="31" y="37"/>
                    </a:lnTo>
                    <a:lnTo>
                      <a:pt x="41" y="37"/>
                    </a:lnTo>
                    <a:lnTo>
                      <a:pt x="58" y="37"/>
                    </a:lnTo>
                    <a:lnTo>
                      <a:pt x="77" y="37"/>
                    </a:lnTo>
                    <a:lnTo>
                      <a:pt x="104" y="36"/>
                    </a:lnTo>
                    <a:lnTo>
                      <a:pt x="135" y="36"/>
                    </a:lnTo>
                    <a:lnTo>
                      <a:pt x="172" y="34"/>
                    </a:lnTo>
                    <a:lnTo>
                      <a:pt x="218" y="34"/>
                    </a:lnTo>
                    <a:lnTo>
                      <a:pt x="274" y="33"/>
                    </a:lnTo>
                    <a:lnTo>
                      <a:pt x="338" y="31"/>
                    </a:lnTo>
                    <a:lnTo>
                      <a:pt x="413" y="29"/>
                    </a:lnTo>
                    <a:lnTo>
                      <a:pt x="498" y="27"/>
                    </a:lnTo>
                    <a:lnTo>
                      <a:pt x="598" y="25"/>
                    </a:lnTo>
                    <a:lnTo>
                      <a:pt x="598" y="16"/>
                    </a:lnTo>
                    <a:lnTo>
                      <a:pt x="596" y="9"/>
                    </a:lnTo>
                    <a:lnTo>
                      <a:pt x="594" y="5"/>
                    </a:lnTo>
                    <a:lnTo>
                      <a:pt x="592" y="0"/>
                    </a:lnTo>
                    <a:lnTo>
                      <a:pt x="606" y="0"/>
                    </a:lnTo>
                    <a:lnTo>
                      <a:pt x="621" y="1"/>
                    </a:lnTo>
                    <a:lnTo>
                      <a:pt x="633" y="1"/>
                    </a:lnTo>
                    <a:lnTo>
                      <a:pt x="648" y="3"/>
                    </a:lnTo>
                    <a:lnTo>
                      <a:pt x="652" y="5"/>
                    </a:lnTo>
                    <a:lnTo>
                      <a:pt x="656" y="9"/>
                    </a:lnTo>
                    <a:lnTo>
                      <a:pt x="660" y="12"/>
                    </a:lnTo>
                    <a:lnTo>
                      <a:pt x="664" y="16"/>
                    </a:lnTo>
                    <a:lnTo>
                      <a:pt x="664" y="22"/>
                    </a:lnTo>
                    <a:lnTo>
                      <a:pt x="664" y="29"/>
                    </a:lnTo>
                    <a:lnTo>
                      <a:pt x="664" y="34"/>
                    </a:lnTo>
                    <a:lnTo>
                      <a:pt x="666" y="4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49" name="Freeform 863"/>
              <p:cNvSpPr>
                <a:spLocks/>
              </p:cNvSpPr>
              <p:nvPr/>
            </p:nvSpPr>
            <p:spPr bwMode="auto">
              <a:xfrm>
                <a:off x="1764" y="2429"/>
                <a:ext cx="430" cy="80"/>
              </a:xfrm>
              <a:custGeom>
                <a:avLst/>
                <a:gdLst>
                  <a:gd name="T0" fmla="*/ 419 w 430"/>
                  <a:gd name="T1" fmla="*/ 73 h 80"/>
                  <a:gd name="T2" fmla="*/ 399 w 430"/>
                  <a:gd name="T3" fmla="*/ 71 h 80"/>
                  <a:gd name="T4" fmla="*/ 376 w 430"/>
                  <a:gd name="T5" fmla="*/ 69 h 80"/>
                  <a:gd name="T6" fmla="*/ 355 w 430"/>
                  <a:gd name="T7" fmla="*/ 67 h 80"/>
                  <a:gd name="T8" fmla="*/ 297 w 430"/>
                  <a:gd name="T9" fmla="*/ 70 h 80"/>
                  <a:gd name="T10" fmla="*/ 237 w 430"/>
                  <a:gd name="T11" fmla="*/ 77 h 80"/>
                  <a:gd name="T12" fmla="*/ 203 w 430"/>
                  <a:gd name="T13" fmla="*/ 78 h 80"/>
                  <a:gd name="T14" fmla="*/ 183 w 430"/>
                  <a:gd name="T15" fmla="*/ 80 h 80"/>
                  <a:gd name="T16" fmla="*/ 135 w 430"/>
                  <a:gd name="T17" fmla="*/ 71 h 80"/>
                  <a:gd name="T18" fmla="*/ 85 w 430"/>
                  <a:gd name="T19" fmla="*/ 60 h 80"/>
                  <a:gd name="T20" fmla="*/ 52 w 430"/>
                  <a:gd name="T21" fmla="*/ 54 h 80"/>
                  <a:gd name="T22" fmla="*/ 21 w 430"/>
                  <a:gd name="T23" fmla="*/ 48 h 80"/>
                  <a:gd name="T24" fmla="*/ 0 w 430"/>
                  <a:gd name="T25" fmla="*/ 44 h 80"/>
                  <a:gd name="T26" fmla="*/ 0 w 430"/>
                  <a:gd name="T27" fmla="*/ 40 h 80"/>
                  <a:gd name="T28" fmla="*/ 10 w 430"/>
                  <a:gd name="T29" fmla="*/ 36 h 80"/>
                  <a:gd name="T30" fmla="*/ 21 w 430"/>
                  <a:gd name="T31" fmla="*/ 33 h 80"/>
                  <a:gd name="T32" fmla="*/ 37 w 430"/>
                  <a:gd name="T33" fmla="*/ 25 h 80"/>
                  <a:gd name="T34" fmla="*/ 58 w 430"/>
                  <a:gd name="T35" fmla="*/ 18 h 80"/>
                  <a:gd name="T36" fmla="*/ 77 w 430"/>
                  <a:gd name="T37" fmla="*/ 12 h 80"/>
                  <a:gd name="T38" fmla="*/ 93 w 430"/>
                  <a:gd name="T39" fmla="*/ 8 h 80"/>
                  <a:gd name="T40" fmla="*/ 112 w 430"/>
                  <a:gd name="T41" fmla="*/ 5 h 80"/>
                  <a:gd name="T42" fmla="*/ 131 w 430"/>
                  <a:gd name="T43" fmla="*/ 1 h 80"/>
                  <a:gd name="T44" fmla="*/ 151 w 430"/>
                  <a:gd name="T45" fmla="*/ 0 h 80"/>
                  <a:gd name="T46" fmla="*/ 172 w 430"/>
                  <a:gd name="T47" fmla="*/ 0 h 80"/>
                  <a:gd name="T48" fmla="*/ 191 w 430"/>
                  <a:gd name="T49" fmla="*/ 1 h 80"/>
                  <a:gd name="T50" fmla="*/ 218 w 430"/>
                  <a:gd name="T51" fmla="*/ 4 h 80"/>
                  <a:gd name="T52" fmla="*/ 255 w 430"/>
                  <a:gd name="T53" fmla="*/ 11 h 80"/>
                  <a:gd name="T54" fmla="*/ 291 w 430"/>
                  <a:gd name="T55" fmla="*/ 19 h 80"/>
                  <a:gd name="T56" fmla="*/ 324 w 430"/>
                  <a:gd name="T57" fmla="*/ 27 h 80"/>
                  <a:gd name="T58" fmla="*/ 359 w 430"/>
                  <a:gd name="T59" fmla="*/ 37 h 80"/>
                  <a:gd name="T60" fmla="*/ 388 w 430"/>
                  <a:gd name="T61" fmla="*/ 47 h 80"/>
                  <a:gd name="T62" fmla="*/ 415 w 430"/>
                  <a:gd name="T63" fmla="*/ 58 h 80"/>
                  <a:gd name="T64" fmla="*/ 430 w 430"/>
                  <a:gd name="T65" fmla="*/ 66 h 80"/>
                  <a:gd name="T66" fmla="*/ 430 w 430"/>
                  <a:gd name="T67" fmla="*/ 70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0"/>
                  <a:gd name="T103" fmla="*/ 0 h 80"/>
                  <a:gd name="T104" fmla="*/ 430 w 430"/>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0" h="80">
                    <a:moveTo>
                      <a:pt x="430" y="73"/>
                    </a:moveTo>
                    <a:lnTo>
                      <a:pt x="419" y="73"/>
                    </a:lnTo>
                    <a:lnTo>
                      <a:pt x="409" y="71"/>
                    </a:lnTo>
                    <a:lnTo>
                      <a:pt x="399" y="71"/>
                    </a:lnTo>
                    <a:lnTo>
                      <a:pt x="388" y="70"/>
                    </a:lnTo>
                    <a:lnTo>
                      <a:pt x="376" y="69"/>
                    </a:lnTo>
                    <a:lnTo>
                      <a:pt x="365" y="67"/>
                    </a:lnTo>
                    <a:lnTo>
                      <a:pt x="355" y="67"/>
                    </a:lnTo>
                    <a:lnTo>
                      <a:pt x="343" y="66"/>
                    </a:lnTo>
                    <a:lnTo>
                      <a:pt x="297" y="70"/>
                    </a:lnTo>
                    <a:lnTo>
                      <a:pt x="262" y="74"/>
                    </a:lnTo>
                    <a:lnTo>
                      <a:pt x="237" y="77"/>
                    </a:lnTo>
                    <a:lnTo>
                      <a:pt x="218" y="78"/>
                    </a:lnTo>
                    <a:lnTo>
                      <a:pt x="203" y="78"/>
                    </a:lnTo>
                    <a:lnTo>
                      <a:pt x="193" y="80"/>
                    </a:lnTo>
                    <a:lnTo>
                      <a:pt x="183" y="80"/>
                    </a:lnTo>
                    <a:lnTo>
                      <a:pt x="172" y="80"/>
                    </a:lnTo>
                    <a:lnTo>
                      <a:pt x="135" y="71"/>
                    </a:lnTo>
                    <a:lnTo>
                      <a:pt x="108" y="65"/>
                    </a:lnTo>
                    <a:lnTo>
                      <a:pt x="85" y="60"/>
                    </a:lnTo>
                    <a:lnTo>
                      <a:pt x="68" y="56"/>
                    </a:lnTo>
                    <a:lnTo>
                      <a:pt x="52" y="54"/>
                    </a:lnTo>
                    <a:lnTo>
                      <a:pt x="37" y="51"/>
                    </a:lnTo>
                    <a:lnTo>
                      <a:pt x="21" y="48"/>
                    </a:lnTo>
                    <a:lnTo>
                      <a:pt x="0" y="45"/>
                    </a:lnTo>
                    <a:lnTo>
                      <a:pt x="0" y="44"/>
                    </a:lnTo>
                    <a:lnTo>
                      <a:pt x="0" y="41"/>
                    </a:lnTo>
                    <a:lnTo>
                      <a:pt x="0" y="40"/>
                    </a:lnTo>
                    <a:lnTo>
                      <a:pt x="0" y="37"/>
                    </a:lnTo>
                    <a:lnTo>
                      <a:pt x="10" y="36"/>
                    </a:lnTo>
                    <a:lnTo>
                      <a:pt x="17" y="34"/>
                    </a:lnTo>
                    <a:lnTo>
                      <a:pt x="21" y="33"/>
                    </a:lnTo>
                    <a:lnTo>
                      <a:pt x="27" y="29"/>
                    </a:lnTo>
                    <a:lnTo>
                      <a:pt x="37" y="25"/>
                    </a:lnTo>
                    <a:lnTo>
                      <a:pt x="48" y="20"/>
                    </a:lnTo>
                    <a:lnTo>
                      <a:pt x="58" y="18"/>
                    </a:lnTo>
                    <a:lnTo>
                      <a:pt x="68" y="14"/>
                    </a:lnTo>
                    <a:lnTo>
                      <a:pt x="77" y="12"/>
                    </a:lnTo>
                    <a:lnTo>
                      <a:pt x="85" y="9"/>
                    </a:lnTo>
                    <a:lnTo>
                      <a:pt x="93" y="8"/>
                    </a:lnTo>
                    <a:lnTo>
                      <a:pt x="104" y="7"/>
                    </a:lnTo>
                    <a:lnTo>
                      <a:pt x="112" y="5"/>
                    </a:lnTo>
                    <a:lnTo>
                      <a:pt x="120" y="4"/>
                    </a:lnTo>
                    <a:lnTo>
                      <a:pt x="131" y="1"/>
                    </a:lnTo>
                    <a:lnTo>
                      <a:pt x="139" y="0"/>
                    </a:lnTo>
                    <a:lnTo>
                      <a:pt x="151" y="0"/>
                    </a:lnTo>
                    <a:lnTo>
                      <a:pt x="162" y="0"/>
                    </a:lnTo>
                    <a:lnTo>
                      <a:pt x="172" y="0"/>
                    </a:lnTo>
                    <a:lnTo>
                      <a:pt x="181" y="1"/>
                    </a:lnTo>
                    <a:lnTo>
                      <a:pt x="191" y="1"/>
                    </a:lnTo>
                    <a:lnTo>
                      <a:pt x="203" y="3"/>
                    </a:lnTo>
                    <a:lnTo>
                      <a:pt x="218" y="4"/>
                    </a:lnTo>
                    <a:lnTo>
                      <a:pt x="239" y="7"/>
                    </a:lnTo>
                    <a:lnTo>
                      <a:pt x="255" y="11"/>
                    </a:lnTo>
                    <a:lnTo>
                      <a:pt x="274" y="15"/>
                    </a:lnTo>
                    <a:lnTo>
                      <a:pt x="291" y="19"/>
                    </a:lnTo>
                    <a:lnTo>
                      <a:pt x="307" y="23"/>
                    </a:lnTo>
                    <a:lnTo>
                      <a:pt x="324" y="27"/>
                    </a:lnTo>
                    <a:lnTo>
                      <a:pt x="343" y="33"/>
                    </a:lnTo>
                    <a:lnTo>
                      <a:pt x="359" y="37"/>
                    </a:lnTo>
                    <a:lnTo>
                      <a:pt x="376" y="41"/>
                    </a:lnTo>
                    <a:lnTo>
                      <a:pt x="388" y="47"/>
                    </a:lnTo>
                    <a:lnTo>
                      <a:pt x="403" y="52"/>
                    </a:lnTo>
                    <a:lnTo>
                      <a:pt x="415" y="58"/>
                    </a:lnTo>
                    <a:lnTo>
                      <a:pt x="428" y="63"/>
                    </a:lnTo>
                    <a:lnTo>
                      <a:pt x="430" y="66"/>
                    </a:lnTo>
                    <a:lnTo>
                      <a:pt x="430" y="67"/>
                    </a:lnTo>
                    <a:lnTo>
                      <a:pt x="430" y="70"/>
                    </a:lnTo>
                    <a:lnTo>
                      <a:pt x="430" y="7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50" name="Freeform 864"/>
              <p:cNvSpPr>
                <a:spLocks/>
              </p:cNvSpPr>
              <p:nvPr/>
            </p:nvSpPr>
            <p:spPr bwMode="auto">
              <a:xfrm>
                <a:off x="1502" y="2631"/>
                <a:ext cx="623" cy="33"/>
              </a:xfrm>
              <a:custGeom>
                <a:avLst/>
                <a:gdLst>
                  <a:gd name="T0" fmla="*/ 623 w 623"/>
                  <a:gd name="T1" fmla="*/ 20 h 33"/>
                  <a:gd name="T2" fmla="*/ 580 w 623"/>
                  <a:gd name="T3" fmla="*/ 21 h 33"/>
                  <a:gd name="T4" fmla="*/ 538 w 623"/>
                  <a:gd name="T5" fmla="*/ 22 h 33"/>
                  <a:gd name="T6" fmla="*/ 499 w 623"/>
                  <a:gd name="T7" fmla="*/ 22 h 33"/>
                  <a:gd name="T8" fmla="*/ 463 w 623"/>
                  <a:gd name="T9" fmla="*/ 24 h 33"/>
                  <a:gd name="T10" fmla="*/ 428 w 623"/>
                  <a:gd name="T11" fmla="*/ 24 h 33"/>
                  <a:gd name="T12" fmla="*/ 395 w 623"/>
                  <a:gd name="T13" fmla="*/ 25 h 33"/>
                  <a:gd name="T14" fmla="*/ 364 w 623"/>
                  <a:gd name="T15" fmla="*/ 25 h 33"/>
                  <a:gd name="T16" fmla="*/ 335 w 623"/>
                  <a:gd name="T17" fmla="*/ 27 h 33"/>
                  <a:gd name="T18" fmla="*/ 308 w 623"/>
                  <a:gd name="T19" fmla="*/ 27 h 33"/>
                  <a:gd name="T20" fmla="*/ 283 w 623"/>
                  <a:gd name="T21" fmla="*/ 27 h 33"/>
                  <a:gd name="T22" fmla="*/ 262 w 623"/>
                  <a:gd name="T23" fmla="*/ 27 h 33"/>
                  <a:gd name="T24" fmla="*/ 243 w 623"/>
                  <a:gd name="T25" fmla="*/ 28 h 33"/>
                  <a:gd name="T26" fmla="*/ 227 w 623"/>
                  <a:gd name="T27" fmla="*/ 28 h 33"/>
                  <a:gd name="T28" fmla="*/ 212 w 623"/>
                  <a:gd name="T29" fmla="*/ 28 h 33"/>
                  <a:gd name="T30" fmla="*/ 200 w 623"/>
                  <a:gd name="T31" fmla="*/ 29 h 33"/>
                  <a:gd name="T32" fmla="*/ 191 w 623"/>
                  <a:gd name="T33" fmla="*/ 29 h 33"/>
                  <a:gd name="T34" fmla="*/ 168 w 623"/>
                  <a:gd name="T35" fmla="*/ 31 h 33"/>
                  <a:gd name="T36" fmla="*/ 146 w 623"/>
                  <a:gd name="T37" fmla="*/ 31 h 33"/>
                  <a:gd name="T38" fmla="*/ 121 w 623"/>
                  <a:gd name="T39" fmla="*/ 32 h 33"/>
                  <a:gd name="T40" fmla="*/ 98 w 623"/>
                  <a:gd name="T41" fmla="*/ 32 h 33"/>
                  <a:gd name="T42" fmla="*/ 75 w 623"/>
                  <a:gd name="T43" fmla="*/ 33 h 33"/>
                  <a:gd name="T44" fmla="*/ 52 w 623"/>
                  <a:gd name="T45" fmla="*/ 33 h 33"/>
                  <a:gd name="T46" fmla="*/ 27 w 623"/>
                  <a:gd name="T47" fmla="*/ 33 h 33"/>
                  <a:gd name="T48" fmla="*/ 4 w 623"/>
                  <a:gd name="T49" fmla="*/ 33 h 33"/>
                  <a:gd name="T50" fmla="*/ 2 w 623"/>
                  <a:gd name="T51" fmla="*/ 28 h 33"/>
                  <a:gd name="T52" fmla="*/ 2 w 623"/>
                  <a:gd name="T53" fmla="*/ 22 h 33"/>
                  <a:gd name="T54" fmla="*/ 0 w 623"/>
                  <a:gd name="T55" fmla="*/ 17 h 33"/>
                  <a:gd name="T56" fmla="*/ 0 w 623"/>
                  <a:gd name="T57" fmla="*/ 11 h 33"/>
                  <a:gd name="T58" fmla="*/ 25 w 623"/>
                  <a:gd name="T59" fmla="*/ 11 h 33"/>
                  <a:gd name="T60" fmla="*/ 46 w 623"/>
                  <a:gd name="T61" fmla="*/ 11 h 33"/>
                  <a:gd name="T62" fmla="*/ 67 w 623"/>
                  <a:gd name="T63" fmla="*/ 11 h 33"/>
                  <a:gd name="T64" fmla="*/ 87 w 623"/>
                  <a:gd name="T65" fmla="*/ 11 h 33"/>
                  <a:gd name="T66" fmla="*/ 106 w 623"/>
                  <a:gd name="T67" fmla="*/ 11 h 33"/>
                  <a:gd name="T68" fmla="*/ 129 w 623"/>
                  <a:gd name="T69" fmla="*/ 11 h 33"/>
                  <a:gd name="T70" fmla="*/ 152 w 623"/>
                  <a:gd name="T71" fmla="*/ 10 h 33"/>
                  <a:gd name="T72" fmla="*/ 179 w 623"/>
                  <a:gd name="T73" fmla="*/ 10 h 33"/>
                  <a:gd name="T74" fmla="*/ 210 w 623"/>
                  <a:gd name="T75" fmla="*/ 10 h 33"/>
                  <a:gd name="T76" fmla="*/ 245 w 623"/>
                  <a:gd name="T77" fmla="*/ 9 h 33"/>
                  <a:gd name="T78" fmla="*/ 287 w 623"/>
                  <a:gd name="T79" fmla="*/ 7 h 33"/>
                  <a:gd name="T80" fmla="*/ 335 w 623"/>
                  <a:gd name="T81" fmla="*/ 7 h 33"/>
                  <a:gd name="T82" fmla="*/ 389 w 623"/>
                  <a:gd name="T83" fmla="*/ 6 h 33"/>
                  <a:gd name="T84" fmla="*/ 453 w 623"/>
                  <a:gd name="T85" fmla="*/ 5 h 33"/>
                  <a:gd name="T86" fmla="*/ 526 w 623"/>
                  <a:gd name="T87" fmla="*/ 2 h 33"/>
                  <a:gd name="T88" fmla="*/ 609 w 623"/>
                  <a:gd name="T89" fmla="*/ 0 h 33"/>
                  <a:gd name="T90" fmla="*/ 611 w 623"/>
                  <a:gd name="T91" fmla="*/ 2 h 33"/>
                  <a:gd name="T92" fmla="*/ 613 w 623"/>
                  <a:gd name="T93" fmla="*/ 2 h 33"/>
                  <a:gd name="T94" fmla="*/ 617 w 623"/>
                  <a:gd name="T95" fmla="*/ 3 h 33"/>
                  <a:gd name="T96" fmla="*/ 621 w 623"/>
                  <a:gd name="T97" fmla="*/ 5 h 33"/>
                  <a:gd name="T98" fmla="*/ 621 w 623"/>
                  <a:gd name="T99" fmla="*/ 9 h 33"/>
                  <a:gd name="T100" fmla="*/ 621 w 623"/>
                  <a:gd name="T101" fmla="*/ 13 h 33"/>
                  <a:gd name="T102" fmla="*/ 621 w 623"/>
                  <a:gd name="T103" fmla="*/ 17 h 33"/>
                  <a:gd name="T104" fmla="*/ 623 w 623"/>
                  <a:gd name="T105" fmla="*/ 20 h 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3"/>
                  <a:gd name="T160" fmla="*/ 0 h 33"/>
                  <a:gd name="T161" fmla="*/ 623 w 623"/>
                  <a:gd name="T162" fmla="*/ 33 h 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3" h="33">
                    <a:moveTo>
                      <a:pt x="623" y="20"/>
                    </a:moveTo>
                    <a:lnTo>
                      <a:pt x="580" y="21"/>
                    </a:lnTo>
                    <a:lnTo>
                      <a:pt x="538" y="22"/>
                    </a:lnTo>
                    <a:lnTo>
                      <a:pt x="499" y="22"/>
                    </a:lnTo>
                    <a:lnTo>
                      <a:pt x="463" y="24"/>
                    </a:lnTo>
                    <a:lnTo>
                      <a:pt x="428" y="24"/>
                    </a:lnTo>
                    <a:lnTo>
                      <a:pt x="395" y="25"/>
                    </a:lnTo>
                    <a:lnTo>
                      <a:pt x="364" y="25"/>
                    </a:lnTo>
                    <a:lnTo>
                      <a:pt x="335" y="27"/>
                    </a:lnTo>
                    <a:lnTo>
                      <a:pt x="308" y="27"/>
                    </a:lnTo>
                    <a:lnTo>
                      <a:pt x="283" y="27"/>
                    </a:lnTo>
                    <a:lnTo>
                      <a:pt x="262" y="27"/>
                    </a:lnTo>
                    <a:lnTo>
                      <a:pt x="243" y="28"/>
                    </a:lnTo>
                    <a:lnTo>
                      <a:pt x="227" y="28"/>
                    </a:lnTo>
                    <a:lnTo>
                      <a:pt x="212" y="28"/>
                    </a:lnTo>
                    <a:lnTo>
                      <a:pt x="200" y="29"/>
                    </a:lnTo>
                    <a:lnTo>
                      <a:pt x="191" y="29"/>
                    </a:lnTo>
                    <a:lnTo>
                      <a:pt x="168" y="31"/>
                    </a:lnTo>
                    <a:lnTo>
                      <a:pt x="146" y="31"/>
                    </a:lnTo>
                    <a:lnTo>
                      <a:pt x="121" y="32"/>
                    </a:lnTo>
                    <a:lnTo>
                      <a:pt x="98" y="32"/>
                    </a:lnTo>
                    <a:lnTo>
                      <a:pt x="75" y="33"/>
                    </a:lnTo>
                    <a:lnTo>
                      <a:pt x="52" y="33"/>
                    </a:lnTo>
                    <a:lnTo>
                      <a:pt x="27" y="33"/>
                    </a:lnTo>
                    <a:lnTo>
                      <a:pt x="4" y="33"/>
                    </a:lnTo>
                    <a:lnTo>
                      <a:pt x="2" y="28"/>
                    </a:lnTo>
                    <a:lnTo>
                      <a:pt x="2" y="22"/>
                    </a:lnTo>
                    <a:lnTo>
                      <a:pt x="0" y="17"/>
                    </a:lnTo>
                    <a:lnTo>
                      <a:pt x="0" y="11"/>
                    </a:lnTo>
                    <a:lnTo>
                      <a:pt x="25" y="11"/>
                    </a:lnTo>
                    <a:lnTo>
                      <a:pt x="46" y="11"/>
                    </a:lnTo>
                    <a:lnTo>
                      <a:pt x="67" y="11"/>
                    </a:lnTo>
                    <a:lnTo>
                      <a:pt x="87" y="11"/>
                    </a:lnTo>
                    <a:lnTo>
                      <a:pt x="106" y="11"/>
                    </a:lnTo>
                    <a:lnTo>
                      <a:pt x="129" y="11"/>
                    </a:lnTo>
                    <a:lnTo>
                      <a:pt x="152" y="10"/>
                    </a:lnTo>
                    <a:lnTo>
                      <a:pt x="179" y="10"/>
                    </a:lnTo>
                    <a:lnTo>
                      <a:pt x="210" y="10"/>
                    </a:lnTo>
                    <a:lnTo>
                      <a:pt x="245" y="9"/>
                    </a:lnTo>
                    <a:lnTo>
                      <a:pt x="287" y="7"/>
                    </a:lnTo>
                    <a:lnTo>
                      <a:pt x="335" y="7"/>
                    </a:lnTo>
                    <a:lnTo>
                      <a:pt x="389" y="6"/>
                    </a:lnTo>
                    <a:lnTo>
                      <a:pt x="453" y="5"/>
                    </a:lnTo>
                    <a:lnTo>
                      <a:pt x="526" y="2"/>
                    </a:lnTo>
                    <a:lnTo>
                      <a:pt x="609" y="0"/>
                    </a:lnTo>
                    <a:lnTo>
                      <a:pt x="611" y="2"/>
                    </a:lnTo>
                    <a:lnTo>
                      <a:pt x="613" y="2"/>
                    </a:lnTo>
                    <a:lnTo>
                      <a:pt x="617" y="3"/>
                    </a:lnTo>
                    <a:lnTo>
                      <a:pt x="621" y="5"/>
                    </a:lnTo>
                    <a:lnTo>
                      <a:pt x="621" y="9"/>
                    </a:lnTo>
                    <a:lnTo>
                      <a:pt x="621" y="13"/>
                    </a:lnTo>
                    <a:lnTo>
                      <a:pt x="621" y="17"/>
                    </a:lnTo>
                    <a:lnTo>
                      <a:pt x="623" y="20"/>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51" name="Freeform 865"/>
              <p:cNvSpPr>
                <a:spLocks/>
              </p:cNvSpPr>
              <p:nvPr/>
            </p:nvSpPr>
            <p:spPr bwMode="auto">
              <a:xfrm>
                <a:off x="1440" y="2580"/>
                <a:ext cx="679" cy="54"/>
              </a:xfrm>
              <a:custGeom>
                <a:avLst/>
                <a:gdLst>
                  <a:gd name="T0" fmla="*/ 679 w 679"/>
                  <a:gd name="T1" fmla="*/ 33 h 54"/>
                  <a:gd name="T2" fmla="*/ 677 w 679"/>
                  <a:gd name="T3" fmla="*/ 40 h 54"/>
                  <a:gd name="T4" fmla="*/ 621 w 679"/>
                  <a:gd name="T5" fmla="*/ 44 h 54"/>
                  <a:gd name="T6" fmla="*/ 534 w 679"/>
                  <a:gd name="T7" fmla="*/ 47 h 54"/>
                  <a:gd name="T8" fmla="*/ 463 w 679"/>
                  <a:gd name="T9" fmla="*/ 50 h 54"/>
                  <a:gd name="T10" fmla="*/ 403 w 679"/>
                  <a:gd name="T11" fmla="*/ 51 h 54"/>
                  <a:gd name="T12" fmla="*/ 347 w 679"/>
                  <a:gd name="T13" fmla="*/ 53 h 54"/>
                  <a:gd name="T14" fmla="*/ 289 w 679"/>
                  <a:gd name="T15" fmla="*/ 53 h 54"/>
                  <a:gd name="T16" fmla="*/ 220 w 679"/>
                  <a:gd name="T17" fmla="*/ 53 h 54"/>
                  <a:gd name="T18" fmla="*/ 135 w 679"/>
                  <a:gd name="T19" fmla="*/ 54 h 54"/>
                  <a:gd name="T20" fmla="*/ 64 w 679"/>
                  <a:gd name="T21" fmla="*/ 51 h 54"/>
                  <a:gd name="T22" fmla="*/ 41 w 679"/>
                  <a:gd name="T23" fmla="*/ 44 h 54"/>
                  <a:gd name="T24" fmla="*/ 21 w 679"/>
                  <a:gd name="T25" fmla="*/ 31 h 54"/>
                  <a:gd name="T26" fmla="*/ 8 w 679"/>
                  <a:gd name="T27" fmla="*/ 20 h 54"/>
                  <a:gd name="T28" fmla="*/ 0 w 679"/>
                  <a:gd name="T29" fmla="*/ 11 h 54"/>
                  <a:gd name="T30" fmla="*/ 0 w 679"/>
                  <a:gd name="T31" fmla="*/ 5 h 54"/>
                  <a:gd name="T32" fmla="*/ 14 w 679"/>
                  <a:gd name="T33" fmla="*/ 2 h 54"/>
                  <a:gd name="T34" fmla="*/ 39 w 679"/>
                  <a:gd name="T35" fmla="*/ 0 h 54"/>
                  <a:gd name="T36" fmla="*/ 62 w 679"/>
                  <a:gd name="T37" fmla="*/ 2 h 54"/>
                  <a:gd name="T38" fmla="*/ 98 w 679"/>
                  <a:gd name="T39" fmla="*/ 2 h 54"/>
                  <a:gd name="T40" fmla="*/ 152 w 679"/>
                  <a:gd name="T41" fmla="*/ 11 h 54"/>
                  <a:gd name="T42" fmla="*/ 195 w 679"/>
                  <a:gd name="T43" fmla="*/ 25 h 54"/>
                  <a:gd name="T44" fmla="*/ 222 w 679"/>
                  <a:gd name="T45" fmla="*/ 35 h 54"/>
                  <a:gd name="T46" fmla="*/ 241 w 679"/>
                  <a:gd name="T47" fmla="*/ 42 h 54"/>
                  <a:gd name="T48" fmla="*/ 270 w 679"/>
                  <a:gd name="T49" fmla="*/ 43 h 54"/>
                  <a:gd name="T50" fmla="*/ 311 w 679"/>
                  <a:gd name="T51" fmla="*/ 42 h 54"/>
                  <a:gd name="T52" fmla="*/ 355 w 679"/>
                  <a:gd name="T53" fmla="*/ 39 h 54"/>
                  <a:gd name="T54" fmla="*/ 397 w 679"/>
                  <a:gd name="T55" fmla="*/ 38 h 54"/>
                  <a:gd name="T56" fmla="*/ 440 w 679"/>
                  <a:gd name="T57" fmla="*/ 35 h 54"/>
                  <a:gd name="T58" fmla="*/ 484 w 679"/>
                  <a:gd name="T59" fmla="*/ 33 h 54"/>
                  <a:gd name="T60" fmla="*/ 527 w 679"/>
                  <a:gd name="T61" fmla="*/ 31 h 54"/>
                  <a:gd name="T62" fmla="*/ 571 w 679"/>
                  <a:gd name="T63" fmla="*/ 29 h 54"/>
                  <a:gd name="T64" fmla="*/ 600 w 679"/>
                  <a:gd name="T65" fmla="*/ 22 h 54"/>
                  <a:gd name="T66" fmla="*/ 619 w 679"/>
                  <a:gd name="T67" fmla="*/ 13 h 54"/>
                  <a:gd name="T68" fmla="*/ 640 w 679"/>
                  <a:gd name="T69" fmla="*/ 9 h 54"/>
                  <a:gd name="T70" fmla="*/ 658 w 679"/>
                  <a:gd name="T71" fmla="*/ 6 h 54"/>
                  <a:gd name="T72" fmla="*/ 675 w 679"/>
                  <a:gd name="T73" fmla="*/ 13 h 54"/>
                  <a:gd name="T74" fmla="*/ 679 w 679"/>
                  <a:gd name="T75" fmla="*/ 24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9"/>
                  <a:gd name="T115" fmla="*/ 0 h 54"/>
                  <a:gd name="T116" fmla="*/ 679 w 679"/>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9" h="54">
                    <a:moveTo>
                      <a:pt x="679" y="31"/>
                    </a:moveTo>
                    <a:lnTo>
                      <a:pt x="679" y="33"/>
                    </a:lnTo>
                    <a:lnTo>
                      <a:pt x="677" y="36"/>
                    </a:lnTo>
                    <a:lnTo>
                      <a:pt x="677" y="40"/>
                    </a:lnTo>
                    <a:lnTo>
                      <a:pt x="675" y="43"/>
                    </a:lnTo>
                    <a:lnTo>
                      <a:pt x="621" y="44"/>
                    </a:lnTo>
                    <a:lnTo>
                      <a:pt x="575" y="46"/>
                    </a:lnTo>
                    <a:lnTo>
                      <a:pt x="534" y="47"/>
                    </a:lnTo>
                    <a:lnTo>
                      <a:pt x="496" y="49"/>
                    </a:lnTo>
                    <a:lnTo>
                      <a:pt x="463" y="50"/>
                    </a:lnTo>
                    <a:lnTo>
                      <a:pt x="432" y="50"/>
                    </a:lnTo>
                    <a:lnTo>
                      <a:pt x="403" y="51"/>
                    </a:lnTo>
                    <a:lnTo>
                      <a:pt x="376" y="51"/>
                    </a:lnTo>
                    <a:lnTo>
                      <a:pt x="347" y="53"/>
                    </a:lnTo>
                    <a:lnTo>
                      <a:pt x="318" y="53"/>
                    </a:lnTo>
                    <a:lnTo>
                      <a:pt x="289" y="53"/>
                    </a:lnTo>
                    <a:lnTo>
                      <a:pt x="255" y="53"/>
                    </a:lnTo>
                    <a:lnTo>
                      <a:pt x="220" y="53"/>
                    </a:lnTo>
                    <a:lnTo>
                      <a:pt x="179" y="54"/>
                    </a:lnTo>
                    <a:lnTo>
                      <a:pt x="135" y="54"/>
                    </a:lnTo>
                    <a:lnTo>
                      <a:pt x="83" y="54"/>
                    </a:lnTo>
                    <a:lnTo>
                      <a:pt x="64" y="51"/>
                    </a:lnTo>
                    <a:lnTo>
                      <a:pt x="52" y="49"/>
                    </a:lnTo>
                    <a:lnTo>
                      <a:pt x="41" y="44"/>
                    </a:lnTo>
                    <a:lnTo>
                      <a:pt x="27" y="36"/>
                    </a:lnTo>
                    <a:lnTo>
                      <a:pt x="21" y="31"/>
                    </a:lnTo>
                    <a:lnTo>
                      <a:pt x="14" y="25"/>
                    </a:lnTo>
                    <a:lnTo>
                      <a:pt x="8" y="20"/>
                    </a:lnTo>
                    <a:lnTo>
                      <a:pt x="2" y="14"/>
                    </a:lnTo>
                    <a:lnTo>
                      <a:pt x="0" y="11"/>
                    </a:lnTo>
                    <a:lnTo>
                      <a:pt x="0" y="9"/>
                    </a:lnTo>
                    <a:lnTo>
                      <a:pt x="0" y="5"/>
                    </a:lnTo>
                    <a:lnTo>
                      <a:pt x="0" y="2"/>
                    </a:lnTo>
                    <a:lnTo>
                      <a:pt x="14" y="2"/>
                    </a:lnTo>
                    <a:lnTo>
                      <a:pt x="27" y="0"/>
                    </a:lnTo>
                    <a:lnTo>
                      <a:pt x="39" y="0"/>
                    </a:lnTo>
                    <a:lnTo>
                      <a:pt x="50" y="0"/>
                    </a:lnTo>
                    <a:lnTo>
                      <a:pt x="62" y="2"/>
                    </a:lnTo>
                    <a:lnTo>
                      <a:pt x="79" y="2"/>
                    </a:lnTo>
                    <a:lnTo>
                      <a:pt x="98" y="2"/>
                    </a:lnTo>
                    <a:lnTo>
                      <a:pt x="125" y="3"/>
                    </a:lnTo>
                    <a:lnTo>
                      <a:pt x="152" y="11"/>
                    </a:lnTo>
                    <a:lnTo>
                      <a:pt x="176" y="18"/>
                    </a:lnTo>
                    <a:lnTo>
                      <a:pt x="195" y="25"/>
                    </a:lnTo>
                    <a:lnTo>
                      <a:pt x="210" y="31"/>
                    </a:lnTo>
                    <a:lnTo>
                      <a:pt x="222" y="35"/>
                    </a:lnTo>
                    <a:lnTo>
                      <a:pt x="233" y="39"/>
                    </a:lnTo>
                    <a:lnTo>
                      <a:pt x="241" y="42"/>
                    </a:lnTo>
                    <a:lnTo>
                      <a:pt x="249" y="44"/>
                    </a:lnTo>
                    <a:lnTo>
                      <a:pt x="270" y="43"/>
                    </a:lnTo>
                    <a:lnTo>
                      <a:pt x="291" y="42"/>
                    </a:lnTo>
                    <a:lnTo>
                      <a:pt x="311" y="42"/>
                    </a:lnTo>
                    <a:lnTo>
                      <a:pt x="334" y="40"/>
                    </a:lnTo>
                    <a:lnTo>
                      <a:pt x="355" y="39"/>
                    </a:lnTo>
                    <a:lnTo>
                      <a:pt x="376" y="38"/>
                    </a:lnTo>
                    <a:lnTo>
                      <a:pt x="397" y="38"/>
                    </a:lnTo>
                    <a:lnTo>
                      <a:pt x="419" y="36"/>
                    </a:lnTo>
                    <a:lnTo>
                      <a:pt x="440" y="35"/>
                    </a:lnTo>
                    <a:lnTo>
                      <a:pt x="461" y="33"/>
                    </a:lnTo>
                    <a:lnTo>
                      <a:pt x="484" y="33"/>
                    </a:lnTo>
                    <a:lnTo>
                      <a:pt x="505" y="32"/>
                    </a:lnTo>
                    <a:lnTo>
                      <a:pt x="527" y="31"/>
                    </a:lnTo>
                    <a:lnTo>
                      <a:pt x="548" y="29"/>
                    </a:lnTo>
                    <a:lnTo>
                      <a:pt x="571" y="29"/>
                    </a:lnTo>
                    <a:lnTo>
                      <a:pt x="592" y="28"/>
                    </a:lnTo>
                    <a:lnTo>
                      <a:pt x="600" y="22"/>
                    </a:lnTo>
                    <a:lnTo>
                      <a:pt x="608" y="17"/>
                    </a:lnTo>
                    <a:lnTo>
                      <a:pt x="619" y="13"/>
                    </a:lnTo>
                    <a:lnTo>
                      <a:pt x="629" y="10"/>
                    </a:lnTo>
                    <a:lnTo>
                      <a:pt x="640" y="9"/>
                    </a:lnTo>
                    <a:lnTo>
                      <a:pt x="648" y="7"/>
                    </a:lnTo>
                    <a:lnTo>
                      <a:pt x="658" y="6"/>
                    </a:lnTo>
                    <a:lnTo>
                      <a:pt x="671" y="5"/>
                    </a:lnTo>
                    <a:lnTo>
                      <a:pt x="675" y="13"/>
                    </a:lnTo>
                    <a:lnTo>
                      <a:pt x="679" y="20"/>
                    </a:lnTo>
                    <a:lnTo>
                      <a:pt x="679" y="24"/>
                    </a:lnTo>
                    <a:lnTo>
                      <a:pt x="679" y="3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52" name="Freeform 866"/>
              <p:cNvSpPr>
                <a:spLocks/>
              </p:cNvSpPr>
              <p:nvPr/>
            </p:nvSpPr>
            <p:spPr bwMode="auto">
              <a:xfrm>
                <a:off x="1716" y="2583"/>
                <a:ext cx="320" cy="35"/>
              </a:xfrm>
              <a:custGeom>
                <a:avLst/>
                <a:gdLst>
                  <a:gd name="T0" fmla="*/ 320 w 320"/>
                  <a:gd name="T1" fmla="*/ 14 h 35"/>
                  <a:gd name="T2" fmla="*/ 312 w 320"/>
                  <a:gd name="T3" fmla="*/ 15 h 35"/>
                  <a:gd name="T4" fmla="*/ 301 w 320"/>
                  <a:gd name="T5" fmla="*/ 17 h 35"/>
                  <a:gd name="T6" fmla="*/ 287 w 320"/>
                  <a:gd name="T7" fmla="*/ 18 h 35"/>
                  <a:gd name="T8" fmla="*/ 264 w 320"/>
                  <a:gd name="T9" fmla="*/ 19 h 35"/>
                  <a:gd name="T10" fmla="*/ 226 w 320"/>
                  <a:gd name="T11" fmla="*/ 22 h 35"/>
                  <a:gd name="T12" fmla="*/ 172 w 320"/>
                  <a:gd name="T13" fmla="*/ 25 h 35"/>
                  <a:gd name="T14" fmla="*/ 98 w 320"/>
                  <a:gd name="T15" fmla="*/ 29 h 35"/>
                  <a:gd name="T16" fmla="*/ 0 w 320"/>
                  <a:gd name="T17" fmla="*/ 35 h 35"/>
                  <a:gd name="T18" fmla="*/ 0 w 320"/>
                  <a:gd name="T19" fmla="*/ 32 h 35"/>
                  <a:gd name="T20" fmla="*/ 2 w 320"/>
                  <a:gd name="T21" fmla="*/ 29 h 35"/>
                  <a:gd name="T22" fmla="*/ 2 w 320"/>
                  <a:gd name="T23" fmla="*/ 26 h 35"/>
                  <a:gd name="T24" fmla="*/ 4 w 320"/>
                  <a:gd name="T25" fmla="*/ 24 h 35"/>
                  <a:gd name="T26" fmla="*/ 17 w 320"/>
                  <a:gd name="T27" fmla="*/ 22 h 35"/>
                  <a:gd name="T28" fmla="*/ 27 w 320"/>
                  <a:gd name="T29" fmla="*/ 21 h 35"/>
                  <a:gd name="T30" fmla="*/ 40 w 320"/>
                  <a:gd name="T31" fmla="*/ 18 h 35"/>
                  <a:gd name="T32" fmla="*/ 50 w 320"/>
                  <a:gd name="T33" fmla="*/ 15 h 35"/>
                  <a:gd name="T34" fmla="*/ 62 w 320"/>
                  <a:gd name="T35" fmla="*/ 13 h 35"/>
                  <a:gd name="T36" fmla="*/ 77 w 320"/>
                  <a:gd name="T37" fmla="*/ 10 h 35"/>
                  <a:gd name="T38" fmla="*/ 94 w 320"/>
                  <a:gd name="T39" fmla="*/ 7 h 35"/>
                  <a:gd name="T40" fmla="*/ 114 w 320"/>
                  <a:gd name="T41" fmla="*/ 3 h 35"/>
                  <a:gd name="T42" fmla="*/ 139 w 320"/>
                  <a:gd name="T43" fmla="*/ 3 h 35"/>
                  <a:gd name="T44" fmla="*/ 164 w 320"/>
                  <a:gd name="T45" fmla="*/ 3 h 35"/>
                  <a:gd name="T46" fmla="*/ 189 w 320"/>
                  <a:gd name="T47" fmla="*/ 3 h 35"/>
                  <a:gd name="T48" fmla="*/ 214 w 320"/>
                  <a:gd name="T49" fmla="*/ 2 h 35"/>
                  <a:gd name="T50" fmla="*/ 237 w 320"/>
                  <a:gd name="T51" fmla="*/ 2 h 35"/>
                  <a:gd name="T52" fmla="*/ 262 w 320"/>
                  <a:gd name="T53" fmla="*/ 2 h 35"/>
                  <a:gd name="T54" fmla="*/ 287 w 320"/>
                  <a:gd name="T55" fmla="*/ 0 h 35"/>
                  <a:gd name="T56" fmla="*/ 312 w 320"/>
                  <a:gd name="T57" fmla="*/ 0 h 35"/>
                  <a:gd name="T58" fmla="*/ 316 w 320"/>
                  <a:gd name="T59" fmla="*/ 6 h 35"/>
                  <a:gd name="T60" fmla="*/ 320 w 320"/>
                  <a:gd name="T61" fmla="*/ 8 h 35"/>
                  <a:gd name="T62" fmla="*/ 320 w 320"/>
                  <a:gd name="T63" fmla="*/ 11 h 35"/>
                  <a:gd name="T64" fmla="*/ 320 w 320"/>
                  <a:gd name="T65" fmla="*/ 1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35"/>
                  <a:gd name="T101" fmla="*/ 320 w 320"/>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35">
                    <a:moveTo>
                      <a:pt x="320" y="14"/>
                    </a:moveTo>
                    <a:lnTo>
                      <a:pt x="312" y="15"/>
                    </a:lnTo>
                    <a:lnTo>
                      <a:pt x="301" y="17"/>
                    </a:lnTo>
                    <a:lnTo>
                      <a:pt x="287" y="18"/>
                    </a:lnTo>
                    <a:lnTo>
                      <a:pt x="264" y="19"/>
                    </a:lnTo>
                    <a:lnTo>
                      <a:pt x="226" y="22"/>
                    </a:lnTo>
                    <a:lnTo>
                      <a:pt x="172" y="25"/>
                    </a:lnTo>
                    <a:lnTo>
                      <a:pt x="98" y="29"/>
                    </a:lnTo>
                    <a:lnTo>
                      <a:pt x="0" y="35"/>
                    </a:lnTo>
                    <a:lnTo>
                      <a:pt x="0" y="32"/>
                    </a:lnTo>
                    <a:lnTo>
                      <a:pt x="2" y="29"/>
                    </a:lnTo>
                    <a:lnTo>
                      <a:pt x="2" y="26"/>
                    </a:lnTo>
                    <a:lnTo>
                      <a:pt x="4" y="24"/>
                    </a:lnTo>
                    <a:lnTo>
                      <a:pt x="17" y="22"/>
                    </a:lnTo>
                    <a:lnTo>
                      <a:pt x="27" y="21"/>
                    </a:lnTo>
                    <a:lnTo>
                      <a:pt x="40" y="18"/>
                    </a:lnTo>
                    <a:lnTo>
                      <a:pt x="50" y="15"/>
                    </a:lnTo>
                    <a:lnTo>
                      <a:pt x="62" y="13"/>
                    </a:lnTo>
                    <a:lnTo>
                      <a:pt x="77" y="10"/>
                    </a:lnTo>
                    <a:lnTo>
                      <a:pt x="94" y="7"/>
                    </a:lnTo>
                    <a:lnTo>
                      <a:pt x="114" y="3"/>
                    </a:lnTo>
                    <a:lnTo>
                      <a:pt x="139" y="3"/>
                    </a:lnTo>
                    <a:lnTo>
                      <a:pt x="164" y="3"/>
                    </a:lnTo>
                    <a:lnTo>
                      <a:pt x="189" y="3"/>
                    </a:lnTo>
                    <a:lnTo>
                      <a:pt x="214" y="2"/>
                    </a:lnTo>
                    <a:lnTo>
                      <a:pt x="237" y="2"/>
                    </a:lnTo>
                    <a:lnTo>
                      <a:pt x="262" y="2"/>
                    </a:lnTo>
                    <a:lnTo>
                      <a:pt x="287" y="0"/>
                    </a:lnTo>
                    <a:lnTo>
                      <a:pt x="312" y="0"/>
                    </a:lnTo>
                    <a:lnTo>
                      <a:pt x="316" y="6"/>
                    </a:lnTo>
                    <a:lnTo>
                      <a:pt x="320" y="8"/>
                    </a:lnTo>
                    <a:lnTo>
                      <a:pt x="320" y="11"/>
                    </a:lnTo>
                    <a:lnTo>
                      <a:pt x="320" y="14"/>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53" name="Freeform 867"/>
              <p:cNvSpPr>
                <a:spLocks/>
              </p:cNvSpPr>
              <p:nvPr/>
            </p:nvSpPr>
            <p:spPr bwMode="auto">
              <a:xfrm>
                <a:off x="1739" y="2557"/>
                <a:ext cx="299" cy="33"/>
              </a:xfrm>
              <a:custGeom>
                <a:avLst/>
                <a:gdLst>
                  <a:gd name="T0" fmla="*/ 299 w 299"/>
                  <a:gd name="T1" fmla="*/ 17 h 33"/>
                  <a:gd name="T2" fmla="*/ 226 w 299"/>
                  <a:gd name="T3" fmla="*/ 19 h 33"/>
                  <a:gd name="T4" fmla="*/ 170 w 299"/>
                  <a:gd name="T5" fmla="*/ 22 h 33"/>
                  <a:gd name="T6" fmla="*/ 129 w 299"/>
                  <a:gd name="T7" fmla="*/ 23 h 33"/>
                  <a:gd name="T8" fmla="*/ 98 w 299"/>
                  <a:gd name="T9" fmla="*/ 25 h 33"/>
                  <a:gd name="T10" fmla="*/ 71 w 299"/>
                  <a:gd name="T11" fmla="*/ 26 h 33"/>
                  <a:gd name="T12" fmla="*/ 50 w 299"/>
                  <a:gd name="T13" fmla="*/ 28 h 33"/>
                  <a:gd name="T14" fmla="*/ 27 w 299"/>
                  <a:gd name="T15" fmla="*/ 30 h 33"/>
                  <a:gd name="T16" fmla="*/ 0 w 299"/>
                  <a:gd name="T17" fmla="*/ 33 h 33"/>
                  <a:gd name="T18" fmla="*/ 0 w 299"/>
                  <a:gd name="T19" fmla="*/ 30 h 33"/>
                  <a:gd name="T20" fmla="*/ 0 w 299"/>
                  <a:gd name="T21" fmla="*/ 28 h 33"/>
                  <a:gd name="T22" fmla="*/ 0 w 299"/>
                  <a:gd name="T23" fmla="*/ 26 h 33"/>
                  <a:gd name="T24" fmla="*/ 0 w 299"/>
                  <a:gd name="T25" fmla="*/ 23 h 33"/>
                  <a:gd name="T26" fmla="*/ 21 w 299"/>
                  <a:gd name="T27" fmla="*/ 19 h 33"/>
                  <a:gd name="T28" fmla="*/ 39 w 299"/>
                  <a:gd name="T29" fmla="*/ 17 h 33"/>
                  <a:gd name="T30" fmla="*/ 54 w 299"/>
                  <a:gd name="T31" fmla="*/ 15 h 33"/>
                  <a:gd name="T32" fmla="*/ 66 w 299"/>
                  <a:gd name="T33" fmla="*/ 12 h 33"/>
                  <a:gd name="T34" fmla="*/ 83 w 299"/>
                  <a:gd name="T35" fmla="*/ 11 h 33"/>
                  <a:gd name="T36" fmla="*/ 100 w 299"/>
                  <a:gd name="T37" fmla="*/ 10 h 33"/>
                  <a:gd name="T38" fmla="*/ 122 w 299"/>
                  <a:gd name="T39" fmla="*/ 8 h 33"/>
                  <a:gd name="T40" fmla="*/ 152 w 299"/>
                  <a:gd name="T41" fmla="*/ 7 h 33"/>
                  <a:gd name="T42" fmla="*/ 162 w 299"/>
                  <a:gd name="T43" fmla="*/ 7 h 33"/>
                  <a:gd name="T44" fmla="*/ 174 w 299"/>
                  <a:gd name="T45" fmla="*/ 7 h 33"/>
                  <a:gd name="T46" fmla="*/ 185 w 299"/>
                  <a:gd name="T47" fmla="*/ 7 h 33"/>
                  <a:gd name="T48" fmla="*/ 197 w 299"/>
                  <a:gd name="T49" fmla="*/ 7 h 33"/>
                  <a:gd name="T50" fmla="*/ 208 w 299"/>
                  <a:gd name="T51" fmla="*/ 7 h 33"/>
                  <a:gd name="T52" fmla="*/ 218 w 299"/>
                  <a:gd name="T53" fmla="*/ 5 h 33"/>
                  <a:gd name="T54" fmla="*/ 230 w 299"/>
                  <a:gd name="T55" fmla="*/ 5 h 33"/>
                  <a:gd name="T56" fmla="*/ 241 w 299"/>
                  <a:gd name="T57" fmla="*/ 4 h 33"/>
                  <a:gd name="T58" fmla="*/ 264 w 299"/>
                  <a:gd name="T59" fmla="*/ 1 h 33"/>
                  <a:gd name="T60" fmla="*/ 276 w 299"/>
                  <a:gd name="T61" fmla="*/ 0 h 33"/>
                  <a:gd name="T62" fmla="*/ 282 w 299"/>
                  <a:gd name="T63" fmla="*/ 0 h 33"/>
                  <a:gd name="T64" fmla="*/ 291 w 299"/>
                  <a:gd name="T65" fmla="*/ 0 h 33"/>
                  <a:gd name="T66" fmla="*/ 293 w 299"/>
                  <a:gd name="T67" fmla="*/ 3 h 33"/>
                  <a:gd name="T68" fmla="*/ 295 w 299"/>
                  <a:gd name="T69" fmla="*/ 7 h 33"/>
                  <a:gd name="T70" fmla="*/ 297 w 299"/>
                  <a:gd name="T71" fmla="*/ 11 h 33"/>
                  <a:gd name="T72" fmla="*/ 299 w 299"/>
                  <a:gd name="T73" fmla="*/ 17 h 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9"/>
                  <a:gd name="T112" fmla="*/ 0 h 33"/>
                  <a:gd name="T113" fmla="*/ 299 w 299"/>
                  <a:gd name="T114" fmla="*/ 33 h 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9" h="33">
                    <a:moveTo>
                      <a:pt x="299" y="17"/>
                    </a:moveTo>
                    <a:lnTo>
                      <a:pt x="226" y="19"/>
                    </a:lnTo>
                    <a:lnTo>
                      <a:pt x="170" y="22"/>
                    </a:lnTo>
                    <a:lnTo>
                      <a:pt x="129" y="23"/>
                    </a:lnTo>
                    <a:lnTo>
                      <a:pt x="98" y="25"/>
                    </a:lnTo>
                    <a:lnTo>
                      <a:pt x="71" y="26"/>
                    </a:lnTo>
                    <a:lnTo>
                      <a:pt x="50" y="28"/>
                    </a:lnTo>
                    <a:lnTo>
                      <a:pt x="27" y="30"/>
                    </a:lnTo>
                    <a:lnTo>
                      <a:pt x="0" y="33"/>
                    </a:lnTo>
                    <a:lnTo>
                      <a:pt x="0" y="30"/>
                    </a:lnTo>
                    <a:lnTo>
                      <a:pt x="0" y="28"/>
                    </a:lnTo>
                    <a:lnTo>
                      <a:pt x="0" y="26"/>
                    </a:lnTo>
                    <a:lnTo>
                      <a:pt x="0" y="23"/>
                    </a:lnTo>
                    <a:lnTo>
                      <a:pt x="21" y="19"/>
                    </a:lnTo>
                    <a:lnTo>
                      <a:pt x="39" y="17"/>
                    </a:lnTo>
                    <a:lnTo>
                      <a:pt x="54" y="15"/>
                    </a:lnTo>
                    <a:lnTo>
                      <a:pt x="66" y="12"/>
                    </a:lnTo>
                    <a:lnTo>
                      <a:pt x="83" y="11"/>
                    </a:lnTo>
                    <a:lnTo>
                      <a:pt x="100" y="10"/>
                    </a:lnTo>
                    <a:lnTo>
                      <a:pt x="122" y="8"/>
                    </a:lnTo>
                    <a:lnTo>
                      <a:pt x="152" y="7"/>
                    </a:lnTo>
                    <a:lnTo>
                      <a:pt x="162" y="7"/>
                    </a:lnTo>
                    <a:lnTo>
                      <a:pt x="174" y="7"/>
                    </a:lnTo>
                    <a:lnTo>
                      <a:pt x="185" y="7"/>
                    </a:lnTo>
                    <a:lnTo>
                      <a:pt x="197" y="7"/>
                    </a:lnTo>
                    <a:lnTo>
                      <a:pt x="208" y="7"/>
                    </a:lnTo>
                    <a:lnTo>
                      <a:pt x="218" y="5"/>
                    </a:lnTo>
                    <a:lnTo>
                      <a:pt x="230" y="5"/>
                    </a:lnTo>
                    <a:lnTo>
                      <a:pt x="241" y="4"/>
                    </a:lnTo>
                    <a:lnTo>
                      <a:pt x="264" y="1"/>
                    </a:lnTo>
                    <a:lnTo>
                      <a:pt x="276" y="0"/>
                    </a:lnTo>
                    <a:lnTo>
                      <a:pt x="282" y="0"/>
                    </a:lnTo>
                    <a:lnTo>
                      <a:pt x="291" y="0"/>
                    </a:lnTo>
                    <a:lnTo>
                      <a:pt x="293" y="3"/>
                    </a:lnTo>
                    <a:lnTo>
                      <a:pt x="295" y="7"/>
                    </a:lnTo>
                    <a:lnTo>
                      <a:pt x="297" y="11"/>
                    </a:lnTo>
                    <a:lnTo>
                      <a:pt x="299" y="1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54" name="Freeform 868"/>
              <p:cNvSpPr>
                <a:spLocks/>
              </p:cNvSpPr>
              <p:nvPr/>
            </p:nvSpPr>
            <p:spPr bwMode="auto">
              <a:xfrm>
                <a:off x="1531" y="2476"/>
                <a:ext cx="463" cy="88"/>
              </a:xfrm>
              <a:custGeom>
                <a:avLst/>
                <a:gdLst>
                  <a:gd name="T0" fmla="*/ 389 w 463"/>
                  <a:gd name="T1" fmla="*/ 81 h 88"/>
                  <a:gd name="T2" fmla="*/ 289 w 463"/>
                  <a:gd name="T3" fmla="*/ 82 h 88"/>
                  <a:gd name="T4" fmla="*/ 237 w 463"/>
                  <a:gd name="T5" fmla="*/ 85 h 88"/>
                  <a:gd name="T6" fmla="*/ 210 w 463"/>
                  <a:gd name="T7" fmla="*/ 86 h 88"/>
                  <a:gd name="T8" fmla="*/ 183 w 463"/>
                  <a:gd name="T9" fmla="*/ 85 h 88"/>
                  <a:gd name="T10" fmla="*/ 158 w 463"/>
                  <a:gd name="T11" fmla="*/ 80 h 88"/>
                  <a:gd name="T12" fmla="*/ 127 w 463"/>
                  <a:gd name="T13" fmla="*/ 67 h 88"/>
                  <a:gd name="T14" fmla="*/ 98 w 463"/>
                  <a:gd name="T15" fmla="*/ 56 h 88"/>
                  <a:gd name="T16" fmla="*/ 69 w 463"/>
                  <a:gd name="T17" fmla="*/ 47 h 88"/>
                  <a:gd name="T18" fmla="*/ 29 w 463"/>
                  <a:gd name="T19" fmla="*/ 34 h 88"/>
                  <a:gd name="T20" fmla="*/ 0 w 463"/>
                  <a:gd name="T21" fmla="*/ 23 h 88"/>
                  <a:gd name="T22" fmla="*/ 2 w 463"/>
                  <a:gd name="T23" fmla="*/ 19 h 88"/>
                  <a:gd name="T24" fmla="*/ 15 w 463"/>
                  <a:gd name="T25" fmla="*/ 16 h 88"/>
                  <a:gd name="T26" fmla="*/ 36 w 463"/>
                  <a:gd name="T27" fmla="*/ 15 h 88"/>
                  <a:gd name="T28" fmla="*/ 46 w 463"/>
                  <a:gd name="T29" fmla="*/ 13 h 88"/>
                  <a:gd name="T30" fmla="*/ 46 w 463"/>
                  <a:gd name="T31" fmla="*/ 9 h 88"/>
                  <a:gd name="T32" fmla="*/ 58 w 463"/>
                  <a:gd name="T33" fmla="*/ 8 h 88"/>
                  <a:gd name="T34" fmla="*/ 81 w 463"/>
                  <a:gd name="T35" fmla="*/ 5 h 88"/>
                  <a:gd name="T36" fmla="*/ 106 w 463"/>
                  <a:gd name="T37" fmla="*/ 4 h 88"/>
                  <a:gd name="T38" fmla="*/ 129 w 463"/>
                  <a:gd name="T39" fmla="*/ 1 h 88"/>
                  <a:gd name="T40" fmla="*/ 154 w 463"/>
                  <a:gd name="T41" fmla="*/ 0 h 88"/>
                  <a:gd name="T42" fmla="*/ 177 w 463"/>
                  <a:gd name="T43" fmla="*/ 1 h 88"/>
                  <a:gd name="T44" fmla="*/ 198 w 463"/>
                  <a:gd name="T45" fmla="*/ 2 h 88"/>
                  <a:gd name="T46" fmla="*/ 220 w 463"/>
                  <a:gd name="T47" fmla="*/ 5 h 88"/>
                  <a:gd name="T48" fmla="*/ 258 w 463"/>
                  <a:gd name="T49" fmla="*/ 11 h 88"/>
                  <a:gd name="T50" fmla="*/ 295 w 463"/>
                  <a:gd name="T51" fmla="*/ 16 h 88"/>
                  <a:gd name="T52" fmla="*/ 328 w 463"/>
                  <a:gd name="T53" fmla="*/ 23 h 88"/>
                  <a:gd name="T54" fmla="*/ 376 w 463"/>
                  <a:gd name="T55" fmla="*/ 33 h 88"/>
                  <a:gd name="T56" fmla="*/ 430 w 463"/>
                  <a:gd name="T57" fmla="*/ 48 h 88"/>
                  <a:gd name="T58" fmla="*/ 449 w 463"/>
                  <a:gd name="T59" fmla="*/ 55 h 88"/>
                  <a:gd name="T60" fmla="*/ 457 w 463"/>
                  <a:gd name="T61" fmla="*/ 64 h 88"/>
                  <a:gd name="T62" fmla="*/ 461 w 463"/>
                  <a:gd name="T63" fmla="*/ 74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63"/>
                  <a:gd name="T97" fmla="*/ 0 h 88"/>
                  <a:gd name="T98" fmla="*/ 463 w 463"/>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63" h="88">
                    <a:moveTo>
                      <a:pt x="463" y="80"/>
                    </a:moveTo>
                    <a:lnTo>
                      <a:pt x="389" y="81"/>
                    </a:lnTo>
                    <a:lnTo>
                      <a:pt x="330" y="82"/>
                    </a:lnTo>
                    <a:lnTo>
                      <a:pt x="289" y="82"/>
                    </a:lnTo>
                    <a:lnTo>
                      <a:pt x="260" y="84"/>
                    </a:lnTo>
                    <a:lnTo>
                      <a:pt x="237" y="85"/>
                    </a:lnTo>
                    <a:lnTo>
                      <a:pt x="223" y="85"/>
                    </a:lnTo>
                    <a:lnTo>
                      <a:pt x="210" y="86"/>
                    </a:lnTo>
                    <a:lnTo>
                      <a:pt x="198" y="88"/>
                    </a:lnTo>
                    <a:lnTo>
                      <a:pt x="183" y="85"/>
                    </a:lnTo>
                    <a:lnTo>
                      <a:pt x="171" y="82"/>
                    </a:lnTo>
                    <a:lnTo>
                      <a:pt x="158" y="80"/>
                    </a:lnTo>
                    <a:lnTo>
                      <a:pt x="148" y="75"/>
                    </a:lnTo>
                    <a:lnTo>
                      <a:pt x="127" y="67"/>
                    </a:lnTo>
                    <a:lnTo>
                      <a:pt x="112" y="62"/>
                    </a:lnTo>
                    <a:lnTo>
                      <a:pt x="98" y="56"/>
                    </a:lnTo>
                    <a:lnTo>
                      <a:pt x="83" y="52"/>
                    </a:lnTo>
                    <a:lnTo>
                      <a:pt x="69" y="47"/>
                    </a:lnTo>
                    <a:lnTo>
                      <a:pt x="52" y="41"/>
                    </a:lnTo>
                    <a:lnTo>
                      <a:pt x="29" y="34"/>
                    </a:lnTo>
                    <a:lnTo>
                      <a:pt x="0" y="26"/>
                    </a:lnTo>
                    <a:lnTo>
                      <a:pt x="0" y="23"/>
                    </a:lnTo>
                    <a:lnTo>
                      <a:pt x="2" y="20"/>
                    </a:lnTo>
                    <a:lnTo>
                      <a:pt x="2" y="19"/>
                    </a:lnTo>
                    <a:lnTo>
                      <a:pt x="4" y="16"/>
                    </a:lnTo>
                    <a:lnTo>
                      <a:pt x="15" y="16"/>
                    </a:lnTo>
                    <a:lnTo>
                      <a:pt x="25" y="15"/>
                    </a:lnTo>
                    <a:lnTo>
                      <a:pt x="36" y="15"/>
                    </a:lnTo>
                    <a:lnTo>
                      <a:pt x="46" y="15"/>
                    </a:lnTo>
                    <a:lnTo>
                      <a:pt x="46" y="13"/>
                    </a:lnTo>
                    <a:lnTo>
                      <a:pt x="46" y="12"/>
                    </a:lnTo>
                    <a:lnTo>
                      <a:pt x="46" y="9"/>
                    </a:lnTo>
                    <a:lnTo>
                      <a:pt x="46" y="8"/>
                    </a:lnTo>
                    <a:lnTo>
                      <a:pt x="58" y="8"/>
                    </a:lnTo>
                    <a:lnTo>
                      <a:pt x="69" y="7"/>
                    </a:lnTo>
                    <a:lnTo>
                      <a:pt x="81" y="5"/>
                    </a:lnTo>
                    <a:lnTo>
                      <a:pt x="94" y="4"/>
                    </a:lnTo>
                    <a:lnTo>
                      <a:pt x="106" y="4"/>
                    </a:lnTo>
                    <a:lnTo>
                      <a:pt x="119" y="2"/>
                    </a:lnTo>
                    <a:lnTo>
                      <a:pt x="129" y="1"/>
                    </a:lnTo>
                    <a:lnTo>
                      <a:pt x="142" y="0"/>
                    </a:lnTo>
                    <a:lnTo>
                      <a:pt x="154" y="0"/>
                    </a:lnTo>
                    <a:lnTo>
                      <a:pt x="164" y="1"/>
                    </a:lnTo>
                    <a:lnTo>
                      <a:pt x="177" y="1"/>
                    </a:lnTo>
                    <a:lnTo>
                      <a:pt x="187" y="2"/>
                    </a:lnTo>
                    <a:lnTo>
                      <a:pt x="198" y="2"/>
                    </a:lnTo>
                    <a:lnTo>
                      <a:pt x="210" y="4"/>
                    </a:lnTo>
                    <a:lnTo>
                      <a:pt x="220" y="5"/>
                    </a:lnTo>
                    <a:lnTo>
                      <a:pt x="233" y="7"/>
                    </a:lnTo>
                    <a:lnTo>
                      <a:pt x="258" y="11"/>
                    </a:lnTo>
                    <a:lnTo>
                      <a:pt x="279" y="13"/>
                    </a:lnTo>
                    <a:lnTo>
                      <a:pt x="295" y="16"/>
                    </a:lnTo>
                    <a:lnTo>
                      <a:pt x="312" y="19"/>
                    </a:lnTo>
                    <a:lnTo>
                      <a:pt x="328" y="23"/>
                    </a:lnTo>
                    <a:lnTo>
                      <a:pt x="349" y="27"/>
                    </a:lnTo>
                    <a:lnTo>
                      <a:pt x="376" y="33"/>
                    </a:lnTo>
                    <a:lnTo>
                      <a:pt x="409" y="41"/>
                    </a:lnTo>
                    <a:lnTo>
                      <a:pt x="430" y="48"/>
                    </a:lnTo>
                    <a:lnTo>
                      <a:pt x="443" y="52"/>
                    </a:lnTo>
                    <a:lnTo>
                      <a:pt x="449" y="55"/>
                    </a:lnTo>
                    <a:lnTo>
                      <a:pt x="455" y="59"/>
                    </a:lnTo>
                    <a:lnTo>
                      <a:pt x="457" y="64"/>
                    </a:lnTo>
                    <a:lnTo>
                      <a:pt x="459" y="69"/>
                    </a:lnTo>
                    <a:lnTo>
                      <a:pt x="461" y="74"/>
                    </a:lnTo>
                    <a:lnTo>
                      <a:pt x="463" y="80"/>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0812" name="Freeform 870"/>
            <p:cNvSpPr>
              <a:spLocks/>
            </p:cNvSpPr>
            <p:nvPr/>
          </p:nvSpPr>
          <p:spPr bwMode="auto">
            <a:xfrm>
              <a:off x="1727" y="2429"/>
              <a:ext cx="101" cy="22"/>
            </a:xfrm>
            <a:custGeom>
              <a:avLst/>
              <a:gdLst>
                <a:gd name="T0" fmla="*/ 101 w 101"/>
                <a:gd name="T1" fmla="*/ 8 h 22"/>
                <a:gd name="T2" fmla="*/ 93 w 101"/>
                <a:gd name="T3" fmla="*/ 11 h 22"/>
                <a:gd name="T4" fmla="*/ 87 w 101"/>
                <a:gd name="T5" fmla="*/ 14 h 22"/>
                <a:gd name="T6" fmla="*/ 81 w 101"/>
                <a:gd name="T7" fmla="*/ 16 h 22"/>
                <a:gd name="T8" fmla="*/ 74 w 101"/>
                <a:gd name="T9" fmla="*/ 20 h 22"/>
                <a:gd name="T10" fmla="*/ 66 w 101"/>
                <a:gd name="T11" fmla="*/ 20 h 22"/>
                <a:gd name="T12" fmla="*/ 58 w 101"/>
                <a:gd name="T13" fmla="*/ 20 h 22"/>
                <a:gd name="T14" fmla="*/ 49 w 101"/>
                <a:gd name="T15" fmla="*/ 22 h 22"/>
                <a:gd name="T16" fmla="*/ 41 w 101"/>
                <a:gd name="T17" fmla="*/ 22 h 22"/>
                <a:gd name="T18" fmla="*/ 33 w 101"/>
                <a:gd name="T19" fmla="*/ 19 h 22"/>
                <a:gd name="T20" fmla="*/ 22 w 101"/>
                <a:gd name="T21" fmla="*/ 16 h 22"/>
                <a:gd name="T22" fmla="*/ 14 w 101"/>
                <a:gd name="T23" fmla="*/ 14 h 22"/>
                <a:gd name="T24" fmla="*/ 4 w 101"/>
                <a:gd name="T25" fmla="*/ 11 h 22"/>
                <a:gd name="T26" fmla="*/ 4 w 101"/>
                <a:gd name="T27" fmla="*/ 8 h 22"/>
                <a:gd name="T28" fmla="*/ 2 w 101"/>
                <a:gd name="T29" fmla="*/ 5 h 22"/>
                <a:gd name="T30" fmla="*/ 2 w 101"/>
                <a:gd name="T31" fmla="*/ 3 h 22"/>
                <a:gd name="T32" fmla="*/ 0 w 101"/>
                <a:gd name="T33" fmla="*/ 0 h 22"/>
                <a:gd name="T34" fmla="*/ 27 w 101"/>
                <a:gd name="T35" fmla="*/ 0 h 22"/>
                <a:gd name="T36" fmla="*/ 45 w 101"/>
                <a:gd name="T37" fmla="*/ 0 h 22"/>
                <a:gd name="T38" fmla="*/ 60 w 101"/>
                <a:gd name="T39" fmla="*/ 0 h 22"/>
                <a:gd name="T40" fmla="*/ 72 w 101"/>
                <a:gd name="T41" fmla="*/ 0 h 22"/>
                <a:gd name="T42" fmla="*/ 78 w 101"/>
                <a:gd name="T43" fmla="*/ 1 h 22"/>
                <a:gd name="T44" fmla="*/ 87 w 101"/>
                <a:gd name="T45" fmla="*/ 1 h 22"/>
                <a:gd name="T46" fmla="*/ 93 w 101"/>
                <a:gd name="T47" fmla="*/ 3 h 22"/>
                <a:gd name="T48" fmla="*/ 99 w 101"/>
                <a:gd name="T49" fmla="*/ 4 h 22"/>
                <a:gd name="T50" fmla="*/ 99 w 101"/>
                <a:gd name="T51" fmla="*/ 5 h 22"/>
                <a:gd name="T52" fmla="*/ 99 w 101"/>
                <a:gd name="T53" fmla="*/ 5 h 22"/>
                <a:gd name="T54" fmla="*/ 99 w 101"/>
                <a:gd name="T55" fmla="*/ 7 h 22"/>
                <a:gd name="T56" fmla="*/ 101 w 101"/>
                <a:gd name="T57" fmla="*/ 8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1"/>
                <a:gd name="T88" fmla="*/ 0 h 22"/>
                <a:gd name="T89" fmla="*/ 101 w 101"/>
                <a:gd name="T90" fmla="*/ 22 h 2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1" h="22">
                  <a:moveTo>
                    <a:pt x="101" y="8"/>
                  </a:moveTo>
                  <a:lnTo>
                    <a:pt x="93" y="11"/>
                  </a:lnTo>
                  <a:lnTo>
                    <a:pt x="87" y="14"/>
                  </a:lnTo>
                  <a:lnTo>
                    <a:pt x="81" y="16"/>
                  </a:lnTo>
                  <a:lnTo>
                    <a:pt x="74" y="20"/>
                  </a:lnTo>
                  <a:lnTo>
                    <a:pt x="66" y="20"/>
                  </a:lnTo>
                  <a:lnTo>
                    <a:pt x="58" y="20"/>
                  </a:lnTo>
                  <a:lnTo>
                    <a:pt x="49" y="22"/>
                  </a:lnTo>
                  <a:lnTo>
                    <a:pt x="41" y="22"/>
                  </a:lnTo>
                  <a:lnTo>
                    <a:pt x="33" y="19"/>
                  </a:lnTo>
                  <a:lnTo>
                    <a:pt x="22" y="16"/>
                  </a:lnTo>
                  <a:lnTo>
                    <a:pt x="14" y="14"/>
                  </a:lnTo>
                  <a:lnTo>
                    <a:pt x="4" y="11"/>
                  </a:lnTo>
                  <a:lnTo>
                    <a:pt x="4" y="8"/>
                  </a:lnTo>
                  <a:lnTo>
                    <a:pt x="2" y="5"/>
                  </a:lnTo>
                  <a:lnTo>
                    <a:pt x="2" y="3"/>
                  </a:lnTo>
                  <a:lnTo>
                    <a:pt x="0" y="0"/>
                  </a:lnTo>
                  <a:lnTo>
                    <a:pt x="27" y="0"/>
                  </a:lnTo>
                  <a:lnTo>
                    <a:pt x="45" y="0"/>
                  </a:lnTo>
                  <a:lnTo>
                    <a:pt x="60" y="0"/>
                  </a:lnTo>
                  <a:lnTo>
                    <a:pt x="72" y="0"/>
                  </a:lnTo>
                  <a:lnTo>
                    <a:pt x="78" y="1"/>
                  </a:lnTo>
                  <a:lnTo>
                    <a:pt x="87" y="1"/>
                  </a:lnTo>
                  <a:lnTo>
                    <a:pt x="93" y="3"/>
                  </a:lnTo>
                  <a:lnTo>
                    <a:pt x="99" y="4"/>
                  </a:lnTo>
                  <a:lnTo>
                    <a:pt x="99" y="5"/>
                  </a:lnTo>
                  <a:lnTo>
                    <a:pt x="99" y="7"/>
                  </a:lnTo>
                  <a:lnTo>
                    <a:pt x="101" y="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3" name="Freeform 871"/>
            <p:cNvSpPr>
              <a:spLocks/>
            </p:cNvSpPr>
            <p:nvPr/>
          </p:nvSpPr>
          <p:spPr bwMode="auto">
            <a:xfrm>
              <a:off x="1515" y="2432"/>
              <a:ext cx="232" cy="45"/>
            </a:xfrm>
            <a:custGeom>
              <a:avLst/>
              <a:gdLst>
                <a:gd name="T0" fmla="*/ 228 w 232"/>
                <a:gd name="T1" fmla="*/ 31 h 45"/>
                <a:gd name="T2" fmla="*/ 216 w 232"/>
                <a:gd name="T3" fmla="*/ 35 h 45"/>
                <a:gd name="T4" fmla="*/ 201 w 232"/>
                <a:gd name="T5" fmla="*/ 38 h 45"/>
                <a:gd name="T6" fmla="*/ 178 w 232"/>
                <a:gd name="T7" fmla="*/ 37 h 45"/>
                <a:gd name="T8" fmla="*/ 158 w 232"/>
                <a:gd name="T9" fmla="*/ 37 h 45"/>
                <a:gd name="T10" fmla="*/ 137 w 232"/>
                <a:gd name="T11" fmla="*/ 35 h 45"/>
                <a:gd name="T12" fmla="*/ 118 w 232"/>
                <a:gd name="T13" fmla="*/ 37 h 45"/>
                <a:gd name="T14" fmla="*/ 101 w 232"/>
                <a:gd name="T15" fmla="*/ 40 h 45"/>
                <a:gd name="T16" fmla="*/ 85 w 232"/>
                <a:gd name="T17" fmla="*/ 41 h 45"/>
                <a:gd name="T18" fmla="*/ 70 w 232"/>
                <a:gd name="T19" fmla="*/ 44 h 45"/>
                <a:gd name="T20" fmla="*/ 54 w 232"/>
                <a:gd name="T21" fmla="*/ 45 h 45"/>
                <a:gd name="T22" fmla="*/ 39 w 232"/>
                <a:gd name="T23" fmla="*/ 45 h 45"/>
                <a:gd name="T24" fmla="*/ 23 w 232"/>
                <a:gd name="T25" fmla="*/ 44 h 45"/>
                <a:gd name="T26" fmla="*/ 8 w 232"/>
                <a:gd name="T27" fmla="*/ 44 h 45"/>
                <a:gd name="T28" fmla="*/ 2 w 232"/>
                <a:gd name="T29" fmla="*/ 41 h 45"/>
                <a:gd name="T30" fmla="*/ 2 w 232"/>
                <a:gd name="T31" fmla="*/ 37 h 45"/>
                <a:gd name="T32" fmla="*/ 6 w 232"/>
                <a:gd name="T33" fmla="*/ 33 h 45"/>
                <a:gd name="T34" fmla="*/ 18 w 232"/>
                <a:gd name="T35" fmla="*/ 28 h 45"/>
                <a:gd name="T36" fmla="*/ 29 w 232"/>
                <a:gd name="T37" fmla="*/ 23 h 45"/>
                <a:gd name="T38" fmla="*/ 35 w 232"/>
                <a:gd name="T39" fmla="*/ 17 h 45"/>
                <a:gd name="T40" fmla="*/ 50 w 232"/>
                <a:gd name="T41" fmla="*/ 12 h 45"/>
                <a:gd name="T42" fmla="*/ 70 w 232"/>
                <a:gd name="T43" fmla="*/ 8 h 45"/>
                <a:gd name="T44" fmla="*/ 93 w 232"/>
                <a:gd name="T45" fmla="*/ 5 h 45"/>
                <a:gd name="T46" fmla="*/ 114 w 232"/>
                <a:gd name="T47" fmla="*/ 1 h 45"/>
                <a:gd name="T48" fmla="*/ 141 w 232"/>
                <a:gd name="T49" fmla="*/ 1 h 45"/>
                <a:gd name="T50" fmla="*/ 162 w 232"/>
                <a:gd name="T51" fmla="*/ 2 h 45"/>
                <a:gd name="T52" fmla="*/ 174 w 232"/>
                <a:gd name="T53" fmla="*/ 4 h 45"/>
                <a:gd name="T54" fmla="*/ 189 w 232"/>
                <a:gd name="T55" fmla="*/ 6 h 45"/>
                <a:gd name="T56" fmla="*/ 205 w 232"/>
                <a:gd name="T57" fmla="*/ 11 h 45"/>
                <a:gd name="T58" fmla="*/ 222 w 232"/>
                <a:gd name="T59" fmla="*/ 16 h 45"/>
                <a:gd name="T60" fmla="*/ 230 w 232"/>
                <a:gd name="T61" fmla="*/ 22 h 45"/>
                <a:gd name="T62" fmla="*/ 230 w 232"/>
                <a:gd name="T63" fmla="*/ 27 h 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2"/>
                <a:gd name="T97" fmla="*/ 0 h 45"/>
                <a:gd name="T98" fmla="*/ 232 w 232"/>
                <a:gd name="T99" fmla="*/ 45 h 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2" h="45">
                  <a:moveTo>
                    <a:pt x="232" y="30"/>
                  </a:moveTo>
                  <a:lnTo>
                    <a:pt x="228" y="31"/>
                  </a:lnTo>
                  <a:lnTo>
                    <a:pt x="222" y="34"/>
                  </a:lnTo>
                  <a:lnTo>
                    <a:pt x="216" y="35"/>
                  </a:lnTo>
                  <a:lnTo>
                    <a:pt x="212" y="38"/>
                  </a:lnTo>
                  <a:lnTo>
                    <a:pt x="201" y="38"/>
                  </a:lnTo>
                  <a:lnTo>
                    <a:pt x="191" y="37"/>
                  </a:lnTo>
                  <a:lnTo>
                    <a:pt x="178" y="37"/>
                  </a:lnTo>
                  <a:lnTo>
                    <a:pt x="168" y="37"/>
                  </a:lnTo>
                  <a:lnTo>
                    <a:pt x="158" y="37"/>
                  </a:lnTo>
                  <a:lnTo>
                    <a:pt x="147" y="37"/>
                  </a:lnTo>
                  <a:lnTo>
                    <a:pt x="137" y="35"/>
                  </a:lnTo>
                  <a:lnTo>
                    <a:pt x="126" y="35"/>
                  </a:lnTo>
                  <a:lnTo>
                    <a:pt x="118" y="37"/>
                  </a:lnTo>
                  <a:lnTo>
                    <a:pt x="110" y="38"/>
                  </a:lnTo>
                  <a:lnTo>
                    <a:pt x="101" y="40"/>
                  </a:lnTo>
                  <a:lnTo>
                    <a:pt x="93" y="40"/>
                  </a:lnTo>
                  <a:lnTo>
                    <a:pt x="85" y="41"/>
                  </a:lnTo>
                  <a:lnTo>
                    <a:pt x="79" y="42"/>
                  </a:lnTo>
                  <a:lnTo>
                    <a:pt x="70" y="44"/>
                  </a:lnTo>
                  <a:lnTo>
                    <a:pt x="62" y="45"/>
                  </a:lnTo>
                  <a:lnTo>
                    <a:pt x="54" y="45"/>
                  </a:lnTo>
                  <a:lnTo>
                    <a:pt x="47" y="45"/>
                  </a:lnTo>
                  <a:lnTo>
                    <a:pt x="39" y="45"/>
                  </a:lnTo>
                  <a:lnTo>
                    <a:pt x="31" y="44"/>
                  </a:lnTo>
                  <a:lnTo>
                    <a:pt x="23" y="44"/>
                  </a:lnTo>
                  <a:lnTo>
                    <a:pt x="16" y="44"/>
                  </a:lnTo>
                  <a:lnTo>
                    <a:pt x="8" y="44"/>
                  </a:lnTo>
                  <a:lnTo>
                    <a:pt x="0" y="44"/>
                  </a:lnTo>
                  <a:lnTo>
                    <a:pt x="2" y="41"/>
                  </a:lnTo>
                  <a:lnTo>
                    <a:pt x="2" y="38"/>
                  </a:lnTo>
                  <a:lnTo>
                    <a:pt x="2" y="37"/>
                  </a:lnTo>
                  <a:lnTo>
                    <a:pt x="2" y="34"/>
                  </a:lnTo>
                  <a:lnTo>
                    <a:pt x="6" y="33"/>
                  </a:lnTo>
                  <a:lnTo>
                    <a:pt x="12" y="30"/>
                  </a:lnTo>
                  <a:lnTo>
                    <a:pt x="18" y="28"/>
                  </a:lnTo>
                  <a:lnTo>
                    <a:pt x="25" y="27"/>
                  </a:lnTo>
                  <a:lnTo>
                    <a:pt x="29" y="23"/>
                  </a:lnTo>
                  <a:lnTo>
                    <a:pt x="31" y="20"/>
                  </a:lnTo>
                  <a:lnTo>
                    <a:pt x="35" y="17"/>
                  </a:lnTo>
                  <a:lnTo>
                    <a:pt x="39" y="13"/>
                  </a:lnTo>
                  <a:lnTo>
                    <a:pt x="50" y="12"/>
                  </a:lnTo>
                  <a:lnTo>
                    <a:pt x="60" y="11"/>
                  </a:lnTo>
                  <a:lnTo>
                    <a:pt x="70" y="8"/>
                  </a:lnTo>
                  <a:lnTo>
                    <a:pt x="81" y="6"/>
                  </a:lnTo>
                  <a:lnTo>
                    <a:pt x="93" y="5"/>
                  </a:lnTo>
                  <a:lnTo>
                    <a:pt x="104" y="2"/>
                  </a:lnTo>
                  <a:lnTo>
                    <a:pt x="114" y="1"/>
                  </a:lnTo>
                  <a:lnTo>
                    <a:pt x="126" y="0"/>
                  </a:lnTo>
                  <a:lnTo>
                    <a:pt x="141" y="1"/>
                  </a:lnTo>
                  <a:lnTo>
                    <a:pt x="151" y="1"/>
                  </a:lnTo>
                  <a:lnTo>
                    <a:pt x="162" y="2"/>
                  </a:lnTo>
                  <a:lnTo>
                    <a:pt x="168" y="2"/>
                  </a:lnTo>
                  <a:lnTo>
                    <a:pt x="174" y="4"/>
                  </a:lnTo>
                  <a:lnTo>
                    <a:pt x="182" y="5"/>
                  </a:lnTo>
                  <a:lnTo>
                    <a:pt x="189" y="6"/>
                  </a:lnTo>
                  <a:lnTo>
                    <a:pt x="199" y="8"/>
                  </a:lnTo>
                  <a:lnTo>
                    <a:pt x="205" y="11"/>
                  </a:lnTo>
                  <a:lnTo>
                    <a:pt x="214" y="13"/>
                  </a:lnTo>
                  <a:lnTo>
                    <a:pt x="222" y="16"/>
                  </a:lnTo>
                  <a:lnTo>
                    <a:pt x="230" y="19"/>
                  </a:lnTo>
                  <a:lnTo>
                    <a:pt x="230" y="22"/>
                  </a:lnTo>
                  <a:lnTo>
                    <a:pt x="230" y="24"/>
                  </a:lnTo>
                  <a:lnTo>
                    <a:pt x="230" y="27"/>
                  </a:lnTo>
                  <a:lnTo>
                    <a:pt x="232" y="3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4" name="Freeform 872"/>
            <p:cNvSpPr>
              <a:spLocks/>
            </p:cNvSpPr>
            <p:nvPr/>
          </p:nvSpPr>
          <p:spPr bwMode="auto">
            <a:xfrm>
              <a:off x="1496" y="2527"/>
              <a:ext cx="210" cy="64"/>
            </a:xfrm>
            <a:custGeom>
              <a:avLst/>
              <a:gdLst>
                <a:gd name="T0" fmla="*/ 210 w 210"/>
                <a:gd name="T1" fmla="*/ 63 h 64"/>
                <a:gd name="T2" fmla="*/ 189 w 210"/>
                <a:gd name="T3" fmla="*/ 63 h 64"/>
                <a:gd name="T4" fmla="*/ 174 w 210"/>
                <a:gd name="T5" fmla="*/ 63 h 64"/>
                <a:gd name="T6" fmla="*/ 162 w 210"/>
                <a:gd name="T7" fmla="*/ 63 h 64"/>
                <a:gd name="T8" fmla="*/ 154 w 210"/>
                <a:gd name="T9" fmla="*/ 63 h 64"/>
                <a:gd name="T10" fmla="*/ 145 w 210"/>
                <a:gd name="T11" fmla="*/ 63 h 64"/>
                <a:gd name="T12" fmla="*/ 139 w 210"/>
                <a:gd name="T13" fmla="*/ 64 h 64"/>
                <a:gd name="T14" fmla="*/ 133 w 210"/>
                <a:gd name="T15" fmla="*/ 64 h 64"/>
                <a:gd name="T16" fmla="*/ 127 w 210"/>
                <a:gd name="T17" fmla="*/ 64 h 64"/>
                <a:gd name="T18" fmla="*/ 116 w 210"/>
                <a:gd name="T19" fmla="*/ 62 h 64"/>
                <a:gd name="T20" fmla="*/ 106 w 210"/>
                <a:gd name="T21" fmla="*/ 59 h 64"/>
                <a:gd name="T22" fmla="*/ 98 w 210"/>
                <a:gd name="T23" fmla="*/ 56 h 64"/>
                <a:gd name="T24" fmla="*/ 87 w 210"/>
                <a:gd name="T25" fmla="*/ 52 h 64"/>
                <a:gd name="T26" fmla="*/ 77 w 210"/>
                <a:gd name="T27" fmla="*/ 48 h 64"/>
                <a:gd name="T28" fmla="*/ 64 w 210"/>
                <a:gd name="T29" fmla="*/ 44 h 64"/>
                <a:gd name="T30" fmla="*/ 52 w 210"/>
                <a:gd name="T31" fmla="*/ 38 h 64"/>
                <a:gd name="T32" fmla="*/ 39 w 210"/>
                <a:gd name="T33" fmla="*/ 34 h 64"/>
                <a:gd name="T34" fmla="*/ 27 w 210"/>
                <a:gd name="T35" fmla="*/ 27 h 64"/>
                <a:gd name="T36" fmla="*/ 19 w 210"/>
                <a:gd name="T37" fmla="*/ 23 h 64"/>
                <a:gd name="T38" fmla="*/ 10 w 210"/>
                <a:gd name="T39" fmla="*/ 18 h 64"/>
                <a:gd name="T40" fmla="*/ 0 w 210"/>
                <a:gd name="T41" fmla="*/ 9 h 64"/>
                <a:gd name="T42" fmla="*/ 2 w 210"/>
                <a:gd name="T43" fmla="*/ 7 h 64"/>
                <a:gd name="T44" fmla="*/ 6 w 210"/>
                <a:gd name="T45" fmla="*/ 5 h 64"/>
                <a:gd name="T46" fmla="*/ 8 w 210"/>
                <a:gd name="T47" fmla="*/ 2 h 64"/>
                <a:gd name="T48" fmla="*/ 10 w 210"/>
                <a:gd name="T49" fmla="*/ 0 h 64"/>
                <a:gd name="T50" fmla="*/ 33 w 210"/>
                <a:gd name="T51" fmla="*/ 8 h 64"/>
                <a:gd name="T52" fmla="*/ 54 w 210"/>
                <a:gd name="T53" fmla="*/ 13 h 64"/>
                <a:gd name="T54" fmla="*/ 71 w 210"/>
                <a:gd name="T55" fmla="*/ 19 h 64"/>
                <a:gd name="T56" fmla="*/ 87 w 210"/>
                <a:gd name="T57" fmla="*/ 23 h 64"/>
                <a:gd name="T58" fmla="*/ 106 w 210"/>
                <a:gd name="T59" fmla="*/ 29 h 64"/>
                <a:gd name="T60" fmla="*/ 131 w 210"/>
                <a:gd name="T61" fmla="*/ 34 h 64"/>
                <a:gd name="T62" fmla="*/ 160 w 210"/>
                <a:gd name="T63" fmla="*/ 41 h 64"/>
                <a:gd name="T64" fmla="*/ 199 w 210"/>
                <a:gd name="T65" fmla="*/ 51 h 64"/>
                <a:gd name="T66" fmla="*/ 201 w 210"/>
                <a:gd name="T67" fmla="*/ 53 h 64"/>
                <a:gd name="T68" fmla="*/ 206 w 210"/>
                <a:gd name="T69" fmla="*/ 56 h 64"/>
                <a:gd name="T70" fmla="*/ 208 w 210"/>
                <a:gd name="T71" fmla="*/ 60 h 64"/>
                <a:gd name="T72" fmla="*/ 210 w 210"/>
                <a:gd name="T73" fmla="*/ 63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0"/>
                <a:gd name="T112" fmla="*/ 0 h 64"/>
                <a:gd name="T113" fmla="*/ 210 w 210"/>
                <a:gd name="T114" fmla="*/ 64 h 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0" h="64">
                  <a:moveTo>
                    <a:pt x="210" y="63"/>
                  </a:moveTo>
                  <a:lnTo>
                    <a:pt x="189" y="63"/>
                  </a:lnTo>
                  <a:lnTo>
                    <a:pt x="174" y="63"/>
                  </a:lnTo>
                  <a:lnTo>
                    <a:pt x="162" y="63"/>
                  </a:lnTo>
                  <a:lnTo>
                    <a:pt x="154" y="63"/>
                  </a:lnTo>
                  <a:lnTo>
                    <a:pt x="145" y="63"/>
                  </a:lnTo>
                  <a:lnTo>
                    <a:pt x="139" y="64"/>
                  </a:lnTo>
                  <a:lnTo>
                    <a:pt x="133" y="64"/>
                  </a:lnTo>
                  <a:lnTo>
                    <a:pt x="127" y="64"/>
                  </a:lnTo>
                  <a:lnTo>
                    <a:pt x="116" y="62"/>
                  </a:lnTo>
                  <a:lnTo>
                    <a:pt x="106" y="59"/>
                  </a:lnTo>
                  <a:lnTo>
                    <a:pt x="98" y="56"/>
                  </a:lnTo>
                  <a:lnTo>
                    <a:pt x="87" y="52"/>
                  </a:lnTo>
                  <a:lnTo>
                    <a:pt x="77" y="48"/>
                  </a:lnTo>
                  <a:lnTo>
                    <a:pt x="64" y="44"/>
                  </a:lnTo>
                  <a:lnTo>
                    <a:pt x="52" y="38"/>
                  </a:lnTo>
                  <a:lnTo>
                    <a:pt x="39" y="34"/>
                  </a:lnTo>
                  <a:lnTo>
                    <a:pt x="27" y="27"/>
                  </a:lnTo>
                  <a:lnTo>
                    <a:pt x="19" y="23"/>
                  </a:lnTo>
                  <a:lnTo>
                    <a:pt x="10" y="18"/>
                  </a:lnTo>
                  <a:lnTo>
                    <a:pt x="0" y="9"/>
                  </a:lnTo>
                  <a:lnTo>
                    <a:pt x="2" y="7"/>
                  </a:lnTo>
                  <a:lnTo>
                    <a:pt x="6" y="5"/>
                  </a:lnTo>
                  <a:lnTo>
                    <a:pt x="8" y="2"/>
                  </a:lnTo>
                  <a:lnTo>
                    <a:pt x="10" y="0"/>
                  </a:lnTo>
                  <a:lnTo>
                    <a:pt x="33" y="8"/>
                  </a:lnTo>
                  <a:lnTo>
                    <a:pt x="54" y="13"/>
                  </a:lnTo>
                  <a:lnTo>
                    <a:pt x="71" y="19"/>
                  </a:lnTo>
                  <a:lnTo>
                    <a:pt x="87" y="23"/>
                  </a:lnTo>
                  <a:lnTo>
                    <a:pt x="106" y="29"/>
                  </a:lnTo>
                  <a:lnTo>
                    <a:pt x="131" y="34"/>
                  </a:lnTo>
                  <a:lnTo>
                    <a:pt x="160" y="41"/>
                  </a:lnTo>
                  <a:lnTo>
                    <a:pt x="199" y="51"/>
                  </a:lnTo>
                  <a:lnTo>
                    <a:pt x="201" y="53"/>
                  </a:lnTo>
                  <a:lnTo>
                    <a:pt x="206" y="56"/>
                  </a:lnTo>
                  <a:lnTo>
                    <a:pt x="208" y="60"/>
                  </a:lnTo>
                  <a:lnTo>
                    <a:pt x="210" y="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5" name="Freeform 873"/>
            <p:cNvSpPr>
              <a:spLocks/>
            </p:cNvSpPr>
            <p:nvPr/>
          </p:nvSpPr>
          <p:spPr bwMode="auto">
            <a:xfrm>
              <a:off x="1511" y="2510"/>
              <a:ext cx="135" cy="47"/>
            </a:xfrm>
            <a:custGeom>
              <a:avLst/>
              <a:gdLst>
                <a:gd name="T0" fmla="*/ 135 w 135"/>
                <a:gd name="T1" fmla="*/ 47 h 47"/>
                <a:gd name="T2" fmla="*/ 126 w 135"/>
                <a:gd name="T3" fmla="*/ 46 h 47"/>
                <a:gd name="T4" fmla="*/ 120 w 135"/>
                <a:gd name="T5" fmla="*/ 44 h 47"/>
                <a:gd name="T6" fmla="*/ 112 w 135"/>
                <a:gd name="T7" fmla="*/ 43 h 47"/>
                <a:gd name="T8" fmla="*/ 103 w 135"/>
                <a:gd name="T9" fmla="*/ 41 h 47"/>
                <a:gd name="T10" fmla="*/ 91 w 135"/>
                <a:gd name="T11" fmla="*/ 37 h 47"/>
                <a:gd name="T12" fmla="*/ 78 w 135"/>
                <a:gd name="T13" fmla="*/ 35 h 47"/>
                <a:gd name="T14" fmla="*/ 66 w 135"/>
                <a:gd name="T15" fmla="*/ 30 h 47"/>
                <a:gd name="T16" fmla="*/ 54 w 135"/>
                <a:gd name="T17" fmla="*/ 28 h 47"/>
                <a:gd name="T18" fmla="*/ 41 w 135"/>
                <a:gd name="T19" fmla="*/ 25 h 47"/>
                <a:gd name="T20" fmla="*/ 29 w 135"/>
                <a:gd name="T21" fmla="*/ 21 h 47"/>
                <a:gd name="T22" fmla="*/ 18 w 135"/>
                <a:gd name="T23" fmla="*/ 18 h 47"/>
                <a:gd name="T24" fmla="*/ 6 w 135"/>
                <a:gd name="T25" fmla="*/ 14 h 47"/>
                <a:gd name="T26" fmla="*/ 6 w 135"/>
                <a:gd name="T27" fmla="*/ 11 h 47"/>
                <a:gd name="T28" fmla="*/ 4 w 135"/>
                <a:gd name="T29" fmla="*/ 7 h 47"/>
                <a:gd name="T30" fmla="*/ 2 w 135"/>
                <a:gd name="T31" fmla="*/ 4 h 47"/>
                <a:gd name="T32" fmla="*/ 0 w 135"/>
                <a:gd name="T33" fmla="*/ 1 h 47"/>
                <a:gd name="T34" fmla="*/ 6 w 135"/>
                <a:gd name="T35" fmla="*/ 1 h 47"/>
                <a:gd name="T36" fmla="*/ 10 w 135"/>
                <a:gd name="T37" fmla="*/ 0 h 47"/>
                <a:gd name="T38" fmla="*/ 14 w 135"/>
                <a:gd name="T39" fmla="*/ 0 h 47"/>
                <a:gd name="T40" fmla="*/ 20 w 135"/>
                <a:gd name="T41" fmla="*/ 0 h 47"/>
                <a:gd name="T42" fmla="*/ 33 w 135"/>
                <a:gd name="T43" fmla="*/ 4 h 47"/>
                <a:gd name="T44" fmla="*/ 47 w 135"/>
                <a:gd name="T45" fmla="*/ 10 h 47"/>
                <a:gd name="T46" fmla="*/ 60 w 135"/>
                <a:gd name="T47" fmla="*/ 14 h 47"/>
                <a:gd name="T48" fmla="*/ 72 w 135"/>
                <a:gd name="T49" fmla="*/ 18 h 47"/>
                <a:gd name="T50" fmla="*/ 87 w 135"/>
                <a:gd name="T51" fmla="*/ 22 h 47"/>
                <a:gd name="T52" fmla="*/ 99 w 135"/>
                <a:gd name="T53" fmla="*/ 28 h 47"/>
                <a:gd name="T54" fmla="*/ 112 w 135"/>
                <a:gd name="T55" fmla="*/ 32 h 47"/>
                <a:gd name="T56" fmla="*/ 124 w 135"/>
                <a:gd name="T57" fmla="*/ 37 h 47"/>
                <a:gd name="T58" fmla="*/ 126 w 135"/>
                <a:gd name="T59" fmla="*/ 39 h 47"/>
                <a:gd name="T60" fmla="*/ 130 w 135"/>
                <a:gd name="T61" fmla="*/ 41 h 47"/>
                <a:gd name="T62" fmla="*/ 132 w 135"/>
                <a:gd name="T63" fmla="*/ 44 h 47"/>
                <a:gd name="T64" fmla="*/ 135 w 135"/>
                <a:gd name="T65" fmla="*/ 47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47"/>
                <a:gd name="T101" fmla="*/ 135 w 135"/>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47">
                  <a:moveTo>
                    <a:pt x="135" y="47"/>
                  </a:moveTo>
                  <a:lnTo>
                    <a:pt x="126" y="46"/>
                  </a:lnTo>
                  <a:lnTo>
                    <a:pt x="120" y="44"/>
                  </a:lnTo>
                  <a:lnTo>
                    <a:pt x="112" y="43"/>
                  </a:lnTo>
                  <a:lnTo>
                    <a:pt x="103" y="41"/>
                  </a:lnTo>
                  <a:lnTo>
                    <a:pt x="91" y="37"/>
                  </a:lnTo>
                  <a:lnTo>
                    <a:pt x="78" y="35"/>
                  </a:lnTo>
                  <a:lnTo>
                    <a:pt x="66" y="30"/>
                  </a:lnTo>
                  <a:lnTo>
                    <a:pt x="54" y="28"/>
                  </a:lnTo>
                  <a:lnTo>
                    <a:pt x="41" y="25"/>
                  </a:lnTo>
                  <a:lnTo>
                    <a:pt x="29" y="21"/>
                  </a:lnTo>
                  <a:lnTo>
                    <a:pt x="18" y="18"/>
                  </a:lnTo>
                  <a:lnTo>
                    <a:pt x="6" y="14"/>
                  </a:lnTo>
                  <a:lnTo>
                    <a:pt x="6" y="11"/>
                  </a:lnTo>
                  <a:lnTo>
                    <a:pt x="4" y="7"/>
                  </a:lnTo>
                  <a:lnTo>
                    <a:pt x="2" y="4"/>
                  </a:lnTo>
                  <a:lnTo>
                    <a:pt x="0" y="1"/>
                  </a:lnTo>
                  <a:lnTo>
                    <a:pt x="6" y="1"/>
                  </a:lnTo>
                  <a:lnTo>
                    <a:pt x="10" y="0"/>
                  </a:lnTo>
                  <a:lnTo>
                    <a:pt x="14" y="0"/>
                  </a:lnTo>
                  <a:lnTo>
                    <a:pt x="20" y="0"/>
                  </a:lnTo>
                  <a:lnTo>
                    <a:pt x="33" y="4"/>
                  </a:lnTo>
                  <a:lnTo>
                    <a:pt x="47" y="10"/>
                  </a:lnTo>
                  <a:lnTo>
                    <a:pt x="60" y="14"/>
                  </a:lnTo>
                  <a:lnTo>
                    <a:pt x="72" y="18"/>
                  </a:lnTo>
                  <a:lnTo>
                    <a:pt x="87" y="22"/>
                  </a:lnTo>
                  <a:lnTo>
                    <a:pt x="99" y="28"/>
                  </a:lnTo>
                  <a:lnTo>
                    <a:pt x="112" y="32"/>
                  </a:lnTo>
                  <a:lnTo>
                    <a:pt x="124" y="37"/>
                  </a:lnTo>
                  <a:lnTo>
                    <a:pt x="126" y="39"/>
                  </a:lnTo>
                  <a:lnTo>
                    <a:pt x="130" y="41"/>
                  </a:lnTo>
                  <a:lnTo>
                    <a:pt x="132" y="44"/>
                  </a:lnTo>
                  <a:lnTo>
                    <a:pt x="135" y="47"/>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6" name="Freeform 874"/>
            <p:cNvSpPr>
              <a:spLocks/>
            </p:cNvSpPr>
            <p:nvPr/>
          </p:nvSpPr>
          <p:spPr bwMode="auto">
            <a:xfrm>
              <a:off x="1319" y="2499"/>
              <a:ext cx="204" cy="76"/>
            </a:xfrm>
            <a:custGeom>
              <a:avLst/>
              <a:gdLst>
                <a:gd name="T0" fmla="*/ 204 w 204"/>
                <a:gd name="T1" fmla="*/ 75 h 76"/>
                <a:gd name="T2" fmla="*/ 173 w 204"/>
                <a:gd name="T3" fmla="*/ 75 h 76"/>
                <a:gd name="T4" fmla="*/ 150 w 204"/>
                <a:gd name="T5" fmla="*/ 76 h 76"/>
                <a:gd name="T6" fmla="*/ 133 w 204"/>
                <a:gd name="T7" fmla="*/ 76 h 76"/>
                <a:gd name="T8" fmla="*/ 121 w 204"/>
                <a:gd name="T9" fmla="*/ 76 h 76"/>
                <a:gd name="T10" fmla="*/ 115 w 204"/>
                <a:gd name="T11" fmla="*/ 75 h 76"/>
                <a:gd name="T12" fmla="*/ 108 w 204"/>
                <a:gd name="T13" fmla="*/ 75 h 76"/>
                <a:gd name="T14" fmla="*/ 106 w 204"/>
                <a:gd name="T15" fmla="*/ 75 h 76"/>
                <a:gd name="T16" fmla="*/ 104 w 204"/>
                <a:gd name="T17" fmla="*/ 73 h 76"/>
                <a:gd name="T18" fmla="*/ 94 w 204"/>
                <a:gd name="T19" fmla="*/ 72 h 76"/>
                <a:gd name="T20" fmla="*/ 86 w 204"/>
                <a:gd name="T21" fmla="*/ 70 h 76"/>
                <a:gd name="T22" fmla="*/ 75 w 204"/>
                <a:gd name="T23" fmla="*/ 69 h 76"/>
                <a:gd name="T24" fmla="*/ 65 w 204"/>
                <a:gd name="T25" fmla="*/ 68 h 76"/>
                <a:gd name="T26" fmla="*/ 46 w 204"/>
                <a:gd name="T27" fmla="*/ 59 h 76"/>
                <a:gd name="T28" fmla="*/ 34 w 204"/>
                <a:gd name="T29" fmla="*/ 54 h 76"/>
                <a:gd name="T30" fmla="*/ 23 w 204"/>
                <a:gd name="T31" fmla="*/ 48 h 76"/>
                <a:gd name="T32" fmla="*/ 17 w 204"/>
                <a:gd name="T33" fmla="*/ 46 h 76"/>
                <a:gd name="T34" fmla="*/ 11 w 204"/>
                <a:gd name="T35" fmla="*/ 44 h 76"/>
                <a:gd name="T36" fmla="*/ 7 w 204"/>
                <a:gd name="T37" fmla="*/ 43 h 76"/>
                <a:gd name="T38" fmla="*/ 5 w 204"/>
                <a:gd name="T39" fmla="*/ 41 h 76"/>
                <a:gd name="T40" fmla="*/ 0 w 204"/>
                <a:gd name="T41" fmla="*/ 41 h 76"/>
                <a:gd name="T42" fmla="*/ 0 w 204"/>
                <a:gd name="T43" fmla="*/ 36 h 76"/>
                <a:gd name="T44" fmla="*/ 0 w 204"/>
                <a:gd name="T45" fmla="*/ 29 h 76"/>
                <a:gd name="T46" fmla="*/ 0 w 204"/>
                <a:gd name="T47" fmla="*/ 24 h 76"/>
                <a:gd name="T48" fmla="*/ 0 w 204"/>
                <a:gd name="T49" fmla="*/ 17 h 76"/>
                <a:gd name="T50" fmla="*/ 19 w 204"/>
                <a:gd name="T51" fmla="*/ 15 h 76"/>
                <a:gd name="T52" fmla="*/ 36 w 204"/>
                <a:gd name="T53" fmla="*/ 12 h 76"/>
                <a:gd name="T54" fmla="*/ 54 w 204"/>
                <a:gd name="T55" fmla="*/ 11 h 76"/>
                <a:gd name="T56" fmla="*/ 71 w 204"/>
                <a:gd name="T57" fmla="*/ 8 h 76"/>
                <a:gd name="T58" fmla="*/ 90 w 204"/>
                <a:gd name="T59" fmla="*/ 7 h 76"/>
                <a:gd name="T60" fmla="*/ 106 w 204"/>
                <a:gd name="T61" fmla="*/ 4 h 76"/>
                <a:gd name="T62" fmla="*/ 125 w 204"/>
                <a:gd name="T63" fmla="*/ 3 h 76"/>
                <a:gd name="T64" fmla="*/ 142 w 204"/>
                <a:gd name="T65" fmla="*/ 0 h 76"/>
                <a:gd name="T66" fmla="*/ 150 w 204"/>
                <a:gd name="T67" fmla="*/ 0 h 76"/>
                <a:gd name="T68" fmla="*/ 160 w 204"/>
                <a:gd name="T69" fmla="*/ 0 h 76"/>
                <a:gd name="T70" fmla="*/ 171 w 204"/>
                <a:gd name="T71" fmla="*/ 1 h 76"/>
                <a:gd name="T72" fmla="*/ 183 w 204"/>
                <a:gd name="T73" fmla="*/ 1 h 76"/>
                <a:gd name="T74" fmla="*/ 179 w 204"/>
                <a:gd name="T75" fmla="*/ 6 h 76"/>
                <a:gd name="T76" fmla="*/ 175 w 204"/>
                <a:gd name="T77" fmla="*/ 8 h 76"/>
                <a:gd name="T78" fmla="*/ 173 w 204"/>
                <a:gd name="T79" fmla="*/ 12 h 76"/>
                <a:gd name="T80" fmla="*/ 171 w 204"/>
                <a:gd name="T81" fmla="*/ 17 h 76"/>
                <a:gd name="T82" fmla="*/ 162 w 204"/>
                <a:gd name="T83" fmla="*/ 18 h 76"/>
                <a:gd name="T84" fmla="*/ 154 w 204"/>
                <a:gd name="T85" fmla="*/ 21 h 76"/>
                <a:gd name="T86" fmla="*/ 148 w 204"/>
                <a:gd name="T87" fmla="*/ 24 h 76"/>
                <a:gd name="T88" fmla="*/ 142 w 204"/>
                <a:gd name="T89" fmla="*/ 25 h 76"/>
                <a:gd name="T90" fmla="*/ 148 w 204"/>
                <a:gd name="T91" fmla="*/ 32 h 76"/>
                <a:gd name="T92" fmla="*/ 158 w 204"/>
                <a:gd name="T93" fmla="*/ 39 h 76"/>
                <a:gd name="T94" fmla="*/ 175 w 204"/>
                <a:gd name="T95" fmla="*/ 50 h 76"/>
                <a:gd name="T96" fmla="*/ 198 w 204"/>
                <a:gd name="T97" fmla="*/ 65 h 76"/>
                <a:gd name="T98" fmla="*/ 200 w 204"/>
                <a:gd name="T99" fmla="*/ 68 h 76"/>
                <a:gd name="T100" fmla="*/ 202 w 204"/>
                <a:gd name="T101" fmla="*/ 69 h 76"/>
                <a:gd name="T102" fmla="*/ 202 w 204"/>
                <a:gd name="T103" fmla="*/ 72 h 76"/>
                <a:gd name="T104" fmla="*/ 204 w 204"/>
                <a:gd name="T105" fmla="*/ 75 h 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76"/>
                <a:gd name="T161" fmla="*/ 204 w 204"/>
                <a:gd name="T162" fmla="*/ 76 h 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76">
                  <a:moveTo>
                    <a:pt x="204" y="75"/>
                  </a:moveTo>
                  <a:lnTo>
                    <a:pt x="173" y="75"/>
                  </a:lnTo>
                  <a:lnTo>
                    <a:pt x="150" y="76"/>
                  </a:lnTo>
                  <a:lnTo>
                    <a:pt x="133" y="76"/>
                  </a:lnTo>
                  <a:lnTo>
                    <a:pt x="121" y="76"/>
                  </a:lnTo>
                  <a:lnTo>
                    <a:pt x="115" y="75"/>
                  </a:lnTo>
                  <a:lnTo>
                    <a:pt x="108" y="75"/>
                  </a:lnTo>
                  <a:lnTo>
                    <a:pt x="106" y="75"/>
                  </a:lnTo>
                  <a:lnTo>
                    <a:pt x="104" y="73"/>
                  </a:lnTo>
                  <a:lnTo>
                    <a:pt x="94" y="72"/>
                  </a:lnTo>
                  <a:lnTo>
                    <a:pt x="86" y="70"/>
                  </a:lnTo>
                  <a:lnTo>
                    <a:pt x="75" y="69"/>
                  </a:lnTo>
                  <a:lnTo>
                    <a:pt x="65" y="68"/>
                  </a:lnTo>
                  <a:lnTo>
                    <a:pt x="46" y="59"/>
                  </a:lnTo>
                  <a:lnTo>
                    <a:pt x="34" y="54"/>
                  </a:lnTo>
                  <a:lnTo>
                    <a:pt x="23" y="48"/>
                  </a:lnTo>
                  <a:lnTo>
                    <a:pt x="17" y="46"/>
                  </a:lnTo>
                  <a:lnTo>
                    <a:pt x="11" y="44"/>
                  </a:lnTo>
                  <a:lnTo>
                    <a:pt x="7" y="43"/>
                  </a:lnTo>
                  <a:lnTo>
                    <a:pt x="5" y="41"/>
                  </a:lnTo>
                  <a:lnTo>
                    <a:pt x="0" y="41"/>
                  </a:lnTo>
                  <a:lnTo>
                    <a:pt x="0" y="36"/>
                  </a:lnTo>
                  <a:lnTo>
                    <a:pt x="0" y="29"/>
                  </a:lnTo>
                  <a:lnTo>
                    <a:pt x="0" y="24"/>
                  </a:lnTo>
                  <a:lnTo>
                    <a:pt x="0" y="17"/>
                  </a:lnTo>
                  <a:lnTo>
                    <a:pt x="19" y="15"/>
                  </a:lnTo>
                  <a:lnTo>
                    <a:pt x="36" y="12"/>
                  </a:lnTo>
                  <a:lnTo>
                    <a:pt x="54" y="11"/>
                  </a:lnTo>
                  <a:lnTo>
                    <a:pt x="71" y="8"/>
                  </a:lnTo>
                  <a:lnTo>
                    <a:pt x="90" y="7"/>
                  </a:lnTo>
                  <a:lnTo>
                    <a:pt x="106" y="4"/>
                  </a:lnTo>
                  <a:lnTo>
                    <a:pt x="125" y="3"/>
                  </a:lnTo>
                  <a:lnTo>
                    <a:pt x="142" y="0"/>
                  </a:lnTo>
                  <a:lnTo>
                    <a:pt x="150" y="0"/>
                  </a:lnTo>
                  <a:lnTo>
                    <a:pt x="160" y="0"/>
                  </a:lnTo>
                  <a:lnTo>
                    <a:pt x="171" y="1"/>
                  </a:lnTo>
                  <a:lnTo>
                    <a:pt x="183" y="1"/>
                  </a:lnTo>
                  <a:lnTo>
                    <a:pt x="179" y="6"/>
                  </a:lnTo>
                  <a:lnTo>
                    <a:pt x="175" y="8"/>
                  </a:lnTo>
                  <a:lnTo>
                    <a:pt x="173" y="12"/>
                  </a:lnTo>
                  <a:lnTo>
                    <a:pt x="171" y="17"/>
                  </a:lnTo>
                  <a:lnTo>
                    <a:pt x="162" y="18"/>
                  </a:lnTo>
                  <a:lnTo>
                    <a:pt x="154" y="21"/>
                  </a:lnTo>
                  <a:lnTo>
                    <a:pt x="148" y="24"/>
                  </a:lnTo>
                  <a:lnTo>
                    <a:pt x="142" y="25"/>
                  </a:lnTo>
                  <a:lnTo>
                    <a:pt x="148" y="32"/>
                  </a:lnTo>
                  <a:lnTo>
                    <a:pt x="158" y="39"/>
                  </a:lnTo>
                  <a:lnTo>
                    <a:pt x="175" y="50"/>
                  </a:lnTo>
                  <a:lnTo>
                    <a:pt x="198" y="65"/>
                  </a:lnTo>
                  <a:lnTo>
                    <a:pt x="200" y="68"/>
                  </a:lnTo>
                  <a:lnTo>
                    <a:pt x="202" y="69"/>
                  </a:lnTo>
                  <a:lnTo>
                    <a:pt x="202" y="72"/>
                  </a:lnTo>
                  <a:lnTo>
                    <a:pt x="204" y="75"/>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7" name="Freeform 875"/>
            <p:cNvSpPr>
              <a:spLocks/>
            </p:cNvSpPr>
            <p:nvPr/>
          </p:nvSpPr>
          <p:spPr bwMode="auto">
            <a:xfrm>
              <a:off x="1222" y="2445"/>
              <a:ext cx="274" cy="53"/>
            </a:xfrm>
            <a:custGeom>
              <a:avLst/>
              <a:gdLst>
                <a:gd name="T0" fmla="*/ 268 w 274"/>
                <a:gd name="T1" fmla="*/ 11 h 53"/>
                <a:gd name="T2" fmla="*/ 255 w 274"/>
                <a:gd name="T3" fmla="*/ 18 h 53"/>
                <a:gd name="T4" fmla="*/ 247 w 274"/>
                <a:gd name="T5" fmla="*/ 25 h 53"/>
                <a:gd name="T6" fmla="*/ 247 w 274"/>
                <a:gd name="T7" fmla="*/ 33 h 53"/>
                <a:gd name="T8" fmla="*/ 237 w 274"/>
                <a:gd name="T9" fmla="*/ 40 h 53"/>
                <a:gd name="T10" fmla="*/ 216 w 274"/>
                <a:gd name="T11" fmla="*/ 43 h 53"/>
                <a:gd name="T12" fmla="*/ 195 w 274"/>
                <a:gd name="T13" fmla="*/ 46 h 53"/>
                <a:gd name="T14" fmla="*/ 174 w 274"/>
                <a:gd name="T15" fmla="*/ 49 h 53"/>
                <a:gd name="T16" fmla="*/ 154 w 274"/>
                <a:gd name="T17" fmla="*/ 50 h 53"/>
                <a:gd name="T18" fmla="*/ 135 w 274"/>
                <a:gd name="T19" fmla="*/ 51 h 53"/>
                <a:gd name="T20" fmla="*/ 116 w 274"/>
                <a:gd name="T21" fmla="*/ 49 h 53"/>
                <a:gd name="T22" fmla="*/ 100 w 274"/>
                <a:gd name="T23" fmla="*/ 43 h 53"/>
                <a:gd name="T24" fmla="*/ 75 w 274"/>
                <a:gd name="T25" fmla="*/ 38 h 53"/>
                <a:gd name="T26" fmla="*/ 33 w 274"/>
                <a:gd name="T27" fmla="*/ 29 h 53"/>
                <a:gd name="T28" fmla="*/ 0 w 274"/>
                <a:gd name="T29" fmla="*/ 21 h 53"/>
                <a:gd name="T30" fmla="*/ 0 w 274"/>
                <a:gd name="T31" fmla="*/ 17 h 53"/>
                <a:gd name="T32" fmla="*/ 12 w 274"/>
                <a:gd name="T33" fmla="*/ 14 h 53"/>
                <a:gd name="T34" fmla="*/ 37 w 274"/>
                <a:gd name="T35" fmla="*/ 14 h 53"/>
                <a:gd name="T36" fmla="*/ 60 w 274"/>
                <a:gd name="T37" fmla="*/ 14 h 53"/>
                <a:gd name="T38" fmla="*/ 85 w 274"/>
                <a:gd name="T39" fmla="*/ 14 h 53"/>
                <a:gd name="T40" fmla="*/ 97 w 274"/>
                <a:gd name="T41" fmla="*/ 13 h 53"/>
                <a:gd name="T42" fmla="*/ 97 w 274"/>
                <a:gd name="T43" fmla="*/ 9 h 53"/>
                <a:gd name="T44" fmla="*/ 87 w 274"/>
                <a:gd name="T45" fmla="*/ 7 h 53"/>
                <a:gd name="T46" fmla="*/ 66 w 274"/>
                <a:gd name="T47" fmla="*/ 7 h 53"/>
                <a:gd name="T48" fmla="*/ 56 w 274"/>
                <a:gd name="T49" fmla="*/ 6 h 53"/>
                <a:gd name="T50" fmla="*/ 56 w 274"/>
                <a:gd name="T51" fmla="*/ 4 h 53"/>
                <a:gd name="T52" fmla="*/ 102 w 274"/>
                <a:gd name="T53" fmla="*/ 2 h 53"/>
                <a:gd name="T54" fmla="*/ 164 w 274"/>
                <a:gd name="T55" fmla="*/ 0 h 53"/>
                <a:gd name="T56" fmla="*/ 203 w 274"/>
                <a:gd name="T57" fmla="*/ 0 h 53"/>
                <a:gd name="T58" fmla="*/ 243 w 274"/>
                <a:gd name="T59" fmla="*/ 2 h 53"/>
                <a:gd name="T60" fmla="*/ 270 w 274"/>
                <a:gd name="T61" fmla="*/ 4 h 53"/>
                <a:gd name="T62" fmla="*/ 272 w 274"/>
                <a:gd name="T63" fmla="*/ 7 h 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4"/>
                <a:gd name="T97" fmla="*/ 0 h 53"/>
                <a:gd name="T98" fmla="*/ 274 w 274"/>
                <a:gd name="T99" fmla="*/ 53 h 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4" h="53">
                  <a:moveTo>
                    <a:pt x="274" y="9"/>
                  </a:moveTo>
                  <a:lnTo>
                    <a:pt x="268" y="11"/>
                  </a:lnTo>
                  <a:lnTo>
                    <a:pt x="262" y="14"/>
                  </a:lnTo>
                  <a:lnTo>
                    <a:pt x="255" y="18"/>
                  </a:lnTo>
                  <a:lnTo>
                    <a:pt x="249" y="21"/>
                  </a:lnTo>
                  <a:lnTo>
                    <a:pt x="247" y="25"/>
                  </a:lnTo>
                  <a:lnTo>
                    <a:pt x="247" y="29"/>
                  </a:lnTo>
                  <a:lnTo>
                    <a:pt x="247" y="33"/>
                  </a:lnTo>
                  <a:lnTo>
                    <a:pt x="247" y="39"/>
                  </a:lnTo>
                  <a:lnTo>
                    <a:pt x="237" y="40"/>
                  </a:lnTo>
                  <a:lnTo>
                    <a:pt x="226" y="42"/>
                  </a:lnTo>
                  <a:lnTo>
                    <a:pt x="216" y="43"/>
                  </a:lnTo>
                  <a:lnTo>
                    <a:pt x="205" y="44"/>
                  </a:lnTo>
                  <a:lnTo>
                    <a:pt x="195" y="46"/>
                  </a:lnTo>
                  <a:lnTo>
                    <a:pt x="185" y="47"/>
                  </a:lnTo>
                  <a:lnTo>
                    <a:pt x="174" y="49"/>
                  </a:lnTo>
                  <a:lnTo>
                    <a:pt x="164" y="50"/>
                  </a:lnTo>
                  <a:lnTo>
                    <a:pt x="154" y="50"/>
                  </a:lnTo>
                  <a:lnTo>
                    <a:pt x="145" y="50"/>
                  </a:lnTo>
                  <a:lnTo>
                    <a:pt x="135" y="51"/>
                  </a:lnTo>
                  <a:lnTo>
                    <a:pt x="124" y="53"/>
                  </a:lnTo>
                  <a:lnTo>
                    <a:pt x="116" y="49"/>
                  </a:lnTo>
                  <a:lnTo>
                    <a:pt x="108" y="46"/>
                  </a:lnTo>
                  <a:lnTo>
                    <a:pt x="100" y="43"/>
                  </a:lnTo>
                  <a:lnTo>
                    <a:pt x="89" y="40"/>
                  </a:lnTo>
                  <a:lnTo>
                    <a:pt x="75" y="38"/>
                  </a:lnTo>
                  <a:lnTo>
                    <a:pt x="56" y="35"/>
                  </a:lnTo>
                  <a:lnTo>
                    <a:pt x="33" y="29"/>
                  </a:lnTo>
                  <a:lnTo>
                    <a:pt x="0" y="24"/>
                  </a:lnTo>
                  <a:lnTo>
                    <a:pt x="0" y="21"/>
                  </a:lnTo>
                  <a:lnTo>
                    <a:pt x="0" y="18"/>
                  </a:lnTo>
                  <a:lnTo>
                    <a:pt x="0" y="17"/>
                  </a:lnTo>
                  <a:lnTo>
                    <a:pt x="0" y="14"/>
                  </a:lnTo>
                  <a:lnTo>
                    <a:pt x="12" y="14"/>
                  </a:lnTo>
                  <a:lnTo>
                    <a:pt x="25" y="14"/>
                  </a:lnTo>
                  <a:lnTo>
                    <a:pt x="37" y="14"/>
                  </a:lnTo>
                  <a:lnTo>
                    <a:pt x="50" y="14"/>
                  </a:lnTo>
                  <a:lnTo>
                    <a:pt x="60" y="14"/>
                  </a:lnTo>
                  <a:lnTo>
                    <a:pt x="73" y="14"/>
                  </a:lnTo>
                  <a:lnTo>
                    <a:pt x="85" y="14"/>
                  </a:lnTo>
                  <a:lnTo>
                    <a:pt x="97" y="14"/>
                  </a:lnTo>
                  <a:lnTo>
                    <a:pt x="97" y="13"/>
                  </a:lnTo>
                  <a:lnTo>
                    <a:pt x="97" y="10"/>
                  </a:lnTo>
                  <a:lnTo>
                    <a:pt x="97" y="9"/>
                  </a:lnTo>
                  <a:lnTo>
                    <a:pt x="97" y="7"/>
                  </a:lnTo>
                  <a:lnTo>
                    <a:pt x="87" y="7"/>
                  </a:lnTo>
                  <a:lnTo>
                    <a:pt x="77" y="7"/>
                  </a:lnTo>
                  <a:lnTo>
                    <a:pt x="66" y="7"/>
                  </a:lnTo>
                  <a:lnTo>
                    <a:pt x="56" y="7"/>
                  </a:lnTo>
                  <a:lnTo>
                    <a:pt x="56" y="6"/>
                  </a:lnTo>
                  <a:lnTo>
                    <a:pt x="56" y="4"/>
                  </a:lnTo>
                  <a:lnTo>
                    <a:pt x="56" y="3"/>
                  </a:lnTo>
                  <a:lnTo>
                    <a:pt x="102" y="2"/>
                  </a:lnTo>
                  <a:lnTo>
                    <a:pt x="137" y="0"/>
                  </a:lnTo>
                  <a:lnTo>
                    <a:pt x="164" y="0"/>
                  </a:lnTo>
                  <a:lnTo>
                    <a:pt x="185" y="0"/>
                  </a:lnTo>
                  <a:lnTo>
                    <a:pt x="203" y="0"/>
                  </a:lnTo>
                  <a:lnTo>
                    <a:pt x="222" y="0"/>
                  </a:lnTo>
                  <a:lnTo>
                    <a:pt x="243" y="2"/>
                  </a:lnTo>
                  <a:lnTo>
                    <a:pt x="268" y="3"/>
                  </a:lnTo>
                  <a:lnTo>
                    <a:pt x="270" y="4"/>
                  </a:lnTo>
                  <a:lnTo>
                    <a:pt x="272" y="6"/>
                  </a:lnTo>
                  <a:lnTo>
                    <a:pt x="272" y="7"/>
                  </a:lnTo>
                  <a:lnTo>
                    <a:pt x="274" y="9"/>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8" name="Freeform 876"/>
            <p:cNvSpPr>
              <a:spLocks/>
            </p:cNvSpPr>
            <p:nvPr/>
          </p:nvSpPr>
          <p:spPr bwMode="auto">
            <a:xfrm>
              <a:off x="1315" y="2622"/>
              <a:ext cx="177" cy="53"/>
            </a:xfrm>
            <a:custGeom>
              <a:avLst/>
              <a:gdLst>
                <a:gd name="T0" fmla="*/ 177 w 177"/>
                <a:gd name="T1" fmla="*/ 53 h 53"/>
                <a:gd name="T2" fmla="*/ 158 w 177"/>
                <a:gd name="T3" fmla="*/ 53 h 53"/>
                <a:gd name="T4" fmla="*/ 137 w 177"/>
                <a:gd name="T5" fmla="*/ 52 h 53"/>
                <a:gd name="T6" fmla="*/ 119 w 177"/>
                <a:gd name="T7" fmla="*/ 52 h 53"/>
                <a:gd name="T8" fmla="*/ 98 w 177"/>
                <a:gd name="T9" fmla="*/ 52 h 53"/>
                <a:gd name="T10" fmla="*/ 77 w 177"/>
                <a:gd name="T11" fmla="*/ 52 h 53"/>
                <a:gd name="T12" fmla="*/ 56 w 177"/>
                <a:gd name="T13" fmla="*/ 52 h 53"/>
                <a:gd name="T14" fmla="*/ 36 w 177"/>
                <a:gd name="T15" fmla="*/ 52 h 53"/>
                <a:gd name="T16" fmla="*/ 15 w 177"/>
                <a:gd name="T17" fmla="*/ 52 h 53"/>
                <a:gd name="T18" fmla="*/ 11 w 177"/>
                <a:gd name="T19" fmla="*/ 44 h 53"/>
                <a:gd name="T20" fmla="*/ 7 w 177"/>
                <a:gd name="T21" fmla="*/ 36 h 53"/>
                <a:gd name="T22" fmla="*/ 4 w 177"/>
                <a:gd name="T23" fmla="*/ 27 h 53"/>
                <a:gd name="T24" fmla="*/ 0 w 177"/>
                <a:gd name="T25" fmla="*/ 19 h 53"/>
                <a:gd name="T26" fmla="*/ 0 w 177"/>
                <a:gd name="T27" fmla="*/ 15 h 53"/>
                <a:gd name="T28" fmla="*/ 0 w 177"/>
                <a:gd name="T29" fmla="*/ 11 h 53"/>
                <a:gd name="T30" fmla="*/ 0 w 177"/>
                <a:gd name="T31" fmla="*/ 8 h 53"/>
                <a:gd name="T32" fmla="*/ 2 w 177"/>
                <a:gd name="T33" fmla="*/ 4 h 53"/>
                <a:gd name="T34" fmla="*/ 9 w 177"/>
                <a:gd name="T35" fmla="*/ 2 h 53"/>
                <a:gd name="T36" fmla="*/ 13 w 177"/>
                <a:gd name="T37" fmla="*/ 2 h 53"/>
                <a:gd name="T38" fmla="*/ 19 w 177"/>
                <a:gd name="T39" fmla="*/ 1 h 53"/>
                <a:gd name="T40" fmla="*/ 29 w 177"/>
                <a:gd name="T41" fmla="*/ 1 h 53"/>
                <a:gd name="T42" fmla="*/ 42 w 177"/>
                <a:gd name="T43" fmla="*/ 1 h 53"/>
                <a:gd name="T44" fmla="*/ 58 w 177"/>
                <a:gd name="T45" fmla="*/ 1 h 53"/>
                <a:gd name="T46" fmla="*/ 81 w 177"/>
                <a:gd name="T47" fmla="*/ 0 h 53"/>
                <a:gd name="T48" fmla="*/ 112 w 177"/>
                <a:gd name="T49" fmla="*/ 0 h 53"/>
                <a:gd name="T50" fmla="*/ 123 w 177"/>
                <a:gd name="T51" fmla="*/ 4 h 53"/>
                <a:gd name="T52" fmla="*/ 131 w 177"/>
                <a:gd name="T53" fmla="*/ 9 h 53"/>
                <a:gd name="T54" fmla="*/ 142 w 177"/>
                <a:gd name="T55" fmla="*/ 16 h 53"/>
                <a:gd name="T56" fmla="*/ 152 w 177"/>
                <a:gd name="T57" fmla="*/ 22 h 53"/>
                <a:gd name="T58" fmla="*/ 160 w 177"/>
                <a:gd name="T59" fmla="*/ 33 h 53"/>
                <a:gd name="T60" fmla="*/ 169 w 177"/>
                <a:gd name="T61" fmla="*/ 40 h 53"/>
                <a:gd name="T62" fmla="*/ 175 w 177"/>
                <a:gd name="T63" fmla="*/ 47 h 53"/>
                <a:gd name="T64" fmla="*/ 177 w 177"/>
                <a:gd name="T65" fmla="*/ 53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7"/>
                <a:gd name="T100" fmla="*/ 0 h 53"/>
                <a:gd name="T101" fmla="*/ 177 w 177"/>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7" h="53">
                  <a:moveTo>
                    <a:pt x="177" y="53"/>
                  </a:moveTo>
                  <a:lnTo>
                    <a:pt x="158" y="53"/>
                  </a:lnTo>
                  <a:lnTo>
                    <a:pt x="137" y="52"/>
                  </a:lnTo>
                  <a:lnTo>
                    <a:pt x="119" y="52"/>
                  </a:lnTo>
                  <a:lnTo>
                    <a:pt x="98" y="52"/>
                  </a:lnTo>
                  <a:lnTo>
                    <a:pt x="77" y="52"/>
                  </a:lnTo>
                  <a:lnTo>
                    <a:pt x="56" y="52"/>
                  </a:lnTo>
                  <a:lnTo>
                    <a:pt x="36" y="52"/>
                  </a:lnTo>
                  <a:lnTo>
                    <a:pt x="15" y="52"/>
                  </a:lnTo>
                  <a:lnTo>
                    <a:pt x="11" y="44"/>
                  </a:lnTo>
                  <a:lnTo>
                    <a:pt x="7" y="36"/>
                  </a:lnTo>
                  <a:lnTo>
                    <a:pt x="4" y="27"/>
                  </a:lnTo>
                  <a:lnTo>
                    <a:pt x="0" y="19"/>
                  </a:lnTo>
                  <a:lnTo>
                    <a:pt x="0" y="15"/>
                  </a:lnTo>
                  <a:lnTo>
                    <a:pt x="0" y="11"/>
                  </a:lnTo>
                  <a:lnTo>
                    <a:pt x="0" y="8"/>
                  </a:lnTo>
                  <a:lnTo>
                    <a:pt x="2" y="4"/>
                  </a:lnTo>
                  <a:lnTo>
                    <a:pt x="9" y="2"/>
                  </a:lnTo>
                  <a:lnTo>
                    <a:pt x="13" y="2"/>
                  </a:lnTo>
                  <a:lnTo>
                    <a:pt x="19" y="1"/>
                  </a:lnTo>
                  <a:lnTo>
                    <a:pt x="29" y="1"/>
                  </a:lnTo>
                  <a:lnTo>
                    <a:pt x="42" y="1"/>
                  </a:lnTo>
                  <a:lnTo>
                    <a:pt x="58" y="1"/>
                  </a:lnTo>
                  <a:lnTo>
                    <a:pt x="81" y="0"/>
                  </a:lnTo>
                  <a:lnTo>
                    <a:pt x="112" y="0"/>
                  </a:lnTo>
                  <a:lnTo>
                    <a:pt x="123" y="4"/>
                  </a:lnTo>
                  <a:lnTo>
                    <a:pt x="131" y="9"/>
                  </a:lnTo>
                  <a:lnTo>
                    <a:pt x="142" y="16"/>
                  </a:lnTo>
                  <a:lnTo>
                    <a:pt x="152" y="22"/>
                  </a:lnTo>
                  <a:lnTo>
                    <a:pt x="160" y="33"/>
                  </a:lnTo>
                  <a:lnTo>
                    <a:pt x="169" y="40"/>
                  </a:lnTo>
                  <a:lnTo>
                    <a:pt x="175" y="47"/>
                  </a:lnTo>
                  <a:lnTo>
                    <a:pt x="177" y="53"/>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19" name="Freeform 877"/>
            <p:cNvSpPr>
              <a:spLocks/>
            </p:cNvSpPr>
            <p:nvPr/>
          </p:nvSpPr>
          <p:spPr bwMode="auto">
            <a:xfrm>
              <a:off x="1155" y="2549"/>
              <a:ext cx="256" cy="62"/>
            </a:xfrm>
            <a:custGeom>
              <a:avLst/>
              <a:gdLst>
                <a:gd name="T0" fmla="*/ 256 w 256"/>
                <a:gd name="T1" fmla="*/ 60 h 62"/>
                <a:gd name="T2" fmla="*/ 233 w 256"/>
                <a:gd name="T3" fmla="*/ 60 h 62"/>
                <a:gd name="T4" fmla="*/ 212 w 256"/>
                <a:gd name="T5" fmla="*/ 60 h 62"/>
                <a:gd name="T6" fmla="*/ 189 w 256"/>
                <a:gd name="T7" fmla="*/ 60 h 62"/>
                <a:gd name="T8" fmla="*/ 169 w 256"/>
                <a:gd name="T9" fmla="*/ 60 h 62"/>
                <a:gd name="T10" fmla="*/ 146 w 256"/>
                <a:gd name="T11" fmla="*/ 62 h 62"/>
                <a:gd name="T12" fmla="*/ 125 w 256"/>
                <a:gd name="T13" fmla="*/ 62 h 62"/>
                <a:gd name="T14" fmla="*/ 102 w 256"/>
                <a:gd name="T15" fmla="*/ 62 h 62"/>
                <a:gd name="T16" fmla="*/ 79 w 256"/>
                <a:gd name="T17" fmla="*/ 62 h 62"/>
                <a:gd name="T18" fmla="*/ 65 w 256"/>
                <a:gd name="T19" fmla="*/ 59 h 62"/>
                <a:gd name="T20" fmla="*/ 52 w 256"/>
                <a:gd name="T21" fmla="*/ 58 h 62"/>
                <a:gd name="T22" fmla="*/ 38 w 256"/>
                <a:gd name="T23" fmla="*/ 55 h 62"/>
                <a:gd name="T24" fmla="*/ 25 w 256"/>
                <a:gd name="T25" fmla="*/ 52 h 62"/>
                <a:gd name="T26" fmla="*/ 19 w 256"/>
                <a:gd name="T27" fmla="*/ 49 h 62"/>
                <a:gd name="T28" fmla="*/ 15 w 256"/>
                <a:gd name="T29" fmla="*/ 47 h 62"/>
                <a:gd name="T30" fmla="*/ 9 w 256"/>
                <a:gd name="T31" fmla="*/ 44 h 62"/>
                <a:gd name="T32" fmla="*/ 2 w 256"/>
                <a:gd name="T33" fmla="*/ 41 h 62"/>
                <a:gd name="T34" fmla="*/ 2 w 256"/>
                <a:gd name="T35" fmla="*/ 38 h 62"/>
                <a:gd name="T36" fmla="*/ 2 w 256"/>
                <a:gd name="T37" fmla="*/ 36 h 62"/>
                <a:gd name="T38" fmla="*/ 2 w 256"/>
                <a:gd name="T39" fmla="*/ 34 h 62"/>
                <a:gd name="T40" fmla="*/ 0 w 256"/>
                <a:gd name="T41" fmla="*/ 33 h 62"/>
                <a:gd name="T42" fmla="*/ 9 w 256"/>
                <a:gd name="T43" fmla="*/ 30 h 62"/>
                <a:gd name="T44" fmla="*/ 17 w 256"/>
                <a:gd name="T45" fmla="*/ 27 h 62"/>
                <a:gd name="T46" fmla="*/ 25 w 256"/>
                <a:gd name="T47" fmla="*/ 26 h 62"/>
                <a:gd name="T48" fmla="*/ 34 w 256"/>
                <a:gd name="T49" fmla="*/ 23 h 62"/>
                <a:gd name="T50" fmla="*/ 40 w 256"/>
                <a:gd name="T51" fmla="*/ 22 h 62"/>
                <a:gd name="T52" fmla="*/ 48 w 256"/>
                <a:gd name="T53" fmla="*/ 19 h 62"/>
                <a:gd name="T54" fmla="*/ 56 w 256"/>
                <a:gd name="T55" fmla="*/ 18 h 62"/>
                <a:gd name="T56" fmla="*/ 65 w 256"/>
                <a:gd name="T57" fmla="*/ 15 h 62"/>
                <a:gd name="T58" fmla="*/ 77 w 256"/>
                <a:gd name="T59" fmla="*/ 13 h 62"/>
                <a:gd name="T60" fmla="*/ 90 w 256"/>
                <a:gd name="T61" fmla="*/ 12 h 62"/>
                <a:gd name="T62" fmla="*/ 102 w 256"/>
                <a:gd name="T63" fmla="*/ 11 h 62"/>
                <a:gd name="T64" fmla="*/ 115 w 256"/>
                <a:gd name="T65" fmla="*/ 9 h 62"/>
                <a:gd name="T66" fmla="*/ 121 w 256"/>
                <a:gd name="T67" fmla="*/ 7 h 62"/>
                <a:gd name="T68" fmla="*/ 129 w 256"/>
                <a:gd name="T69" fmla="*/ 4 h 62"/>
                <a:gd name="T70" fmla="*/ 135 w 256"/>
                <a:gd name="T71" fmla="*/ 2 h 62"/>
                <a:gd name="T72" fmla="*/ 142 w 256"/>
                <a:gd name="T73" fmla="*/ 0 h 62"/>
                <a:gd name="T74" fmla="*/ 148 w 256"/>
                <a:gd name="T75" fmla="*/ 0 h 62"/>
                <a:gd name="T76" fmla="*/ 154 w 256"/>
                <a:gd name="T77" fmla="*/ 0 h 62"/>
                <a:gd name="T78" fmla="*/ 158 w 256"/>
                <a:gd name="T79" fmla="*/ 0 h 62"/>
                <a:gd name="T80" fmla="*/ 164 w 256"/>
                <a:gd name="T81" fmla="*/ 0 h 62"/>
                <a:gd name="T82" fmla="*/ 175 w 256"/>
                <a:gd name="T83" fmla="*/ 4 h 62"/>
                <a:gd name="T84" fmla="*/ 187 w 256"/>
                <a:gd name="T85" fmla="*/ 8 h 62"/>
                <a:gd name="T86" fmla="*/ 198 w 256"/>
                <a:gd name="T87" fmla="*/ 12 h 62"/>
                <a:gd name="T88" fmla="*/ 208 w 256"/>
                <a:gd name="T89" fmla="*/ 16 h 62"/>
                <a:gd name="T90" fmla="*/ 218 w 256"/>
                <a:gd name="T91" fmla="*/ 22 h 62"/>
                <a:gd name="T92" fmla="*/ 231 w 256"/>
                <a:gd name="T93" fmla="*/ 26 h 62"/>
                <a:gd name="T94" fmla="*/ 241 w 256"/>
                <a:gd name="T95" fmla="*/ 30 h 62"/>
                <a:gd name="T96" fmla="*/ 252 w 256"/>
                <a:gd name="T97" fmla="*/ 34 h 62"/>
                <a:gd name="T98" fmla="*/ 254 w 256"/>
                <a:gd name="T99" fmla="*/ 41 h 62"/>
                <a:gd name="T100" fmla="*/ 254 w 256"/>
                <a:gd name="T101" fmla="*/ 48 h 62"/>
                <a:gd name="T102" fmla="*/ 254 w 256"/>
                <a:gd name="T103" fmla="*/ 53 h 62"/>
                <a:gd name="T104" fmla="*/ 256 w 256"/>
                <a:gd name="T105" fmla="*/ 60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6"/>
                <a:gd name="T160" fmla="*/ 0 h 62"/>
                <a:gd name="T161" fmla="*/ 256 w 256"/>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6" h="62">
                  <a:moveTo>
                    <a:pt x="256" y="60"/>
                  </a:moveTo>
                  <a:lnTo>
                    <a:pt x="233" y="60"/>
                  </a:lnTo>
                  <a:lnTo>
                    <a:pt x="212" y="60"/>
                  </a:lnTo>
                  <a:lnTo>
                    <a:pt x="189" y="60"/>
                  </a:lnTo>
                  <a:lnTo>
                    <a:pt x="169" y="60"/>
                  </a:lnTo>
                  <a:lnTo>
                    <a:pt x="146" y="62"/>
                  </a:lnTo>
                  <a:lnTo>
                    <a:pt x="125" y="62"/>
                  </a:lnTo>
                  <a:lnTo>
                    <a:pt x="102" y="62"/>
                  </a:lnTo>
                  <a:lnTo>
                    <a:pt x="79" y="62"/>
                  </a:lnTo>
                  <a:lnTo>
                    <a:pt x="65" y="59"/>
                  </a:lnTo>
                  <a:lnTo>
                    <a:pt x="52" y="58"/>
                  </a:lnTo>
                  <a:lnTo>
                    <a:pt x="38" y="55"/>
                  </a:lnTo>
                  <a:lnTo>
                    <a:pt x="25" y="52"/>
                  </a:lnTo>
                  <a:lnTo>
                    <a:pt x="19" y="49"/>
                  </a:lnTo>
                  <a:lnTo>
                    <a:pt x="15" y="47"/>
                  </a:lnTo>
                  <a:lnTo>
                    <a:pt x="9" y="44"/>
                  </a:lnTo>
                  <a:lnTo>
                    <a:pt x="2" y="41"/>
                  </a:lnTo>
                  <a:lnTo>
                    <a:pt x="2" y="38"/>
                  </a:lnTo>
                  <a:lnTo>
                    <a:pt x="2" y="36"/>
                  </a:lnTo>
                  <a:lnTo>
                    <a:pt x="2" y="34"/>
                  </a:lnTo>
                  <a:lnTo>
                    <a:pt x="0" y="33"/>
                  </a:lnTo>
                  <a:lnTo>
                    <a:pt x="9" y="30"/>
                  </a:lnTo>
                  <a:lnTo>
                    <a:pt x="17" y="27"/>
                  </a:lnTo>
                  <a:lnTo>
                    <a:pt x="25" y="26"/>
                  </a:lnTo>
                  <a:lnTo>
                    <a:pt x="34" y="23"/>
                  </a:lnTo>
                  <a:lnTo>
                    <a:pt x="40" y="22"/>
                  </a:lnTo>
                  <a:lnTo>
                    <a:pt x="48" y="19"/>
                  </a:lnTo>
                  <a:lnTo>
                    <a:pt x="56" y="18"/>
                  </a:lnTo>
                  <a:lnTo>
                    <a:pt x="65" y="15"/>
                  </a:lnTo>
                  <a:lnTo>
                    <a:pt x="77" y="13"/>
                  </a:lnTo>
                  <a:lnTo>
                    <a:pt x="90" y="12"/>
                  </a:lnTo>
                  <a:lnTo>
                    <a:pt x="102" y="11"/>
                  </a:lnTo>
                  <a:lnTo>
                    <a:pt x="115" y="9"/>
                  </a:lnTo>
                  <a:lnTo>
                    <a:pt x="121" y="7"/>
                  </a:lnTo>
                  <a:lnTo>
                    <a:pt x="129" y="4"/>
                  </a:lnTo>
                  <a:lnTo>
                    <a:pt x="135" y="2"/>
                  </a:lnTo>
                  <a:lnTo>
                    <a:pt x="142" y="0"/>
                  </a:lnTo>
                  <a:lnTo>
                    <a:pt x="148" y="0"/>
                  </a:lnTo>
                  <a:lnTo>
                    <a:pt x="154" y="0"/>
                  </a:lnTo>
                  <a:lnTo>
                    <a:pt x="158" y="0"/>
                  </a:lnTo>
                  <a:lnTo>
                    <a:pt x="164" y="0"/>
                  </a:lnTo>
                  <a:lnTo>
                    <a:pt x="175" y="4"/>
                  </a:lnTo>
                  <a:lnTo>
                    <a:pt x="187" y="8"/>
                  </a:lnTo>
                  <a:lnTo>
                    <a:pt x="198" y="12"/>
                  </a:lnTo>
                  <a:lnTo>
                    <a:pt x="208" y="16"/>
                  </a:lnTo>
                  <a:lnTo>
                    <a:pt x="218" y="22"/>
                  </a:lnTo>
                  <a:lnTo>
                    <a:pt x="231" y="26"/>
                  </a:lnTo>
                  <a:lnTo>
                    <a:pt x="241" y="30"/>
                  </a:lnTo>
                  <a:lnTo>
                    <a:pt x="252" y="34"/>
                  </a:lnTo>
                  <a:lnTo>
                    <a:pt x="254" y="41"/>
                  </a:lnTo>
                  <a:lnTo>
                    <a:pt x="254" y="48"/>
                  </a:lnTo>
                  <a:lnTo>
                    <a:pt x="254" y="53"/>
                  </a:lnTo>
                  <a:lnTo>
                    <a:pt x="256" y="60"/>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0" name="Freeform 878"/>
            <p:cNvSpPr>
              <a:spLocks/>
            </p:cNvSpPr>
            <p:nvPr/>
          </p:nvSpPr>
          <p:spPr bwMode="auto">
            <a:xfrm>
              <a:off x="1278" y="2649"/>
              <a:ext cx="52" cy="68"/>
            </a:xfrm>
            <a:custGeom>
              <a:avLst/>
              <a:gdLst>
                <a:gd name="T0" fmla="*/ 52 w 52"/>
                <a:gd name="T1" fmla="*/ 61 h 68"/>
                <a:gd name="T2" fmla="*/ 48 w 52"/>
                <a:gd name="T3" fmla="*/ 62 h 68"/>
                <a:gd name="T4" fmla="*/ 44 w 52"/>
                <a:gd name="T5" fmla="*/ 65 h 68"/>
                <a:gd name="T6" fmla="*/ 37 w 52"/>
                <a:gd name="T7" fmla="*/ 66 h 68"/>
                <a:gd name="T8" fmla="*/ 33 w 52"/>
                <a:gd name="T9" fmla="*/ 68 h 68"/>
                <a:gd name="T10" fmla="*/ 29 w 52"/>
                <a:gd name="T11" fmla="*/ 68 h 68"/>
                <a:gd name="T12" fmla="*/ 23 w 52"/>
                <a:gd name="T13" fmla="*/ 68 h 68"/>
                <a:gd name="T14" fmla="*/ 17 w 52"/>
                <a:gd name="T15" fmla="*/ 68 h 68"/>
                <a:gd name="T16" fmla="*/ 8 w 52"/>
                <a:gd name="T17" fmla="*/ 66 h 68"/>
                <a:gd name="T18" fmla="*/ 6 w 52"/>
                <a:gd name="T19" fmla="*/ 64 h 68"/>
                <a:gd name="T20" fmla="*/ 4 w 52"/>
                <a:gd name="T21" fmla="*/ 61 h 68"/>
                <a:gd name="T22" fmla="*/ 2 w 52"/>
                <a:gd name="T23" fmla="*/ 57 h 68"/>
                <a:gd name="T24" fmla="*/ 0 w 52"/>
                <a:gd name="T25" fmla="*/ 51 h 68"/>
                <a:gd name="T26" fmla="*/ 2 w 52"/>
                <a:gd name="T27" fmla="*/ 39 h 68"/>
                <a:gd name="T28" fmla="*/ 4 w 52"/>
                <a:gd name="T29" fmla="*/ 26 h 68"/>
                <a:gd name="T30" fmla="*/ 4 w 52"/>
                <a:gd name="T31" fmla="*/ 14 h 68"/>
                <a:gd name="T32" fmla="*/ 6 w 52"/>
                <a:gd name="T33" fmla="*/ 0 h 68"/>
                <a:gd name="T34" fmla="*/ 10 w 52"/>
                <a:gd name="T35" fmla="*/ 2 h 68"/>
                <a:gd name="T36" fmla="*/ 12 w 52"/>
                <a:gd name="T37" fmla="*/ 3 h 68"/>
                <a:gd name="T38" fmla="*/ 17 w 52"/>
                <a:gd name="T39" fmla="*/ 4 h 68"/>
                <a:gd name="T40" fmla="*/ 19 w 52"/>
                <a:gd name="T41" fmla="*/ 6 h 68"/>
                <a:gd name="T42" fmla="*/ 29 w 52"/>
                <a:gd name="T43" fmla="*/ 20 h 68"/>
                <a:gd name="T44" fmla="*/ 37 w 52"/>
                <a:gd name="T45" fmla="*/ 29 h 68"/>
                <a:gd name="T46" fmla="*/ 44 w 52"/>
                <a:gd name="T47" fmla="*/ 42 h 68"/>
                <a:gd name="T48" fmla="*/ 52 w 52"/>
                <a:gd name="T49" fmla="*/ 61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68"/>
                <a:gd name="T77" fmla="*/ 52 w 52"/>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68">
                  <a:moveTo>
                    <a:pt x="52" y="61"/>
                  </a:moveTo>
                  <a:lnTo>
                    <a:pt x="48" y="62"/>
                  </a:lnTo>
                  <a:lnTo>
                    <a:pt x="44" y="65"/>
                  </a:lnTo>
                  <a:lnTo>
                    <a:pt x="37" y="66"/>
                  </a:lnTo>
                  <a:lnTo>
                    <a:pt x="33" y="68"/>
                  </a:lnTo>
                  <a:lnTo>
                    <a:pt x="29" y="68"/>
                  </a:lnTo>
                  <a:lnTo>
                    <a:pt x="23" y="68"/>
                  </a:lnTo>
                  <a:lnTo>
                    <a:pt x="17" y="68"/>
                  </a:lnTo>
                  <a:lnTo>
                    <a:pt x="8" y="66"/>
                  </a:lnTo>
                  <a:lnTo>
                    <a:pt x="6" y="64"/>
                  </a:lnTo>
                  <a:lnTo>
                    <a:pt x="4" y="61"/>
                  </a:lnTo>
                  <a:lnTo>
                    <a:pt x="2" y="57"/>
                  </a:lnTo>
                  <a:lnTo>
                    <a:pt x="0" y="51"/>
                  </a:lnTo>
                  <a:lnTo>
                    <a:pt x="2" y="39"/>
                  </a:lnTo>
                  <a:lnTo>
                    <a:pt x="4" y="26"/>
                  </a:lnTo>
                  <a:lnTo>
                    <a:pt x="4" y="14"/>
                  </a:lnTo>
                  <a:lnTo>
                    <a:pt x="6" y="0"/>
                  </a:lnTo>
                  <a:lnTo>
                    <a:pt x="10" y="2"/>
                  </a:lnTo>
                  <a:lnTo>
                    <a:pt x="12" y="3"/>
                  </a:lnTo>
                  <a:lnTo>
                    <a:pt x="17" y="4"/>
                  </a:lnTo>
                  <a:lnTo>
                    <a:pt x="19" y="6"/>
                  </a:lnTo>
                  <a:lnTo>
                    <a:pt x="29" y="20"/>
                  </a:lnTo>
                  <a:lnTo>
                    <a:pt x="37" y="29"/>
                  </a:lnTo>
                  <a:lnTo>
                    <a:pt x="44" y="42"/>
                  </a:lnTo>
                  <a:lnTo>
                    <a:pt x="52" y="61"/>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1" name="Freeform 879"/>
            <p:cNvSpPr>
              <a:spLocks/>
            </p:cNvSpPr>
            <p:nvPr/>
          </p:nvSpPr>
          <p:spPr bwMode="auto">
            <a:xfrm>
              <a:off x="1209" y="2499"/>
              <a:ext cx="86" cy="19"/>
            </a:xfrm>
            <a:custGeom>
              <a:avLst/>
              <a:gdLst>
                <a:gd name="T0" fmla="*/ 86 w 86"/>
                <a:gd name="T1" fmla="*/ 15 h 19"/>
                <a:gd name="T2" fmla="*/ 83 w 86"/>
                <a:gd name="T3" fmla="*/ 17 h 19"/>
                <a:gd name="T4" fmla="*/ 79 w 86"/>
                <a:gd name="T5" fmla="*/ 17 h 19"/>
                <a:gd name="T6" fmla="*/ 77 w 86"/>
                <a:gd name="T7" fmla="*/ 18 h 19"/>
                <a:gd name="T8" fmla="*/ 73 w 86"/>
                <a:gd name="T9" fmla="*/ 19 h 19"/>
                <a:gd name="T10" fmla="*/ 61 w 86"/>
                <a:gd name="T11" fmla="*/ 18 h 19"/>
                <a:gd name="T12" fmla="*/ 50 w 86"/>
                <a:gd name="T13" fmla="*/ 18 h 19"/>
                <a:gd name="T14" fmla="*/ 44 w 86"/>
                <a:gd name="T15" fmla="*/ 17 h 19"/>
                <a:gd name="T16" fmla="*/ 38 w 86"/>
                <a:gd name="T17" fmla="*/ 17 h 19"/>
                <a:gd name="T18" fmla="*/ 32 w 86"/>
                <a:gd name="T19" fmla="*/ 15 h 19"/>
                <a:gd name="T20" fmla="*/ 23 w 86"/>
                <a:gd name="T21" fmla="*/ 14 h 19"/>
                <a:gd name="T22" fmla="*/ 17 w 86"/>
                <a:gd name="T23" fmla="*/ 12 h 19"/>
                <a:gd name="T24" fmla="*/ 7 w 86"/>
                <a:gd name="T25" fmla="*/ 10 h 19"/>
                <a:gd name="T26" fmla="*/ 5 w 86"/>
                <a:gd name="T27" fmla="*/ 7 h 19"/>
                <a:gd name="T28" fmla="*/ 2 w 86"/>
                <a:gd name="T29" fmla="*/ 4 h 19"/>
                <a:gd name="T30" fmla="*/ 2 w 86"/>
                <a:gd name="T31" fmla="*/ 3 h 19"/>
                <a:gd name="T32" fmla="*/ 0 w 86"/>
                <a:gd name="T33" fmla="*/ 0 h 19"/>
                <a:gd name="T34" fmla="*/ 11 w 86"/>
                <a:gd name="T35" fmla="*/ 1 h 19"/>
                <a:gd name="T36" fmla="*/ 21 w 86"/>
                <a:gd name="T37" fmla="*/ 3 h 19"/>
                <a:gd name="T38" fmla="*/ 32 w 86"/>
                <a:gd name="T39" fmla="*/ 4 h 19"/>
                <a:gd name="T40" fmla="*/ 42 w 86"/>
                <a:gd name="T41" fmla="*/ 4 h 19"/>
                <a:gd name="T42" fmla="*/ 52 w 86"/>
                <a:gd name="T43" fmla="*/ 6 h 19"/>
                <a:gd name="T44" fmla="*/ 63 w 86"/>
                <a:gd name="T45" fmla="*/ 7 h 19"/>
                <a:gd name="T46" fmla="*/ 73 w 86"/>
                <a:gd name="T47" fmla="*/ 8 h 19"/>
                <a:gd name="T48" fmla="*/ 83 w 86"/>
                <a:gd name="T49" fmla="*/ 10 h 19"/>
                <a:gd name="T50" fmla="*/ 83 w 86"/>
                <a:gd name="T51" fmla="*/ 11 h 19"/>
                <a:gd name="T52" fmla="*/ 83 w 86"/>
                <a:gd name="T53" fmla="*/ 12 h 19"/>
                <a:gd name="T54" fmla="*/ 83 w 86"/>
                <a:gd name="T55" fmla="*/ 14 h 19"/>
                <a:gd name="T56" fmla="*/ 86 w 86"/>
                <a:gd name="T57" fmla="*/ 15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6"/>
                <a:gd name="T88" fmla="*/ 0 h 19"/>
                <a:gd name="T89" fmla="*/ 86 w 86"/>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6" h="19">
                  <a:moveTo>
                    <a:pt x="86" y="15"/>
                  </a:moveTo>
                  <a:lnTo>
                    <a:pt x="83" y="17"/>
                  </a:lnTo>
                  <a:lnTo>
                    <a:pt x="79" y="17"/>
                  </a:lnTo>
                  <a:lnTo>
                    <a:pt x="77" y="18"/>
                  </a:lnTo>
                  <a:lnTo>
                    <a:pt x="73" y="19"/>
                  </a:lnTo>
                  <a:lnTo>
                    <a:pt x="61" y="18"/>
                  </a:lnTo>
                  <a:lnTo>
                    <a:pt x="50" y="18"/>
                  </a:lnTo>
                  <a:lnTo>
                    <a:pt x="44" y="17"/>
                  </a:lnTo>
                  <a:lnTo>
                    <a:pt x="38" y="17"/>
                  </a:lnTo>
                  <a:lnTo>
                    <a:pt x="32" y="15"/>
                  </a:lnTo>
                  <a:lnTo>
                    <a:pt x="23" y="14"/>
                  </a:lnTo>
                  <a:lnTo>
                    <a:pt x="17" y="12"/>
                  </a:lnTo>
                  <a:lnTo>
                    <a:pt x="7" y="10"/>
                  </a:lnTo>
                  <a:lnTo>
                    <a:pt x="5" y="7"/>
                  </a:lnTo>
                  <a:lnTo>
                    <a:pt x="2" y="4"/>
                  </a:lnTo>
                  <a:lnTo>
                    <a:pt x="2" y="3"/>
                  </a:lnTo>
                  <a:lnTo>
                    <a:pt x="0" y="0"/>
                  </a:lnTo>
                  <a:lnTo>
                    <a:pt x="11" y="1"/>
                  </a:lnTo>
                  <a:lnTo>
                    <a:pt x="21" y="3"/>
                  </a:lnTo>
                  <a:lnTo>
                    <a:pt x="32" y="4"/>
                  </a:lnTo>
                  <a:lnTo>
                    <a:pt x="42" y="4"/>
                  </a:lnTo>
                  <a:lnTo>
                    <a:pt x="52" y="6"/>
                  </a:lnTo>
                  <a:lnTo>
                    <a:pt x="63" y="7"/>
                  </a:lnTo>
                  <a:lnTo>
                    <a:pt x="73" y="8"/>
                  </a:lnTo>
                  <a:lnTo>
                    <a:pt x="83" y="10"/>
                  </a:lnTo>
                  <a:lnTo>
                    <a:pt x="83" y="11"/>
                  </a:lnTo>
                  <a:lnTo>
                    <a:pt x="83" y="12"/>
                  </a:lnTo>
                  <a:lnTo>
                    <a:pt x="83" y="14"/>
                  </a:lnTo>
                  <a:lnTo>
                    <a:pt x="86" y="15"/>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2" name="Freeform 880"/>
            <p:cNvSpPr>
              <a:spLocks/>
            </p:cNvSpPr>
            <p:nvPr/>
          </p:nvSpPr>
          <p:spPr bwMode="auto">
            <a:xfrm>
              <a:off x="1203" y="2517"/>
              <a:ext cx="69" cy="32"/>
            </a:xfrm>
            <a:custGeom>
              <a:avLst/>
              <a:gdLst>
                <a:gd name="T0" fmla="*/ 69 w 69"/>
                <a:gd name="T1" fmla="*/ 23 h 32"/>
                <a:gd name="T2" fmla="*/ 65 w 69"/>
                <a:gd name="T3" fmla="*/ 26 h 32"/>
                <a:gd name="T4" fmla="*/ 60 w 69"/>
                <a:gd name="T5" fmla="*/ 28 h 32"/>
                <a:gd name="T6" fmla="*/ 54 w 69"/>
                <a:gd name="T7" fmla="*/ 29 h 32"/>
                <a:gd name="T8" fmla="*/ 44 w 69"/>
                <a:gd name="T9" fmla="*/ 32 h 32"/>
                <a:gd name="T10" fmla="*/ 33 w 69"/>
                <a:gd name="T11" fmla="*/ 32 h 32"/>
                <a:gd name="T12" fmla="*/ 23 w 69"/>
                <a:gd name="T13" fmla="*/ 30 h 32"/>
                <a:gd name="T14" fmla="*/ 11 w 69"/>
                <a:gd name="T15" fmla="*/ 30 h 32"/>
                <a:gd name="T16" fmla="*/ 0 w 69"/>
                <a:gd name="T17" fmla="*/ 30 h 32"/>
                <a:gd name="T18" fmla="*/ 2 w 69"/>
                <a:gd name="T19" fmla="*/ 22 h 32"/>
                <a:gd name="T20" fmla="*/ 4 w 69"/>
                <a:gd name="T21" fmla="*/ 15 h 32"/>
                <a:gd name="T22" fmla="*/ 4 w 69"/>
                <a:gd name="T23" fmla="*/ 7 h 32"/>
                <a:gd name="T24" fmla="*/ 6 w 69"/>
                <a:gd name="T25" fmla="*/ 0 h 32"/>
                <a:gd name="T26" fmla="*/ 25 w 69"/>
                <a:gd name="T27" fmla="*/ 3 h 32"/>
                <a:gd name="T28" fmla="*/ 40 w 69"/>
                <a:gd name="T29" fmla="*/ 6 h 32"/>
                <a:gd name="T30" fmla="*/ 50 w 69"/>
                <a:gd name="T31" fmla="*/ 8 h 32"/>
                <a:gd name="T32" fmla="*/ 56 w 69"/>
                <a:gd name="T33" fmla="*/ 10 h 32"/>
                <a:gd name="T34" fmla="*/ 60 w 69"/>
                <a:gd name="T35" fmla="*/ 11 h 32"/>
                <a:gd name="T36" fmla="*/ 65 w 69"/>
                <a:gd name="T37" fmla="*/ 12 h 32"/>
                <a:gd name="T38" fmla="*/ 67 w 69"/>
                <a:gd name="T39" fmla="*/ 14 h 32"/>
                <a:gd name="T40" fmla="*/ 69 w 69"/>
                <a:gd name="T41" fmla="*/ 15 h 32"/>
                <a:gd name="T42" fmla="*/ 69 w 69"/>
                <a:gd name="T43" fmla="*/ 17 h 32"/>
                <a:gd name="T44" fmla="*/ 69 w 69"/>
                <a:gd name="T45" fmla="*/ 19 h 32"/>
                <a:gd name="T46" fmla="*/ 69 w 69"/>
                <a:gd name="T47" fmla="*/ 21 h 32"/>
                <a:gd name="T48" fmla="*/ 69 w 69"/>
                <a:gd name="T49" fmla="*/ 23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32"/>
                <a:gd name="T77" fmla="*/ 69 w 69"/>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32">
                  <a:moveTo>
                    <a:pt x="69" y="23"/>
                  </a:moveTo>
                  <a:lnTo>
                    <a:pt x="65" y="26"/>
                  </a:lnTo>
                  <a:lnTo>
                    <a:pt x="60" y="28"/>
                  </a:lnTo>
                  <a:lnTo>
                    <a:pt x="54" y="29"/>
                  </a:lnTo>
                  <a:lnTo>
                    <a:pt x="44" y="32"/>
                  </a:lnTo>
                  <a:lnTo>
                    <a:pt x="33" y="32"/>
                  </a:lnTo>
                  <a:lnTo>
                    <a:pt x="23" y="30"/>
                  </a:lnTo>
                  <a:lnTo>
                    <a:pt x="11" y="30"/>
                  </a:lnTo>
                  <a:lnTo>
                    <a:pt x="0" y="30"/>
                  </a:lnTo>
                  <a:lnTo>
                    <a:pt x="2" y="22"/>
                  </a:lnTo>
                  <a:lnTo>
                    <a:pt x="4" y="15"/>
                  </a:lnTo>
                  <a:lnTo>
                    <a:pt x="4" y="7"/>
                  </a:lnTo>
                  <a:lnTo>
                    <a:pt x="6" y="0"/>
                  </a:lnTo>
                  <a:lnTo>
                    <a:pt x="25" y="3"/>
                  </a:lnTo>
                  <a:lnTo>
                    <a:pt x="40" y="6"/>
                  </a:lnTo>
                  <a:lnTo>
                    <a:pt x="50" y="8"/>
                  </a:lnTo>
                  <a:lnTo>
                    <a:pt x="56" y="10"/>
                  </a:lnTo>
                  <a:lnTo>
                    <a:pt x="60" y="11"/>
                  </a:lnTo>
                  <a:lnTo>
                    <a:pt x="65" y="12"/>
                  </a:lnTo>
                  <a:lnTo>
                    <a:pt x="67" y="14"/>
                  </a:lnTo>
                  <a:lnTo>
                    <a:pt x="69" y="15"/>
                  </a:lnTo>
                  <a:lnTo>
                    <a:pt x="69" y="17"/>
                  </a:lnTo>
                  <a:lnTo>
                    <a:pt x="69" y="19"/>
                  </a:lnTo>
                  <a:lnTo>
                    <a:pt x="69" y="21"/>
                  </a:lnTo>
                  <a:lnTo>
                    <a:pt x="69" y="2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3" name="Freeform 881"/>
            <p:cNvSpPr>
              <a:spLocks/>
            </p:cNvSpPr>
            <p:nvPr/>
          </p:nvSpPr>
          <p:spPr bwMode="auto">
            <a:xfrm>
              <a:off x="1157" y="2641"/>
              <a:ext cx="100" cy="77"/>
            </a:xfrm>
            <a:custGeom>
              <a:avLst/>
              <a:gdLst>
                <a:gd name="T0" fmla="*/ 100 w 100"/>
                <a:gd name="T1" fmla="*/ 77 h 77"/>
                <a:gd name="T2" fmla="*/ 88 w 100"/>
                <a:gd name="T3" fmla="*/ 77 h 77"/>
                <a:gd name="T4" fmla="*/ 75 w 100"/>
                <a:gd name="T5" fmla="*/ 77 h 77"/>
                <a:gd name="T6" fmla="*/ 63 w 100"/>
                <a:gd name="T7" fmla="*/ 77 h 77"/>
                <a:gd name="T8" fmla="*/ 50 w 100"/>
                <a:gd name="T9" fmla="*/ 76 h 77"/>
                <a:gd name="T10" fmla="*/ 38 w 100"/>
                <a:gd name="T11" fmla="*/ 76 h 77"/>
                <a:gd name="T12" fmla="*/ 25 w 100"/>
                <a:gd name="T13" fmla="*/ 76 h 77"/>
                <a:gd name="T14" fmla="*/ 13 w 100"/>
                <a:gd name="T15" fmla="*/ 76 h 77"/>
                <a:gd name="T16" fmla="*/ 0 w 100"/>
                <a:gd name="T17" fmla="*/ 76 h 77"/>
                <a:gd name="T18" fmla="*/ 3 w 100"/>
                <a:gd name="T19" fmla="*/ 65 h 77"/>
                <a:gd name="T20" fmla="*/ 7 w 100"/>
                <a:gd name="T21" fmla="*/ 54 h 77"/>
                <a:gd name="T22" fmla="*/ 9 w 100"/>
                <a:gd name="T23" fmla="*/ 43 h 77"/>
                <a:gd name="T24" fmla="*/ 11 w 100"/>
                <a:gd name="T25" fmla="*/ 32 h 77"/>
                <a:gd name="T26" fmla="*/ 17 w 100"/>
                <a:gd name="T27" fmla="*/ 26 h 77"/>
                <a:gd name="T28" fmla="*/ 19 w 100"/>
                <a:gd name="T29" fmla="*/ 22 h 77"/>
                <a:gd name="T30" fmla="*/ 21 w 100"/>
                <a:gd name="T31" fmla="*/ 18 h 77"/>
                <a:gd name="T32" fmla="*/ 21 w 100"/>
                <a:gd name="T33" fmla="*/ 11 h 77"/>
                <a:gd name="T34" fmla="*/ 17 w 100"/>
                <a:gd name="T35" fmla="*/ 10 h 77"/>
                <a:gd name="T36" fmla="*/ 15 w 100"/>
                <a:gd name="T37" fmla="*/ 8 h 77"/>
                <a:gd name="T38" fmla="*/ 15 w 100"/>
                <a:gd name="T39" fmla="*/ 6 h 77"/>
                <a:gd name="T40" fmla="*/ 13 w 100"/>
                <a:gd name="T41" fmla="*/ 0 h 77"/>
                <a:gd name="T42" fmla="*/ 23 w 100"/>
                <a:gd name="T43" fmla="*/ 0 h 77"/>
                <a:gd name="T44" fmla="*/ 34 w 100"/>
                <a:gd name="T45" fmla="*/ 1 h 77"/>
                <a:gd name="T46" fmla="*/ 44 w 100"/>
                <a:gd name="T47" fmla="*/ 1 h 77"/>
                <a:gd name="T48" fmla="*/ 57 w 100"/>
                <a:gd name="T49" fmla="*/ 1 h 77"/>
                <a:gd name="T50" fmla="*/ 67 w 100"/>
                <a:gd name="T51" fmla="*/ 1 h 77"/>
                <a:gd name="T52" fmla="*/ 77 w 100"/>
                <a:gd name="T53" fmla="*/ 1 h 77"/>
                <a:gd name="T54" fmla="*/ 88 w 100"/>
                <a:gd name="T55" fmla="*/ 3 h 77"/>
                <a:gd name="T56" fmla="*/ 98 w 100"/>
                <a:gd name="T57" fmla="*/ 3 h 77"/>
                <a:gd name="T58" fmla="*/ 100 w 100"/>
                <a:gd name="T59" fmla="*/ 21 h 77"/>
                <a:gd name="T60" fmla="*/ 100 w 100"/>
                <a:gd name="T61" fmla="*/ 40 h 77"/>
                <a:gd name="T62" fmla="*/ 100 w 100"/>
                <a:gd name="T63" fmla="*/ 58 h 77"/>
                <a:gd name="T64" fmla="*/ 100 w 100"/>
                <a:gd name="T65" fmla="*/ 77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77"/>
                <a:gd name="T101" fmla="*/ 100 w 100"/>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77">
                  <a:moveTo>
                    <a:pt x="100" y="77"/>
                  </a:moveTo>
                  <a:lnTo>
                    <a:pt x="88" y="77"/>
                  </a:lnTo>
                  <a:lnTo>
                    <a:pt x="75" y="77"/>
                  </a:lnTo>
                  <a:lnTo>
                    <a:pt x="63" y="77"/>
                  </a:lnTo>
                  <a:lnTo>
                    <a:pt x="50" y="76"/>
                  </a:lnTo>
                  <a:lnTo>
                    <a:pt x="38" y="76"/>
                  </a:lnTo>
                  <a:lnTo>
                    <a:pt x="25" y="76"/>
                  </a:lnTo>
                  <a:lnTo>
                    <a:pt x="13" y="76"/>
                  </a:lnTo>
                  <a:lnTo>
                    <a:pt x="0" y="76"/>
                  </a:lnTo>
                  <a:lnTo>
                    <a:pt x="3" y="65"/>
                  </a:lnTo>
                  <a:lnTo>
                    <a:pt x="7" y="54"/>
                  </a:lnTo>
                  <a:lnTo>
                    <a:pt x="9" y="43"/>
                  </a:lnTo>
                  <a:lnTo>
                    <a:pt x="11" y="32"/>
                  </a:lnTo>
                  <a:lnTo>
                    <a:pt x="17" y="26"/>
                  </a:lnTo>
                  <a:lnTo>
                    <a:pt x="19" y="22"/>
                  </a:lnTo>
                  <a:lnTo>
                    <a:pt x="21" y="18"/>
                  </a:lnTo>
                  <a:lnTo>
                    <a:pt x="21" y="11"/>
                  </a:lnTo>
                  <a:lnTo>
                    <a:pt x="17" y="10"/>
                  </a:lnTo>
                  <a:lnTo>
                    <a:pt x="15" y="8"/>
                  </a:lnTo>
                  <a:lnTo>
                    <a:pt x="15" y="6"/>
                  </a:lnTo>
                  <a:lnTo>
                    <a:pt x="13" y="0"/>
                  </a:lnTo>
                  <a:lnTo>
                    <a:pt x="23" y="0"/>
                  </a:lnTo>
                  <a:lnTo>
                    <a:pt x="34" y="1"/>
                  </a:lnTo>
                  <a:lnTo>
                    <a:pt x="44" y="1"/>
                  </a:lnTo>
                  <a:lnTo>
                    <a:pt x="57" y="1"/>
                  </a:lnTo>
                  <a:lnTo>
                    <a:pt x="67" y="1"/>
                  </a:lnTo>
                  <a:lnTo>
                    <a:pt x="77" y="1"/>
                  </a:lnTo>
                  <a:lnTo>
                    <a:pt x="88" y="3"/>
                  </a:lnTo>
                  <a:lnTo>
                    <a:pt x="98" y="3"/>
                  </a:lnTo>
                  <a:lnTo>
                    <a:pt x="100" y="21"/>
                  </a:lnTo>
                  <a:lnTo>
                    <a:pt x="100" y="40"/>
                  </a:lnTo>
                  <a:lnTo>
                    <a:pt x="100" y="58"/>
                  </a:lnTo>
                  <a:lnTo>
                    <a:pt x="100" y="77"/>
                  </a:lnTo>
                  <a:close/>
                </a:path>
              </a:pathLst>
            </a:custGeom>
            <a:solidFill>
              <a:srgbClr val="ED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4" name="Freeform 882"/>
            <p:cNvSpPr>
              <a:spLocks/>
            </p:cNvSpPr>
            <p:nvPr/>
          </p:nvSpPr>
          <p:spPr bwMode="auto">
            <a:xfrm>
              <a:off x="1160" y="2623"/>
              <a:ext cx="43" cy="10"/>
            </a:xfrm>
            <a:custGeom>
              <a:avLst/>
              <a:gdLst>
                <a:gd name="T0" fmla="*/ 43 w 43"/>
                <a:gd name="T1" fmla="*/ 8 h 10"/>
                <a:gd name="T2" fmla="*/ 31 w 43"/>
                <a:gd name="T3" fmla="*/ 8 h 10"/>
                <a:gd name="T4" fmla="*/ 20 w 43"/>
                <a:gd name="T5" fmla="*/ 8 h 10"/>
                <a:gd name="T6" fmla="*/ 12 w 43"/>
                <a:gd name="T7" fmla="*/ 10 h 10"/>
                <a:gd name="T8" fmla="*/ 2 w 43"/>
                <a:gd name="T9" fmla="*/ 10 h 10"/>
                <a:gd name="T10" fmla="*/ 0 w 43"/>
                <a:gd name="T11" fmla="*/ 7 h 10"/>
                <a:gd name="T12" fmla="*/ 0 w 43"/>
                <a:gd name="T13" fmla="*/ 4 h 10"/>
                <a:gd name="T14" fmla="*/ 0 w 43"/>
                <a:gd name="T15" fmla="*/ 3 h 10"/>
                <a:gd name="T16" fmla="*/ 0 w 43"/>
                <a:gd name="T17" fmla="*/ 0 h 10"/>
                <a:gd name="T18" fmla="*/ 8 w 43"/>
                <a:gd name="T19" fmla="*/ 0 h 10"/>
                <a:gd name="T20" fmla="*/ 14 w 43"/>
                <a:gd name="T21" fmla="*/ 0 h 10"/>
                <a:gd name="T22" fmla="*/ 20 w 43"/>
                <a:gd name="T23" fmla="*/ 1 h 10"/>
                <a:gd name="T24" fmla="*/ 27 w 43"/>
                <a:gd name="T25" fmla="*/ 1 h 10"/>
                <a:gd name="T26" fmla="*/ 31 w 43"/>
                <a:gd name="T27" fmla="*/ 3 h 10"/>
                <a:gd name="T28" fmla="*/ 35 w 43"/>
                <a:gd name="T29" fmla="*/ 4 h 10"/>
                <a:gd name="T30" fmla="*/ 39 w 43"/>
                <a:gd name="T31" fmla="*/ 7 h 10"/>
                <a:gd name="T32" fmla="*/ 43 w 43"/>
                <a:gd name="T33" fmla="*/ 8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10"/>
                <a:gd name="T53" fmla="*/ 43 w 43"/>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10">
                  <a:moveTo>
                    <a:pt x="43" y="8"/>
                  </a:moveTo>
                  <a:lnTo>
                    <a:pt x="31" y="8"/>
                  </a:lnTo>
                  <a:lnTo>
                    <a:pt x="20" y="8"/>
                  </a:lnTo>
                  <a:lnTo>
                    <a:pt x="12" y="10"/>
                  </a:lnTo>
                  <a:lnTo>
                    <a:pt x="2" y="10"/>
                  </a:lnTo>
                  <a:lnTo>
                    <a:pt x="0" y="7"/>
                  </a:lnTo>
                  <a:lnTo>
                    <a:pt x="0" y="4"/>
                  </a:lnTo>
                  <a:lnTo>
                    <a:pt x="0" y="3"/>
                  </a:lnTo>
                  <a:lnTo>
                    <a:pt x="0" y="0"/>
                  </a:lnTo>
                  <a:lnTo>
                    <a:pt x="8" y="0"/>
                  </a:lnTo>
                  <a:lnTo>
                    <a:pt x="14" y="0"/>
                  </a:lnTo>
                  <a:lnTo>
                    <a:pt x="20" y="1"/>
                  </a:lnTo>
                  <a:lnTo>
                    <a:pt x="27" y="1"/>
                  </a:lnTo>
                  <a:lnTo>
                    <a:pt x="31" y="3"/>
                  </a:lnTo>
                  <a:lnTo>
                    <a:pt x="35" y="4"/>
                  </a:lnTo>
                  <a:lnTo>
                    <a:pt x="39" y="7"/>
                  </a:lnTo>
                  <a:lnTo>
                    <a:pt x="43" y="8"/>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5" name="Freeform 883"/>
            <p:cNvSpPr>
              <a:spLocks/>
            </p:cNvSpPr>
            <p:nvPr/>
          </p:nvSpPr>
          <p:spPr bwMode="auto">
            <a:xfrm>
              <a:off x="2260" y="1427"/>
              <a:ext cx="1001" cy="1895"/>
            </a:xfrm>
            <a:custGeom>
              <a:avLst/>
              <a:gdLst>
                <a:gd name="T0" fmla="*/ 750 w 1001"/>
                <a:gd name="T1" fmla="*/ 1319 h 1895"/>
                <a:gd name="T2" fmla="*/ 740 w 1001"/>
                <a:gd name="T3" fmla="*/ 1429 h 1895"/>
                <a:gd name="T4" fmla="*/ 794 w 1001"/>
                <a:gd name="T5" fmla="*/ 1780 h 1895"/>
                <a:gd name="T6" fmla="*/ 781 w 1001"/>
                <a:gd name="T7" fmla="*/ 1852 h 1895"/>
                <a:gd name="T8" fmla="*/ 671 w 1001"/>
                <a:gd name="T9" fmla="*/ 1876 h 1895"/>
                <a:gd name="T10" fmla="*/ 663 w 1001"/>
                <a:gd name="T11" fmla="*/ 1882 h 1895"/>
                <a:gd name="T12" fmla="*/ 607 w 1001"/>
                <a:gd name="T13" fmla="*/ 1893 h 1895"/>
                <a:gd name="T14" fmla="*/ 534 w 1001"/>
                <a:gd name="T15" fmla="*/ 1884 h 1895"/>
                <a:gd name="T16" fmla="*/ 503 w 1001"/>
                <a:gd name="T17" fmla="*/ 1863 h 1895"/>
                <a:gd name="T18" fmla="*/ 470 w 1001"/>
                <a:gd name="T19" fmla="*/ 1847 h 1895"/>
                <a:gd name="T20" fmla="*/ 428 w 1001"/>
                <a:gd name="T21" fmla="*/ 1831 h 1895"/>
                <a:gd name="T22" fmla="*/ 389 w 1001"/>
                <a:gd name="T23" fmla="*/ 1814 h 1895"/>
                <a:gd name="T24" fmla="*/ 370 w 1001"/>
                <a:gd name="T25" fmla="*/ 1769 h 1895"/>
                <a:gd name="T26" fmla="*/ 395 w 1001"/>
                <a:gd name="T27" fmla="*/ 1750 h 1895"/>
                <a:gd name="T28" fmla="*/ 436 w 1001"/>
                <a:gd name="T29" fmla="*/ 1663 h 1895"/>
                <a:gd name="T30" fmla="*/ 405 w 1001"/>
                <a:gd name="T31" fmla="*/ 1457 h 1895"/>
                <a:gd name="T32" fmla="*/ 391 w 1001"/>
                <a:gd name="T33" fmla="*/ 1346 h 1895"/>
                <a:gd name="T34" fmla="*/ 376 w 1001"/>
                <a:gd name="T35" fmla="*/ 1237 h 1895"/>
                <a:gd name="T36" fmla="*/ 362 w 1001"/>
                <a:gd name="T37" fmla="*/ 1046 h 1895"/>
                <a:gd name="T38" fmla="*/ 337 w 1001"/>
                <a:gd name="T39" fmla="*/ 1021 h 1895"/>
                <a:gd name="T40" fmla="*/ 291 w 1001"/>
                <a:gd name="T41" fmla="*/ 981 h 1895"/>
                <a:gd name="T42" fmla="*/ 287 w 1001"/>
                <a:gd name="T43" fmla="*/ 754 h 1895"/>
                <a:gd name="T44" fmla="*/ 212 w 1001"/>
                <a:gd name="T45" fmla="*/ 701 h 1895"/>
                <a:gd name="T46" fmla="*/ 135 w 1001"/>
                <a:gd name="T47" fmla="*/ 634 h 1895"/>
                <a:gd name="T48" fmla="*/ 125 w 1001"/>
                <a:gd name="T49" fmla="*/ 536 h 1895"/>
                <a:gd name="T50" fmla="*/ 75 w 1001"/>
                <a:gd name="T51" fmla="*/ 517 h 1895"/>
                <a:gd name="T52" fmla="*/ 44 w 1001"/>
                <a:gd name="T53" fmla="*/ 463 h 1895"/>
                <a:gd name="T54" fmla="*/ 23 w 1001"/>
                <a:gd name="T55" fmla="*/ 311 h 1895"/>
                <a:gd name="T56" fmla="*/ 139 w 1001"/>
                <a:gd name="T57" fmla="*/ 292 h 1895"/>
                <a:gd name="T58" fmla="*/ 351 w 1001"/>
                <a:gd name="T59" fmla="*/ 266 h 1895"/>
                <a:gd name="T60" fmla="*/ 391 w 1001"/>
                <a:gd name="T61" fmla="*/ 262 h 1895"/>
                <a:gd name="T62" fmla="*/ 401 w 1001"/>
                <a:gd name="T63" fmla="*/ 255 h 1895"/>
                <a:gd name="T64" fmla="*/ 395 w 1001"/>
                <a:gd name="T65" fmla="*/ 236 h 1895"/>
                <a:gd name="T66" fmla="*/ 345 w 1001"/>
                <a:gd name="T67" fmla="*/ 212 h 1895"/>
                <a:gd name="T68" fmla="*/ 295 w 1001"/>
                <a:gd name="T69" fmla="*/ 179 h 1895"/>
                <a:gd name="T70" fmla="*/ 285 w 1001"/>
                <a:gd name="T71" fmla="*/ 131 h 1895"/>
                <a:gd name="T72" fmla="*/ 279 w 1001"/>
                <a:gd name="T73" fmla="*/ 117 h 1895"/>
                <a:gd name="T74" fmla="*/ 285 w 1001"/>
                <a:gd name="T75" fmla="*/ 96 h 1895"/>
                <a:gd name="T76" fmla="*/ 287 w 1001"/>
                <a:gd name="T77" fmla="*/ 56 h 1895"/>
                <a:gd name="T78" fmla="*/ 330 w 1001"/>
                <a:gd name="T79" fmla="*/ 22 h 1895"/>
                <a:gd name="T80" fmla="*/ 391 w 1001"/>
                <a:gd name="T81" fmla="*/ 4 h 1895"/>
                <a:gd name="T82" fmla="*/ 468 w 1001"/>
                <a:gd name="T83" fmla="*/ 4 h 1895"/>
                <a:gd name="T84" fmla="*/ 559 w 1001"/>
                <a:gd name="T85" fmla="*/ 37 h 1895"/>
                <a:gd name="T86" fmla="*/ 594 w 1001"/>
                <a:gd name="T87" fmla="*/ 72 h 1895"/>
                <a:gd name="T88" fmla="*/ 627 w 1001"/>
                <a:gd name="T89" fmla="*/ 102 h 1895"/>
                <a:gd name="T90" fmla="*/ 617 w 1001"/>
                <a:gd name="T91" fmla="*/ 193 h 1895"/>
                <a:gd name="T92" fmla="*/ 684 w 1001"/>
                <a:gd name="T93" fmla="*/ 223 h 1895"/>
                <a:gd name="T94" fmla="*/ 810 w 1001"/>
                <a:gd name="T95" fmla="*/ 253 h 1895"/>
                <a:gd name="T96" fmla="*/ 899 w 1001"/>
                <a:gd name="T97" fmla="*/ 292 h 1895"/>
                <a:gd name="T98" fmla="*/ 939 w 1001"/>
                <a:gd name="T99" fmla="*/ 354 h 1895"/>
                <a:gd name="T100" fmla="*/ 993 w 1001"/>
                <a:gd name="T101" fmla="*/ 431 h 1895"/>
                <a:gd name="T102" fmla="*/ 974 w 1001"/>
                <a:gd name="T103" fmla="*/ 528 h 1895"/>
                <a:gd name="T104" fmla="*/ 929 w 1001"/>
                <a:gd name="T105" fmla="*/ 564 h 1895"/>
                <a:gd name="T106" fmla="*/ 887 w 1001"/>
                <a:gd name="T107" fmla="*/ 566 h 1895"/>
                <a:gd name="T108" fmla="*/ 910 w 1001"/>
                <a:gd name="T109" fmla="*/ 766 h 1895"/>
                <a:gd name="T110" fmla="*/ 941 w 1001"/>
                <a:gd name="T111" fmla="*/ 850 h 1895"/>
                <a:gd name="T112" fmla="*/ 941 w 1001"/>
                <a:gd name="T113" fmla="*/ 854 h 1895"/>
                <a:gd name="T114" fmla="*/ 918 w 1001"/>
                <a:gd name="T115" fmla="*/ 943 h 1895"/>
                <a:gd name="T116" fmla="*/ 899 w 1001"/>
                <a:gd name="T117" fmla="*/ 983 h 1895"/>
                <a:gd name="T118" fmla="*/ 862 w 1001"/>
                <a:gd name="T119" fmla="*/ 1016 h 1895"/>
                <a:gd name="T120" fmla="*/ 818 w 1001"/>
                <a:gd name="T121" fmla="*/ 1084 h 18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1"/>
                <a:gd name="T184" fmla="*/ 0 h 1895"/>
                <a:gd name="T185" fmla="*/ 1001 w 1001"/>
                <a:gd name="T186" fmla="*/ 1895 h 18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1" h="1895">
                  <a:moveTo>
                    <a:pt x="798" y="1173"/>
                  </a:moveTo>
                  <a:lnTo>
                    <a:pt x="787" y="1204"/>
                  </a:lnTo>
                  <a:lnTo>
                    <a:pt x="777" y="1237"/>
                  </a:lnTo>
                  <a:lnTo>
                    <a:pt x="764" y="1269"/>
                  </a:lnTo>
                  <a:lnTo>
                    <a:pt x="754" y="1302"/>
                  </a:lnTo>
                  <a:lnTo>
                    <a:pt x="750" y="1319"/>
                  </a:lnTo>
                  <a:lnTo>
                    <a:pt x="748" y="1335"/>
                  </a:lnTo>
                  <a:lnTo>
                    <a:pt x="744" y="1352"/>
                  </a:lnTo>
                  <a:lnTo>
                    <a:pt x="740" y="1368"/>
                  </a:lnTo>
                  <a:lnTo>
                    <a:pt x="740" y="1388"/>
                  </a:lnTo>
                  <a:lnTo>
                    <a:pt x="740" y="1408"/>
                  </a:lnTo>
                  <a:lnTo>
                    <a:pt x="740" y="1429"/>
                  </a:lnTo>
                  <a:lnTo>
                    <a:pt x="740" y="1448"/>
                  </a:lnTo>
                  <a:lnTo>
                    <a:pt x="750" y="1503"/>
                  </a:lnTo>
                  <a:lnTo>
                    <a:pt x="767" y="1599"/>
                  </a:lnTo>
                  <a:lnTo>
                    <a:pt x="781" y="1698"/>
                  </a:lnTo>
                  <a:lnTo>
                    <a:pt x="794" y="1765"/>
                  </a:lnTo>
                  <a:lnTo>
                    <a:pt x="794" y="1780"/>
                  </a:lnTo>
                  <a:lnTo>
                    <a:pt x="794" y="1794"/>
                  </a:lnTo>
                  <a:lnTo>
                    <a:pt x="791" y="1809"/>
                  </a:lnTo>
                  <a:lnTo>
                    <a:pt x="791" y="1825"/>
                  </a:lnTo>
                  <a:lnTo>
                    <a:pt x="787" y="1838"/>
                  </a:lnTo>
                  <a:lnTo>
                    <a:pt x="785" y="1847"/>
                  </a:lnTo>
                  <a:lnTo>
                    <a:pt x="781" y="1852"/>
                  </a:lnTo>
                  <a:lnTo>
                    <a:pt x="777" y="1858"/>
                  </a:lnTo>
                  <a:lnTo>
                    <a:pt x="742" y="1863"/>
                  </a:lnTo>
                  <a:lnTo>
                    <a:pt x="713" y="1869"/>
                  </a:lnTo>
                  <a:lnTo>
                    <a:pt x="694" y="1871"/>
                  </a:lnTo>
                  <a:lnTo>
                    <a:pt x="679" y="1874"/>
                  </a:lnTo>
                  <a:lnTo>
                    <a:pt x="671" y="1876"/>
                  </a:lnTo>
                  <a:lnTo>
                    <a:pt x="667" y="1877"/>
                  </a:lnTo>
                  <a:lnTo>
                    <a:pt x="665" y="1877"/>
                  </a:lnTo>
                  <a:lnTo>
                    <a:pt x="663" y="1878"/>
                  </a:lnTo>
                  <a:lnTo>
                    <a:pt x="663" y="1880"/>
                  </a:lnTo>
                  <a:lnTo>
                    <a:pt x="663" y="1881"/>
                  </a:lnTo>
                  <a:lnTo>
                    <a:pt x="663" y="1882"/>
                  </a:lnTo>
                  <a:lnTo>
                    <a:pt x="663" y="1884"/>
                  </a:lnTo>
                  <a:lnTo>
                    <a:pt x="646" y="1885"/>
                  </a:lnTo>
                  <a:lnTo>
                    <a:pt x="638" y="1887"/>
                  </a:lnTo>
                  <a:lnTo>
                    <a:pt x="630" y="1889"/>
                  </a:lnTo>
                  <a:lnTo>
                    <a:pt x="619" y="1892"/>
                  </a:lnTo>
                  <a:lnTo>
                    <a:pt x="607" y="1893"/>
                  </a:lnTo>
                  <a:lnTo>
                    <a:pt x="594" y="1893"/>
                  </a:lnTo>
                  <a:lnTo>
                    <a:pt x="580" y="1895"/>
                  </a:lnTo>
                  <a:lnTo>
                    <a:pt x="565" y="1895"/>
                  </a:lnTo>
                  <a:lnTo>
                    <a:pt x="555" y="1892"/>
                  </a:lnTo>
                  <a:lnTo>
                    <a:pt x="544" y="1888"/>
                  </a:lnTo>
                  <a:lnTo>
                    <a:pt x="534" y="1884"/>
                  </a:lnTo>
                  <a:lnTo>
                    <a:pt x="524" y="1881"/>
                  </a:lnTo>
                  <a:lnTo>
                    <a:pt x="522" y="1877"/>
                  </a:lnTo>
                  <a:lnTo>
                    <a:pt x="517" y="1874"/>
                  </a:lnTo>
                  <a:lnTo>
                    <a:pt x="515" y="1871"/>
                  </a:lnTo>
                  <a:lnTo>
                    <a:pt x="511" y="1867"/>
                  </a:lnTo>
                  <a:lnTo>
                    <a:pt x="503" y="1863"/>
                  </a:lnTo>
                  <a:lnTo>
                    <a:pt x="492" y="1859"/>
                  </a:lnTo>
                  <a:lnTo>
                    <a:pt x="484" y="1856"/>
                  </a:lnTo>
                  <a:lnTo>
                    <a:pt x="476" y="1852"/>
                  </a:lnTo>
                  <a:lnTo>
                    <a:pt x="474" y="1851"/>
                  </a:lnTo>
                  <a:lnTo>
                    <a:pt x="472" y="1849"/>
                  </a:lnTo>
                  <a:lnTo>
                    <a:pt x="470" y="1847"/>
                  </a:lnTo>
                  <a:lnTo>
                    <a:pt x="470" y="1845"/>
                  </a:lnTo>
                  <a:lnTo>
                    <a:pt x="459" y="1842"/>
                  </a:lnTo>
                  <a:lnTo>
                    <a:pt x="449" y="1838"/>
                  </a:lnTo>
                  <a:lnTo>
                    <a:pt x="438" y="1836"/>
                  </a:lnTo>
                  <a:lnTo>
                    <a:pt x="428" y="1833"/>
                  </a:lnTo>
                  <a:lnTo>
                    <a:pt x="428" y="1831"/>
                  </a:lnTo>
                  <a:lnTo>
                    <a:pt x="428" y="1830"/>
                  </a:lnTo>
                  <a:lnTo>
                    <a:pt x="428" y="1829"/>
                  </a:lnTo>
                  <a:lnTo>
                    <a:pt x="428" y="1827"/>
                  </a:lnTo>
                  <a:lnTo>
                    <a:pt x="416" y="1823"/>
                  </a:lnTo>
                  <a:lnTo>
                    <a:pt x="401" y="1818"/>
                  </a:lnTo>
                  <a:lnTo>
                    <a:pt x="389" y="1814"/>
                  </a:lnTo>
                  <a:lnTo>
                    <a:pt x="374" y="1809"/>
                  </a:lnTo>
                  <a:lnTo>
                    <a:pt x="370" y="1804"/>
                  </a:lnTo>
                  <a:lnTo>
                    <a:pt x="368" y="1798"/>
                  </a:lnTo>
                  <a:lnTo>
                    <a:pt x="368" y="1790"/>
                  </a:lnTo>
                  <a:lnTo>
                    <a:pt x="366" y="1775"/>
                  </a:lnTo>
                  <a:lnTo>
                    <a:pt x="370" y="1769"/>
                  </a:lnTo>
                  <a:lnTo>
                    <a:pt x="374" y="1764"/>
                  </a:lnTo>
                  <a:lnTo>
                    <a:pt x="376" y="1760"/>
                  </a:lnTo>
                  <a:lnTo>
                    <a:pt x="380" y="1754"/>
                  </a:lnTo>
                  <a:lnTo>
                    <a:pt x="387" y="1753"/>
                  </a:lnTo>
                  <a:lnTo>
                    <a:pt x="391" y="1752"/>
                  </a:lnTo>
                  <a:lnTo>
                    <a:pt x="395" y="1750"/>
                  </a:lnTo>
                  <a:lnTo>
                    <a:pt x="401" y="1749"/>
                  </a:lnTo>
                  <a:lnTo>
                    <a:pt x="411" y="1747"/>
                  </a:lnTo>
                  <a:lnTo>
                    <a:pt x="422" y="1746"/>
                  </a:lnTo>
                  <a:lnTo>
                    <a:pt x="432" y="1746"/>
                  </a:lnTo>
                  <a:lnTo>
                    <a:pt x="443" y="1746"/>
                  </a:lnTo>
                  <a:lnTo>
                    <a:pt x="436" y="1663"/>
                  </a:lnTo>
                  <a:lnTo>
                    <a:pt x="432" y="1614"/>
                  </a:lnTo>
                  <a:lnTo>
                    <a:pt x="430" y="1578"/>
                  </a:lnTo>
                  <a:lnTo>
                    <a:pt x="430" y="1537"/>
                  </a:lnTo>
                  <a:lnTo>
                    <a:pt x="420" y="1501"/>
                  </a:lnTo>
                  <a:lnTo>
                    <a:pt x="414" y="1477"/>
                  </a:lnTo>
                  <a:lnTo>
                    <a:pt x="405" y="1457"/>
                  </a:lnTo>
                  <a:lnTo>
                    <a:pt x="393" y="1428"/>
                  </a:lnTo>
                  <a:lnTo>
                    <a:pt x="393" y="1408"/>
                  </a:lnTo>
                  <a:lnTo>
                    <a:pt x="391" y="1390"/>
                  </a:lnTo>
                  <a:lnTo>
                    <a:pt x="391" y="1371"/>
                  </a:lnTo>
                  <a:lnTo>
                    <a:pt x="389" y="1353"/>
                  </a:lnTo>
                  <a:lnTo>
                    <a:pt x="391" y="1346"/>
                  </a:lnTo>
                  <a:lnTo>
                    <a:pt x="393" y="1338"/>
                  </a:lnTo>
                  <a:lnTo>
                    <a:pt x="393" y="1331"/>
                  </a:lnTo>
                  <a:lnTo>
                    <a:pt x="395" y="1324"/>
                  </a:lnTo>
                  <a:lnTo>
                    <a:pt x="389" y="1295"/>
                  </a:lnTo>
                  <a:lnTo>
                    <a:pt x="382" y="1266"/>
                  </a:lnTo>
                  <a:lnTo>
                    <a:pt x="376" y="1237"/>
                  </a:lnTo>
                  <a:lnTo>
                    <a:pt x="368" y="1207"/>
                  </a:lnTo>
                  <a:lnTo>
                    <a:pt x="366" y="1171"/>
                  </a:lnTo>
                  <a:lnTo>
                    <a:pt x="364" y="1135"/>
                  </a:lnTo>
                  <a:lnTo>
                    <a:pt x="360" y="1100"/>
                  </a:lnTo>
                  <a:lnTo>
                    <a:pt x="357" y="1062"/>
                  </a:lnTo>
                  <a:lnTo>
                    <a:pt x="362" y="1046"/>
                  </a:lnTo>
                  <a:lnTo>
                    <a:pt x="364" y="1036"/>
                  </a:lnTo>
                  <a:lnTo>
                    <a:pt x="366" y="1029"/>
                  </a:lnTo>
                  <a:lnTo>
                    <a:pt x="364" y="1022"/>
                  </a:lnTo>
                  <a:lnTo>
                    <a:pt x="355" y="1022"/>
                  </a:lnTo>
                  <a:lnTo>
                    <a:pt x="347" y="1021"/>
                  </a:lnTo>
                  <a:lnTo>
                    <a:pt x="337" y="1021"/>
                  </a:lnTo>
                  <a:lnTo>
                    <a:pt x="328" y="1021"/>
                  </a:lnTo>
                  <a:lnTo>
                    <a:pt x="318" y="1021"/>
                  </a:lnTo>
                  <a:lnTo>
                    <a:pt x="310" y="1020"/>
                  </a:lnTo>
                  <a:lnTo>
                    <a:pt x="299" y="1020"/>
                  </a:lnTo>
                  <a:lnTo>
                    <a:pt x="291" y="1018"/>
                  </a:lnTo>
                  <a:lnTo>
                    <a:pt x="291" y="981"/>
                  </a:lnTo>
                  <a:lnTo>
                    <a:pt x="293" y="943"/>
                  </a:lnTo>
                  <a:lnTo>
                    <a:pt x="295" y="904"/>
                  </a:lnTo>
                  <a:lnTo>
                    <a:pt x="295" y="867"/>
                  </a:lnTo>
                  <a:lnTo>
                    <a:pt x="291" y="830"/>
                  </a:lnTo>
                  <a:lnTo>
                    <a:pt x="289" y="791"/>
                  </a:lnTo>
                  <a:lnTo>
                    <a:pt x="287" y="754"/>
                  </a:lnTo>
                  <a:lnTo>
                    <a:pt x="287" y="714"/>
                  </a:lnTo>
                  <a:lnTo>
                    <a:pt x="272" y="711"/>
                  </a:lnTo>
                  <a:lnTo>
                    <a:pt x="256" y="710"/>
                  </a:lnTo>
                  <a:lnTo>
                    <a:pt x="241" y="707"/>
                  </a:lnTo>
                  <a:lnTo>
                    <a:pt x="227" y="704"/>
                  </a:lnTo>
                  <a:lnTo>
                    <a:pt x="212" y="701"/>
                  </a:lnTo>
                  <a:lnTo>
                    <a:pt x="198" y="697"/>
                  </a:lnTo>
                  <a:lnTo>
                    <a:pt x="183" y="694"/>
                  </a:lnTo>
                  <a:lnTo>
                    <a:pt x="168" y="692"/>
                  </a:lnTo>
                  <a:lnTo>
                    <a:pt x="158" y="672"/>
                  </a:lnTo>
                  <a:lnTo>
                    <a:pt x="148" y="653"/>
                  </a:lnTo>
                  <a:lnTo>
                    <a:pt x="135" y="634"/>
                  </a:lnTo>
                  <a:lnTo>
                    <a:pt x="125" y="615"/>
                  </a:lnTo>
                  <a:lnTo>
                    <a:pt x="127" y="597"/>
                  </a:lnTo>
                  <a:lnTo>
                    <a:pt x="129" y="581"/>
                  </a:lnTo>
                  <a:lnTo>
                    <a:pt x="131" y="565"/>
                  </a:lnTo>
                  <a:lnTo>
                    <a:pt x="131" y="543"/>
                  </a:lnTo>
                  <a:lnTo>
                    <a:pt x="125" y="536"/>
                  </a:lnTo>
                  <a:lnTo>
                    <a:pt x="119" y="530"/>
                  </a:lnTo>
                  <a:lnTo>
                    <a:pt x="110" y="525"/>
                  </a:lnTo>
                  <a:lnTo>
                    <a:pt x="102" y="522"/>
                  </a:lnTo>
                  <a:lnTo>
                    <a:pt x="94" y="519"/>
                  </a:lnTo>
                  <a:lnTo>
                    <a:pt x="85" y="518"/>
                  </a:lnTo>
                  <a:lnTo>
                    <a:pt x="75" y="517"/>
                  </a:lnTo>
                  <a:lnTo>
                    <a:pt x="65" y="515"/>
                  </a:lnTo>
                  <a:lnTo>
                    <a:pt x="63" y="513"/>
                  </a:lnTo>
                  <a:lnTo>
                    <a:pt x="58" y="508"/>
                  </a:lnTo>
                  <a:lnTo>
                    <a:pt x="56" y="502"/>
                  </a:lnTo>
                  <a:lnTo>
                    <a:pt x="50" y="486"/>
                  </a:lnTo>
                  <a:lnTo>
                    <a:pt x="44" y="463"/>
                  </a:lnTo>
                  <a:lnTo>
                    <a:pt x="33" y="428"/>
                  </a:lnTo>
                  <a:lnTo>
                    <a:pt x="19" y="380"/>
                  </a:lnTo>
                  <a:lnTo>
                    <a:pt x="0" y="317"/>
                  </a:lnTo>
                  <a:lnTo>
                    <a:pt x="6" y="315"/>
                  </a:lnTo>
                  <a:lnTo>
                    <a:pt x="15" y="314"/>
                  </a:lnTo>
                  <a:lnTo>
                    <a:pt x="23" y="311"/>
                  </a:lnTo>
                  <a:lnTo>
                    <a:pt x="29" y="310"/>
                  </a:lnTo>
                  <a:lnTo>
                    <a:pt x="38" y="309"/>
                  </a:lnTo>
                  <a:lnTo>
                    <a:pt x="46" y="306"/>
                  </a:lnTo>
                  <a:lnTo>
                    <a:pt x="54" y="304"/>
                  </a:lnTo>
                  <a:lnTo>
                    <a:pt x="63" y="303"/>
                  </a:lnTo>
                  <a:lnTo>
                    <a:pt x="139" y="292"/>
                  </a:lnTo>
                  <a:lnTo>
                    <a:pt x="198" y="285"/>
                  </a:lnTo>
                  <a:lnTo>
                    <a:pt x="241" y="278"/>
                  </a:lnTo>
                  <a:lnTo>
                    <a:pt x="274" y="274"/>
                  </a:lnTo>
                  <a:lnTo>
                    <a:pt x="301" y="271"/>
                  </a:lnTo>
                  <a:lnTo>
                    <a:pt x="326" y="269"/>
                  </a:lnTo>
                  <a:lnTo>
                    <a:pt x="351" y="266"/>
                  </a:lnTo>
                  <a:lnTo>
                    <a:pt x="380" y="263"/>
                  </a:lnTo>
                  <a:lnTo>
                    <a:pt x="382" y="264"/>
                  </a:lnTo>
                  <a:lnTo>
                    <a:pt x="387" y="264"/>
                  </a:lnTo>
                  <a:lnTo>
                    <a:pt x="389" y="264"/>
                  </a:lnTo>
                  <a:lnTo>
                    <a:pt x="391" y="264"/>
                  </a:lnTo>
                  <a:lnTo>
                    <a:pt x="391" y="262"/>
                  </a:lnTo>
                  <a:lnTo>
                    <a:pt x="391" y="259"/>
                  </a:lnTo>
                  <a:lnTo>
                    <a:pt x="391" y="258"/>
                  </a:lnTo>
                  <a:lnTo>
                    <a:pt x="391" y="255"/>
                  </a:lnTo>
                  <a:lnTo>
                    <a:pt x="395" y="255"/>
                  </a:lnTo>
                  <a:lnTo>
                    <a:pt x="397" y="255"/>
                  </a:lnTo>
                  <a:lnTo>
                    <a:pt x="401" y="255"/>
                  </a:lnTo>
                  <a:lnTo>
                    <a:pt x="403" y="255"/>
                  </a:lnTo>
                  <a:lnTo>
                    <a:pt x="405" y="251"/>
                  </a:lnTo>
                  <a:lnTo>
                    <a:pt x="405" y="247"/>
                  </a:lnTo>
                  <a:lnTo>
                    <a:pt x="405" y="244"/>
                  </a:lnTo>
                  <a:lnTo>
                    <a:pt x="407" y="240"/>
                  </a:lnTo>
                  <a:lnTo>
                    <a:pt x="395" y="236"/>
                  </a:lnTo>
                  <a:lnTo>
                    <a:pt x="382" y="230"/>
                  </a:lnTo>
                  <a:lnTo>
                    <a:pt x="370" y="226"/>
                  </a:lnTo>
                  <a:lnTo>
                    <a:pt x="355" y="222"/>
                  </a:lnTo>
                  <a:lnTo>
                    <a:pt x="351" y="218"/>
                  </a:lnTo>
                  <a:lnTo>
                    <a:pt x="349" y="215"/>
                  </a:lnTo>
                  <a:lnTo>
                    <a:pt x="345" y="212"/>
                  </a:lnTo>
                  <a:lnTo>
                    <a:pt x="341" y="208"/>
                  </a:lnTo>
                  <a:lnTo>
                    <a:pt x="328" y="204"/>
                  </a:lnTo>
                  <a:lnTo>
                    <a:pt x="316" y="198"/>
                  </a:lnTo>
                  <a:lnTo>
                    <a:pt x="308" y="193"/>
                  </a:lnTo>
                  <a:lnTo>
                    <a:pt x="301" y="186"/>
                  </a:lnTo>
                  <a:lnTo>
                    <a:pt x="295" y="179"/>
                  </a:lnTo>
                  <a:lnTo>
                    <a:pt x="289" y="171"/>
                  </a:lnTo>
                  <a:lnTo>
                    <a:pt x="285" y="162"/>
                  </a:lnTo>
                  <a:lnTo>
                    <a:pt x="279" y="154"/>
                  </a:lnTo>
                  <a:lnTo>
                    <a:pt x="281" y="146"/>
                  </a:lnTo>
                  <a:lnTo>
                    <a:pt x="283" y="139"/>
                  </a:lnTo>
                  <a:lnTo>
                    <a:pt x="285" y="131"/>
                  </a:lnTo>
                  <a:lnTo>
                    <a:pt x="287" y="124"/>
                  </a:lnTo>
                  <a:lnTo>
                    <a:pt x="285" y="124"/>
                  </a:lnTo>
                  <a:lnTo>
                    <a:pt x="283" y="124"/>
                  </a:lnTo>
                  <a:lnTo>
                    <a:pt x="281" y="124"/>
                  </a:lnTo>
                  <a:lnTo>
                    <a:pt x="279" y="124"/>
                  </a:lnTo>
                  <a:lnTo>
                    <a:pt x="279" y="117"/>
                  </a:lnTo>
                  <a:lnTo>
                    <a:pt x="279" y="110"/>
                  </a:lnTo>
                  <a:lnTo>
                    <a:pt x="279" y="103"/>
                  </a:lnTo>
                  <a:lnTo>
                    <a:pt x="279" y="96"/>
                  </a:lnTo>
                  <a:lnTo>
                    <a:pt x="281" y="96"/>
                  </a:lnTo>
                  <a:lnTo>
                    <a:pt x="283" y="96"/>
                  </a:lnTo>
                  <a:lnTo>
                    <a:pt x="285" y="96"/>
                  </a:lnTo>
                  <a:lnTo>
                    <a:pt x="287" y="96"/>
                  </a:lnTo>
                  <a:lnTo>
                    <a:pt x="287" y="88"/>
                  </a:lnTo>
                  <a:lnTo>
                    <a:pt x="285" y="81"/>
                  </a:lnTo>
                  <a:lnTo>
                    <a:pt x="283" y="73"/>
                  </a:lnTo>
                  <a:lnTo>
                    <a:pt x="283" y="66"/>
                  </a:lnTo>
                  <a:lnTo>
                    <a:pt x="287" y="56"/>
                  </a:lnTo>
                  <a:lnTo>
                    <a:pt x="291" y="49"/>
                  </a:lnTo>
                  <a:lnTo>
                    <a:pt x="297" y="44"/>
                  </a:lnTo>
                  <a:lnTo>
                    <a:pt x="306" y="34"/>
                  </a:lnTo>
                  <a:lnTo>
                    <a:pt x="314" y="30"/>
                  </a:lnTo>
                  <a:lnTo>
                    <a:pt x="322" y="26"/>
                  </a:lnTo>
                  <a:lnTo>
                    <a:pt x="330" y="22"/>
                  </a:lnTo>
                  <a:lnTo>
                    <a:pt x="339" y="16"/>
                  </a:lnTo>
                  <a:lnTo>
                    <a:pt x="353" y="12"/>
                  </a:lnTo>
                  <a:lnTo>
                    <a:pt x="364" y="10"/>
                  </a:lnTo>
                  <a:lnTo>
                    <a:pt x="374" y="8"/>
                  </a:lnTo>
                  <a:lnTo>
                    <a:pt x="382" y="5"/>
                  </a:lnTo>
                  <a:lnTo>
                    <a:pt x="391" y="4"/>
                  </a:lnTo>
                  <a:lnTo>
                    <a:pt x="399" y="3"/>
                  </a:lnTo>
                  <a:lnTo>
                    <a:pt x="409" y="1"/>
                  </a:lnTo>
                  <a:lnTo>
                    <a:pt x="424" y="0"/>
                  </a:lnTo>
                  <a:lnTo>
                    <a:pt x="438" y="1"/>
                  </a:lnTo>
                  <a:lnTo>
                    <a:pt x="453" y="3"/>
                  </a:lnTo>
                  <a:lnTo>
                    <a:pt x="468" y="4"/>
                  </a:lnTo>
                  <a:lnTo>
                    <a:pt x="482" y="5"/>
                  </a:lnTo>
                  <a:lnTo>
                    <a:pt x="495" y="8"/>
                  </a:lnTo>
                  <a:lnTo>
                    <a:pt x="507" y="12"/>
                  </a:lnTo>
                  <a:lnTo>
                    <a:pt x="519" y="16"/>
                  </a:lnTo>
                  <a:lnTo>
                    <a:pt x="532" y="19"/>
                  </a:lnTo>
                  <a:lnTo>
                    <a:pt x="559" y="37"/>
                  </a:lnTo>
                  <a:lnTo>
                    <a:pt x="573" y="48"/>
                  </a:lnTo>
                  <a:lnTo>
                    <a:pt x="584" y="56"/>
                  </a:lnTo>
                  <a:lnTo>
                    <a:pt x="592" y="66"/>
                  </a:lnTo>
                  <a:lnTo>
                    <a:pt x="592" y="67"/>
                  </a:lnTo>
                  <a:lnTo>
                    <a:pt x="594" y="70"/>
                  </a:lnTo>
                  <a:lnTo>
                    <a:pt x="594" y="72"/>
                  </a:lnTo>
                  <a:lnTo>
                    <a:pt x="594" y="74"/>
                  </a:lnTo>
                  <a:lnTo>
                    <a:pt x="603" y="77"/>
                  </a:lnTo>
                  <a:lnTo>
                    <a:pt x="609" y="80"/>
                  </a:lnTo>
                  <a:lnTo>
                    <a:pt x="615" y="83"/>
                  </a:lnTo>
                  <a:lnTo>
                    <a:pt x="623" y="85"/>
                  </a:lnTo>
                  <a:lnTo>
                    <a:pt x="627" y="102"/>
                  </a:lnTo>
                  <a:lnTo>
                    <a:pt x="627" y="123"/>
                  </a:lnTo>
                  <a:lnTo>
                    <a:pt x="625" y="143"/>
                  </a:lnTo>
                  <a:lnTo>
                    <a:pt x="617" y="157"/>
                  </a:lnTo>
                  <a:lnTo>
                    <a:pt x="617" y="169"/>
                  </a:lnTo>
                  <a:lnTo>
                    <a:pt x="617" y="180"/>
                  </a:lnTo>
                  <a:lnTo>
                    <a:pt x="617" y="193"/>
                  </a:lnTo>
                  <a:lnTo>
                    <a:pt x="619" y="205"/>
                  </a:lnTo>
                  <a:lnTo>
                    <a:pt x="632" y="211"/>
                  </a:lnTo>
                  <a:lnTo>
                    <a:pt x="638" y="215"/>
                  </a:lnTo>
                  <a:lnTo>
                    <a:pt x="646" y="216"/>
                  </a:lnTo>
                  <a:lnTo>
                    <a:pt x="663" y="218"/>
                  </a:lnTo>
                  <a:lnTo>
                    <a:pt x="684" y="223"/>
                  </a:lnTo>
                  <a:lnTo>
                    <a:pt x="704" y="227"/>
                  </a:lnTo>
                  <a:lnTo>
                    <a:pt x="725" y="233"/>
                  </a:lnTo>
                  <a:lnTo>
                    <a:pt x="746" y="238"/>
                  </a:lnTo>
                  <a:lnTo>
                    <a:pt x="767" y="244"/>
                  </a:lnTo>
                  <a:lnTo>
                    <a:pt x="789" y="248"/>
                  </a:lnTo>
                  <a:lnTo>
                    <a:pt x="810" y="253"/>
                  </a:lnTo>
                  <a:lnTo>
                    <a:pt x="831" y="258"/>
                  </a:lnTo>
                  <a:lnTo>
                    <a:pt x="852" y="258"/>
                  </a:lnTo>
                  <a:lnTo>
                    <a:pt x="864" y="259"/>
                  </a:lnTo>
                  <a:lnTo>
                    <a:pt x="877" y="263"/>
                  </a:lnTo>
                  <a:lnTo>
                    <a:pt x="889" y="271"/>
                  </a:lnTo>
                  <a:lnTo>
                    <a:pt x="899" y="292"/>
                  </a:lnTo>
                  <a:lnTo>
                    <a:pt x="908" y="311"/>
                  </a:lnTo>
                  <a:lnTo>
                    <a:pt x="918" y="332"/>
                  </a:lnTo>
                  <a:lnTo>
                    <a:pt x="926" y="353"/>
                  </a:lnTo>
                  <a:lnTo>
                    <a:pt x="931" y="354"/>
                  </a:lnTo>
                  <a:lnTo>
                    <a:pt x="935" y="354"/>
                  </a:lnTo>
                  <a:lnTo>
                    <a:pt x="939" y="354"/>
                  </a:lnTo>
                  <a:lnTo>
                    <a:pt x="943" y="354"/>
                  </a:lnTo>
                  <a:lnTo>
                    <a:pt x="956" y="369"/>
                  </a:lnTo>
                  <a:lnTo>
                    <a:pt x="966" y="386"/>
                  </a:lnTo>
                  <a:lnTo>
                    <a:pt x="978" y="402"/>
                  </a:lnTo>
                  <a:lnTo>
                    <a:pt x="989" y="419"/>
                  </a:lnTo>
                  <a:lnTo>
                    <a:pt x="993" y="431"/>
                  </a:lnTo>
                  <a:lnTo>
                    <a:pt x="995" y="445"/>
                  </a:lnTo>
                  <a:lnTo>
                    <a:pt x="999" y="457"/>
                  </a:lnTo>
                  <a:lnTo>
                    <a:pt x="1001" y="471"/>
                  </a:lnTo>
                  <a:lnTo>
                    <a:pt x="993" y="491"/>
                  </a:lnTo>
                  <a:lnTo>
                    <a:pt x="983" y="508"/>
                  </a:lnTo>
                  <a:lnTo>
                    <a:pt x="974" y="528"/>
                  </a:lnTo>
                  <a:lnTo>
                    <a:pt x="964" y="547"/>
                  </a:lnTo>
                  <a:lnTo>
                    <a:pt x="958" y="551"/>
                  </a:lnTo>
                  <a:lnTo>
                    <a:pt x="951" y="555"/>
                  </a:lnTo>
                  <a:lnTo>
                    <a:pt x="945" y="559"/>
                  </a:lnTo>
                  <a:lnTo>
                    <a:pt x="937" y="564"/>
                  </a:lnTo>
                  <a:lnTo>
                    <a:pt x="929" y="564"/>
                  </a:lnTo>
                  <a:lnTo>
                    <a:pt x="920" y="564"/>
                  </a:lnTo>
                  <a:lnTo>
                    <a:pt x="914" y="564"/>
                  </a:lnTo>
                  <a:lnTo>
                    <a:pt x="910" y="564"/>
                  </a:lnTo>
                  <a:lnTo>
                    <a:pt x="904" y="565"/>
                  </a:lnTo>
                  <a:lnTo>
                    <a:pt x="895" y="565"/>
                  </a:lnTo>
                  <a:lnTo>
                    <a:pt x="887" y="566"/>
                  </a:lnTo>
                  <a:lnTo>
                    <a:pt x="875" y="568"/>
                  </a:lnTo>
                  <a:lnTo>
                    <a:pt x="881" y="609"/>
                  </a:lnTo>
                  <a:lnTo>
                    <a:pt x="883" y="641"/>
                  </a:lnTo>
                  <a:lnTo>
                    <a:pt x="889" y="678"/>
                  </a:lnTo>
                  <a:lnTo>
                    <a:pt x="904" y="737"/>
                  </a:lnTo>
                  <a:lnTo>
                    <a:pt x="910" y="766"/>
                  </a:lnTo>
                  <a:lnTo>
                    <a:pt x="918" y="794"/>
                  </a:lnTo>
                  <a:lnTo>
                    <a:pt x="926" y="821"/>
                  </a:lnTo>
                  <a:lnTo>
                    <a:pt x="931" y="850"/>
                  </a:lnTo>
                  <a:lnTo>
                    <a:pt x="935" y="850"/>
                  </a:lnTo>
                  <a:lnTo>
                    <a:pt x="939" y="850"/>
                  </a:lnTo>
                  <a:lnTo>
                    <a:pt x="941" y="850"/>
                  </a:lnTo>
                  <a:lnTo>
                    <a:pt x="943" y="850"/>
                  </a:lnTo>
                  <a:lnTo>
                    <a:pt x="943" y="852"/>
                  </a:lnTo>
                  <a:lnTo>
                    <a:pt x="943" y="853"/>
                  </a:lnTo>
                  <a:lnTo>
                    <a:pt x="943" y="854"/>
                  </a:lnTo>
                  <a:lnTo>
                    <a:pt x="941" y="854"/>
                  </a:lnTo>
                  <a:lnTo>
                    <a:pt x="939" y="854"/>
                  </a:lnTo>
                  <a:lnTo>
                    <a:pt x="935" y="854"/>
                  </a:lnTo>
                  <a:lnTo>
                    <a:pt x="931" y="854"/>
                  </a:lnTo>
                  <a:lnTo>
                    <a:pt x="926" y="885"/>
                  </a:lnTo>
                  <a:lnTo>
                    <a:pt x="922" y="914"/>
                  </a:lnTo>
                  <a:lnTo>
                    <a:pt x="918" y="943"/>
                  </a:lnTo>
                  <a:lnTo>
                    <a:pt x="916" y="973"/>
                  </a:lnTo>
                  <a:lnTo>
                    <a:pt x="914" y="973"/>
                  </a:lnTo>
                  <a:lnTo>
                    <a:pt x="910" y="973"/>
                  </a:lnTo>
                  <a:lnTo>
                    <a:pt x="908" y="973"/>
                  </a:lnTo>
                  <a:lnTo>
                    <a:pt x="904" y="973"/>
                  </a:lnTo>
                  <a:lnTo>
                    <a:pt x="899" y="983"/>
                  </a:lnTo>
                  <a:lnTo>
                    <a:pt x="895" y="994"/>
                  </a:lnTo>
                  <a:lnTo>
                    <a:pt x="889" y="1003"/>
                  </a:lnTo>
                  <a:lnTo>
                    <a:pt x="885" y="1014"/>
                  </a:lnTo>
                  <a:lnTo>
                    <a:pt x="877" y="1016"/>
                  </a:lnTo>
                  <a:lnTo>
                    <a:pt x="870" y="1016"/>
                  </a:lnTo>
                  <a:lnTo>
                    <a:pt x="862" y="1016"/>
                  </a:lnTo>
                  <a:lnTo>
                    <a:pt x="854" y="1016"/>
                  </a:lnTo>
                  <a:lnTo>
                    <a:pt x="848" y="1027"/>
                  </a:lnTo>
                  <a:lnTo>
                    <a:pt x="841" y="1036"/>
                  </a:lnTo>
                  <a:lnTo>
                    <a:pt x="833" y="1047"/>
                  </a:lnTo>
                  <a:lnTo>
                    <a:pt x="827" y="1058"/>
                  </a:lnTo>
                  <a:lnTo>
                    <a:pt x="818" y="1084"/>
                  </a:lnTo>
                  <a:lnTo>
                    <a:pt x="812" y="1105"/>
                  </a:lnTo>
                  <a:lnTo>
                    <a:pt x="806" y="1130"/>
                  </a:lnTo>
                  <a:lnTo>
                    <a:pt x="798" y="1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6" name="Freeform 884"/>
            <p:cNvSpPr>
              <a:spLocks/>
            </p:cNvSpPr>
            <p:nvPr/>
          </p:nvSpPr>
          <p:spPr bwMode="auto">
            <a:xfrm>
              <a:off x="3132" y="1716"/>
              <a:ext cx="119" cy="270"/>
            </a:xfrm>
            <a:custGeom>
              <a:avLst/>
              <a:gdLst>
                <a:gd name="T0" fmla="*/ 119 w 119"/>
                <a:gd name="T1" fmla="*/ 184 h 270"/>
                <a:gd name="T2" fmla="*/ 111 w 119"/>
                <a:gd name="T3" fmla="*/ 211 h 270"/>
                <a:gd name="T4" fmla="*/ 104 w 119"/>
                <a:gd name="T5" fmla="*/ 226 h 270"/>
                <a:gd name="T6" fmla="*/ 100 w 119"/>
                <a:gd name="T7" fmla="*/ 236 h 270"/>
                <a:gd name="T8" fmla="*/ 96 w 119"/>
                <a:gd name="T9" fmla="*/ 246 h 270"/>
                <a:gd name="T10" fmla="*/ 92 w 119"/>
                <a:gd name="T11" fmla="*/ 248 h 270"/>
                <a:gd name="T12" fmla="*/ 86 w 119"/>
                <a:gd name="T13" fmla="*/ 252 h 270"/>
                <a:gd name="T14" fmla="*/ 79 w 119"/>
                <a:gd name="T15" fmla="*/ 257 h 270"/>
                <a:gd name="T16" fmla="*/ 75 w 119"/>
                <a:gd name="T17" fmla="*/ 262 h 270"/>
                <a:gd name="T18" fmla="*/ 67 w 119"/>
                <a:gd name="T19" fmla="*/ 264 h 270"/>
                <a:gd name="T20" fmla="*/ 61 w 119"/>
                <a:gd name="T21" fmla="*/ 265 h 270"/>
                <a:gd name="T22" fmla="*/ 57 w 119"/>
                <a:gd name="T23" fmla="*/ 265 h 270"/>
                <a:gd name="T24" fmla="*/ 50 w 119"/>
                <a:gd name="T25" fmla="*/ 266 h 270"/>
                <a:gd name="T26" fmla="*/ 42 w 119"/>
                <a:gd name="T27" fmla="*/ 268 h 270"/>
                <a:gd name="T28" fmla="*/ 34 w 119"/>
                <a:gd name="T29" fmla="*/ 268 h 270"/>
                <a:gd name="T30" fmla="*/ 21 w 119"/>
                <a:gd name="T31" fmla="*/ 269 h 270"/>
                <a:gd name="T32" fmla="*/ 7 w 119"/>
                <a:gd name="T33" fmla="*/ 270 h 270"/>
                <a:gd name="T34" fmla="*/ 3 w 119"/>
                <a:gd name="T35" fmla="*/ 254 h 270"/>
                <a:gd name="T36" fmla="*/ 0 w 119"/>
                <a:gd name="T37" fmla="*/ 239 h 270"/>
                <a:gd name="T38" fmla="*/ 0 w 119"/>
                <a:gd name="T39" fmla="*/ 219 h 270"/>
                <a:gd name="T40" fmla="*/ 0 w 119"/>
                <a:gd name="T41" fmla="*/ 188 h 270"/>
                <a:gd name="T42" fmla="*/ 5 w 119"/>
                <a:gd name="T43" fmla="*/ 166 h 270"/>
                <a:gd name="T44" fmla="*/ 7 w 119"/>
                <a:gd name="T45" fmla="*/ 144 h 270"/>
                <a:gd name="T46" fmla="*/ 11 w 119"/>
                <a:gd name="T47" fmla="*/ 122 h 270"/>
                <a:gd name="T48" fmla="*/ 15 w 119"/>
                <a:gd name="T49" fmla="*/ 100 h 270"/>
                <a:gd name="T50" fmla="*/ 13 w 119"/>
                <a:gd name="T51" fmla="*/ 75 h 270"/>
                <a:gd name="T52" fmla="*/ 11 w 119"/>
                <a:gd name="T53" fmla="*/ 50 h 270"/>
                <a:gd name="T54" fmla="*/ 9 w 119"/>
                <a:gd name="T55" fmla="*/ 25 h 270"/>
                <a:gd name="T56" fmla="*/ 7 w 119"/>
                <a:gd name="T57" fmla="*/ 0 h 270"/>
                <a:gd name="T58" fmla="*/ 9 w 119"/>
                <a:gd name="T59" fmla="*/ 0 h 270"/>
                <a:gd name="T60" fmla="*/ 11 w 119"/>
                <a:gd name="T61" fmla="*/ 0 h 270"/>
                <a:gd name="T62" fmla="*/ 15 w 119"/>
                <a:gd name="T63" fmla="*/ 2 h 270"/>
                <a:gd name="T64" fmla="*/ 17 w 119"/>
                <a:gd name="T65" fmla="*/ 2 h 270"/>
                <a:gd name="T66" fmla="*/ 25 w 119"/>
                <a:gd name="T67" fmla="*/ 21 h 270"/>
                <a:gd name="T68" fmla="*/ 32 w 119"/>
                <a:gd name="T69" fmla="*/ 36 h 270"/>
                <a:gd name="T70" fmla="*/ 40 w 119"/>
                <a:gd name="T71" fmla="*/ 54 h 270"/>
                <a:gd name="T72" fmla="*/ 50 w 119"/>
                <a:gd name="T73" fmla="*/ 83 h 270"/>
                <a:gd name="T74" fmla="*/ 50 w 119"/>
                <a:gd name="T75" fmla="*/ 97 h 270"/>
                <a:gd name="T76" fmla="*/ 52 w 119"/>
                <a:gd name="T77" fmla="*/ 106 h 270"/>
                <a:gd name="T78" fmla="*/ 54 w 119"/>
                <a:gd name="T79" fmla="*/ 119 h 270"/>
                <a:gd name="T80" fmla="*/ 59 w 119"/>
                <a:gd name="T81" fmla="*/ 135 h 270"/>
                <a:gd name="T82" fmla="*/ 61 w 119"/>
                <a:gd name="T83" fmla="*/ 135 h 270"/>
                <a:gd name="T84" fmla="*/ 63 w 119"/>
                <a:gd name="T85" fmla="*/ 135 h 270"/>
                <a:gd name="T86" fmla="*/ 65 w 119"/>
                <a:gd name="T87" fmla="*/ 135 h 270"/>
                <a:gd name="T88" fmla="*/ 67 w 119"/>
                <a:gd name="T89" fmla="*/ 135 h 270"/>
                <a:gd name="T90" fmla="*/ 67 w 119"/>
                <a:gd name="T91" fmla="*/ 123 h 270"/>
                <a:gd name="T92" fmla="*/ 67 w 119"/>
                <a:gd name="T93" fmla="*/ 111 h 270"/>
                <a:gd name="T94" fmla="*/ 67 w 119"/>
                <a:gd name="T95" fmla="*/ 98 h 270"/>
                <a:gd name="T96" fmla="*/ 67 w 119"/>
                <a:gd name="T97" fmla="*/ 86 h 270"/>
                <a:gd name="T98" fmla="*/ 73 w 119"/>
                <a:gd name="T99" fmla="*/ 90 h 270"/>
                <a:gd name="T100" fmla="*/ 77 w 119"/>
                <a:gd name="T101" fmla="*/ 95 h 270"/>
                <a:gd name="T102" fmla="*/ 88 w 119"/>
                <a:gd name="T103" fmla="*/ 105 h 270"/>
                <a:gd name="T104" fmla="*/ 106 w 119"/>
                <a:gd name="T105" fmla="*/ 126 h 270"/>
                <a:gd name="T106" fmla="*/ 108 w 119"/>
                <a:gd name="T107" fmla="*/ 134 h 270"/>
                <a:gd name="T108" fmla="*/ 113 w 119"/>
                <a:gd name="T109" fmla="*/ 142 h 270"/>
                <a:gd name="T110" fmla="*/ 115 w 119"/>
                <a:gd name="T111" fmla="*/ 151 h 270"/>
                <a:gd name="T112" fmla="*/ 119 w 119"/>
                <a:gd name="T113" fmla="*/ 159 h 270"/>
                <a:gd name="T114" fmla="*/ 119 w 119"/>
                <a:gd name="T115" fmla="*/ 164 h 270"/>
                <a:gd name="T116" fmla="*/ 119 w 119"/>
                <a:gd name="T117" fmla="*/ 171 h 270"/>
                <a:gd name="T118" fmla="*/ 119 w 119"/>
                <a:gd name="T119" fmla="*/ 177 h 270"/>
                <a:gd name="T120" fmla="*/ 119 w 119"/>
                <a:gd name="T121" fmla="*/ 184 h 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
                <a:gd name="T184" fmla="*/ 0 h 270"/>
                <a:gd name="T185" fmla="*/ 119 w 119"/>
                <a:gd name="T186" fmla="*/ 270 h 2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 h="270">
                  <a:moveTo>
                    <a:pt x="119" y="184"/>
                  </a:moveTo>
                  <a:lnTo>
                    <a:pt x="111" y="211"/>
                  </a:lnTo>
                  <a:lnTo>
                    <a:pt x="104" y="226"/>
                  </a:lnTo>
                  <a:lnTo>
                    <a:pt x="100" y="236"/>
                  </a:lnTo>
                  <a:lnTo>
                    <a:pt x="96" y="246"/>
                  </a:lnTo>
                  <a:lnTo>
                    <a:pt x="92" y="248"/>
                  </a:lnTo>
                  <a:lnTo>
                    <a:pt x="86" y="252"/>
                  </a:lnTo>
                  <a:lnTo>
                    <a:pt x="79" y="257"/>
                  </a:lnTo>
                  <a:lnTo>
                    <a:pt x="75" y="262"/>
                  </a:lnTo>
                  <a:lnTo>
                    <a:pt x="67" y="264"/>
                  </a:lnTo>
                  <a:lnTo>
                    <a:pt x="61" y="265"/>
                  </a:lnTo>
                  <a:lnTo>
                    <a:pt x="57" y="265"/>
                  </a:lnTo>
                  <a:lnTo>
                    <a:pt x="50" y="266"/>
                  </a:lnTo>
                  <a:lnTo>
                    <a:pt x="42" y="268"/>
                  </a:lnTo>
                  <a:lnTo>
                    <a:pt x="34" y="268"/>
                  </a:lnTo>
                  <a:lnTo>
                    <a:pt x="21" y="269"/>
                  </a:lnTo>
                  <a:lnTo>
                    <a:pt x="7" y="270"/>
                  </a:lnTo>
                  <a:lnTo>
                    <a:pt x="3" y="254"/>
                  </a:lnTo>
                  <a:lnTo>
                    <a:pt x="0" y="239"/>
                  </a:lnTo>
                  <a:lnTo>
                    <a:pt x="0" y="219"/>
                  </a:lnTo>
                  <a:lnTo>
                    <a:pt x="0" y="188"/>
                  </a:lnTo>
                  <a:lnTo>
                    <a:pt x="5" y="166"/>
                  </a:lnTo>
                  <a:lnTo>
                    <a:pt x="7" y="144"/>
                  </a:lnTo>
                  <a:lnTo>
                    <a:pt x="11" y="122"/>
                  </a:lnTo>
                  <a:lnTo>
                    <a:pt x="15" y="100"/>
                  </a:lnTo>
                  <a:lnTo>
                    <a:pt x="13" y="75"/>
                  </a:lnTo>
                  <a:lnTo>
                    <a:pt x="11" y="50"/>
                  </a:lnTo>
                  <a:lnTo>
                    <a:pt x="9" y="25"/>
                  </a:lnTo>
                  <a:lnTo>
                    <a:pt x="7" y="0"/>
                  </a:lnTo>
                  <a:lnTo>
                    <a:pt x="9" y="0"/>
                  </a:lnTo>
                  <a:lnTo>
                    <a:pt x="11" y="0"/>
                  </a:lnTo>
                  <a:lnTo>
                    <a:pt x="15" y="2"/>
                  </a:lnTo>
                  <a:lnTo>
                    <a:pt x="17" y="2"/>
                  </a:lnTo>
                  <a:lnTo>
                    <a:pt x="25" y="21"/>
                  </a:lnTo>
                  <a:lnTo>
                    <a:pt x="32" y="36"/>
                  </a:lnTo>
                  <a:lnTo>
                    <a:pt x="40" y="54"/>
                  </a:lnTo>
                  <a:lnTo>
                    <a:pt x="50" y="83"/>
                  </a:lnTo>
                  <a:lnTo>
                    <a:pt x="50" y="97"/>
                  </a:lnTo>
                  <a:lnTo>
                    <a:pt x="52" y="106"/>
                  </a:lnTo>
                  <a:lnTo>
                    <a:pt x="54" y="119"/>
                  </a:lnTo>
                  <a:lnTo>
                    <a:pt x="59" y="135"/>
                  </a:lnTo>
                  <a:lnTo>
                    <a:pt x="61" y="135"/>
                  </a:lnTo>
                  <a:lnTo>
                    <a:pt x="63" y="135"/>
                  </a:lnTo>
                  <a:lnTo>
                    <a:pt x="65" y="135"/>
                  </a:lnTo>
                  <a:lnTo>
                    <a:pt x="67" y="135"/>
                  </a:lnTo>
                  <a:lnTo>
                    <a:pt x="67" y="123"/>
                  </a:lnTo>
                  <a:lnTo>
                    <a:pt x="67" y="111"/>
                  </a:lnTo>
                  <a:lnTo>
                    <a:pt x="67" y="98"/>
                  </a:lnTo>
                  <a:lnTo>
                    <a:pt x="67" y="86"/>
                  </a:lnTo>
                  <a:lnTo>
                    <a:pt x="73" y="90"/>
                  </a:lnTo>
                  <a:lnTo>
                    <a:pt x="77" y="95"/>
                  </a:lnTo>
                  <a:lnTo>
                    <a:pt x="88" y="105"/>
                  </a:lnTo>
                  <a:lnTo>
                    <a:pt x="106" y="126"/>
                  </a:lnTo>
                  <a:lnTo>
                    <a:pt x="108" y="134"/>
                  </a:lnTo>
                  <a:lnTo>
                    <a:pt x="113" y="142"/>
                  </a:lnTo>
                  <a:lnTo>
                    <a:pt x="115" y="151"/>
                  </a:lnTo>
                  <a:lnTo>
                    <a:pt x="119" y="159"/>
                  </a:lnTo>
                  <a:lnTo>
                    <a:pt x="119" y="164"/>
                  </a:lnTo>
                  <a:lnTo>
                    <a:pt x="119" y="171"/>
                  </a:lnTo>
                  <a:lnTo>
                    <a:pt x="119" y="177"/>
                  </a:lnTo>
                  <a:lnTo>
                    <a:pt x="119" y="184"/>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7" name="Freeform 885"/>
            <p:cNvSpPr>
              <a:spLocks/>
            </p:cNvSpPr>
            <p:nvPr/>
          </p:nvSpPr>
          <p:spPr bwMode="auto">
            <a:xfrm>
              <a:off x="2397" y="1653"/>
              <a:ext cx="775" cy="791"/>
            </a:xfrm>
            <a:custGeom>
              <a:avLst/>
              <a:gdLst>
                <a:gd name="T0" fmla="*/ 762 w 775"/>
                <a:gd name="T1" fmla="*/ 741 h 791"/>
                <a:gd name="T2" fmla="*/ 754 w 775"/>
                <a:gd name="T3" fmla="*/ 740 h 791"/>
                <a:gd name="T4" fmla="*/ 752 w 775"/>
                <a:gd name="T5" fmla="*/ 733 h 791"/>
                <a:gd name="T6" fmla="*/ 744 w 775"/>
                <a:gd name="T7" fmla="*/ 765 h 791"/>
                <a:gd name="T8" fmla="*/ 715 w 775"/>
                <a:gd name="T9" fmla="*/ 781 h 791"/>
                <a:gd name="T10" fmla="*/ 555 w 775"/>
                <a:gd name="T11" fmla="*/ 784 h 791"/>
                <a:gd name="T12" fmla="*/ 476 w 775"/>
                <a:gd name="T13" fmla="*/ 785 h 791"/>
                <a:gd name="T14" fmla="*/ 432 w 775"/>
                <a:gd name="T15" fmla="*/ 790 h 791"/>
                <a:gd name="T16" fmla="*/ 343 w 775"/>
                <a:gd name="T17" fmla="*/ 791 h 791"/>
                <a:gd name="T18" fmla="*/ 256 w 775"/>
                <a:gd name="T19" fmla="*/ 791 h 791"/>
                <a:gd name="T20" fmla="*/ 189 w 775"/>
                <a:gd name="T21" fmla="*/ 787 h 791"/>
                <a:gd name="T22" fmla="*/ 164 w 775"/>
                <a:gd name="T23" fmla="*/ 671 h 791"/>
                <a:gd name="T24" fmla="*/ 156 w 775"/>
                <a:gd name="T25" fmla="*/ 575 h 791"/>
                <a:gd name="T26" fmla="*/ 181 w 775"/>
                <a:gd name="T27" fmla="*/ 506 h 791"/>
                <a:gd name="T28" fmla="*/ 237 w 775"/>
                <a:gd name="T29" fmla="*/ 438 h 791"/>
                <a:gd name="T30" fmla="*/ 266 w 775"/>
                <a:gd name="T31" fmla="*/ 390 h 791"/>
                <a:gd name="T32" fmla="*/ 277 w 775"/>
                <a:gd name="T33" fmla="*/ 354 h 791"/>
                <a:gd name="T34" fmla="*/ 304 w 775"/>
                <a:gd name="T35" fmla="*/ 299 h 791"/>
                <a:gd name="T36" fmla="*/ 301 w 775"/>
                <a:gd name="T37" fmla="*/ 277 h 791"/>
                <a:gd name="T38" fmla="*/ 293 w 775"/>
                <a:gd name="T39" fmla="*/ 296 h 791"/>
                <a:gd name="T40" fmla="*/ 268 w 775"/>
                <a:gd name="T41" fmla="*/ 351 h 791"/>
                <a:gd name="T42" fmla="*/ 237 w 775"/>
                <a:gd name="T43" fmla="*/ 420 h 791"/>
                <a:gd name="T44" fmla="*/ 166 w 775"/>
                <a:gd name="T45" fmla="*/ 466 h 791"/>
                <a:gd name="T46" fmla="*/ 112 w 775"/>
                <a:gd name="T47" fmla="*/ 467 h 791"/>
                <a:gd name="T48" fmla="*/ 108 w 775"/>
                <a:gd name="T49" fmla="*/ 477 h 791"/>
                <a:gd name="T50" fmla="*/ 73 w 775"/>
                <a:gd name="T51" fmla="*/ 473 h 791"/>
                <a:gd name="T52" fmla="*/ 21 w 775"/>
                <a:gd name="T53" fmla="*/ 424 h 791"/>
                <a:gd name="T54" fmla="*/ 2 w 775"/>
                <a:gd name="T55" fmla="*/ 362 h 791"/>
                <a:gd name="T56" fmla="*/ 29 w 775"/>
                <a:gd name="T57" fmla="*/ 335 h 791"/>
                <a:gd name="T58" fmla="*/ 58 w 775"/>
                <a:gd name="T59" fmla="*/ 333 h 791"/>
                <a:gd name="T60" fmla="*/ 75 w 775"/>
                <a:gd name="T61" fmla="*/ 369 h 791"/>
                <a:gd name="T62" fmla="*/ 92 w 775"/>
                <a:gd name="T63" fmla="*/ 395 h 791"/>
                <a:gd name="T64" fmla="*/ 79 w 775"/>
                <a:gd name="T65" fmla="*/ 355 h 791"/>
                <a:gd name="T66" fmla="*/ 104 w 775"/>
                <a:gd name="T67" fmla="*/ 360 h 791"/>
                <a:gd name="T68" fmla="*/ 83 w 775"/>
                <a:gd name="T69" fmla="*/ 322 h 791"/>
                <a:gd name="T70" fmla="*/ 117 w 775"/>
                <a:gd name="T71" fmla="*/ 262 h 791"/>
                <a:gd name="T72" fmla="*/ 106 w 775"/>
                <a:gd name="T73" fmla="*/ 190 h 791"/>
                <a:gd name="T74" fmla="*/ 117 w 775"/>
                <a:gd name="T75" fmla="*/ 129 h 791"/>
                <a:gd name="T76" fmla="*/ 150 w 775"/>
                <a:gd name="T77" fmla="*/ 123 h 791"/>
                <a:gd name="T78" fmla="*/ 212 w 775"/>
                <a:gd name="T79" fmla="*/ 120 h 791"/>
                <a:gd name="T80" fmla="*/ 256 w 775"/>
                <a:gd name="T81" fmla="*/ 131 h 791"/>
                <a:gd name="T82" fmla="*/ 245 w 775"/>
                <a:gd name="T83" fmla="*/ 121 h 791"/>
                <a:gd name="T84" fmla="*/ 193 w 775"/>
                <a:gd name="T85" fmla="*/ 112 h 791"/>
                <a:gd name="T86" fmla="*/ 158 w 775"/>
                <a:gd name="T87" fmla="*/ 114 h 791"/>
                <a:gd name="T88" fmla="*/ 106 w 775"/>
                <a:gd name="T89" fmla="*/ 123 h 791"/>
                <a:gd name="T90" fmla="*/ 146 w 775"/>
                <a:gd name="T91" fmla="*/ 95 h 791"/>
                <a:gd name="T92" fmla="*/ 262 w 775"/>
                <a:gd name="T93" fmla="*/ 40 h 791"/>
                <a:gd name="T94" fmla="*/ 331 w 775"/>
                <a:gd name="T95" fmla="*/ 22 h 791"/>
                <a:gd name="T96" fmla="*/ 412 w 775"/>
                <a:gd name="T97" fmla="*/ 8 h 791"/>
                <a:gd name="T98" fmla="*/ 470 w 775"/>
                <a:gd name="T99" fmla="*/ 7 h 791"/>
                <a:gd name="T100" fmla="*/ 501 w 775"/>
                <a:gd name="T101" fmla="*/ 4 h 791"/>
                <a:gd name="T102" fmla="*/ 615 w 775"/>
                <a:gd name="T103" fmla="*/ 19 h 791"/>
                <a:gd name="T104" fmla="*/ 679 w 775"/>
                <a:gd name="T105" fmla="*/ 36 h 791"/>
                <a:gd name="T106" fmla="*/ 731 w 775"/>
                <a:gd name="T107" fmla="*/ 77 h 791"/>
                <a:gd name="T108" fmla="*/ 733 w 775"/>
                <a:gd name="T109" fmla="*/ 205 h 791"/>
                <a:gd name="T110" fmla="*/ 719 w 775"/>
                <a:gd name="T111" fmla="*/ 329 h 791"/>
                <a:gd name="T112" fmla="*/ 727 w 775"/>
                <a:gd name="T113" fmla="*/ 463 h 791"/>
                <a:gd name="T114" fmla="*/ 750 w 775"/>
                <a:gd name="T115" fmla="*/ 570 h 791"/>
                <a:gd name="T116" fmla="*/ 775 w 775"/>
                <a:gd name="T117" fmla="*/ 648 h 7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5"/>
                <a:gd name="T178" fmla="*/ 0 h 791"/>
                <a:gd name="T179" fmla="*/ 775 w 775"/>
                <a:gd name="T180" fmla="*/ 791 h 7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5" h="791">
                  <a:moveTo>
                    <a:pt x="775" y="677"/>
                  </a:moveTo>
                  <a:lnTo>
                    <a:pt x="773" y="693"/>
                  </a:lnTo>
                  <a:lnTo>
                    <a:pt x="769" y="710"/>
                  </a:lnTo>
                  <a:lnTo>
                    <a:pt x="767" y="726"/>
                  </a:lnTo>
                  <a:lnTo>
                    <a:pt x="762" y="741"/>
                  </a:lnTo>
                  <a:lnTo>
                    <a:pt x="758" y="741"/>
                  </a:lnTo>
                  <a:lnTo>
                    <a:pt x="756" y="741"/>
                  </a:lnTo>
                  <a:lnTo>
                    <a:pt x="754" y="741"/>
                  </a:lnTo>
                  <a:lnTo>
                    <a:pt x="754" y="740"/>
                  </a:lnTo>
                  <a:lnTo>
                    <a:pt x="754" y="739"/>
                  </a:lnTo>
                  <a:lnTo>
                    <a:pt x="754" y="736"/>
                  </a:lnTo>
                  <a:lnTo>
                    <a:pt x="754" y="733"/>
                  </a:lnTo>
                  <a:lnTo>
                    <a:pt x="752" y="733"/>
                  </a:lnTo>
                  <a:lnTo>
                    <a:pt x="750" y="733"/>
                  </a:lnTo>
                  <a:lnTo>
                    <a:pt x="748" y="733"/>
                  </a:lnTo>
                  <a:lnTo>
                    <a:pt x="748" y="744"/>
                  </a:lnTo>
                  <a:lnTo>
                    <a:pt x="746" y="755"/>
                  </a:lnTo>
                  <a:lnTo>
                    <a:pt x="744" y="765"/>
                  </a:lnTo>
                  <a:lnTo>
                    <a:pt x="744" y="776"/>
                  </a:lnTo>
                  <a:lnTo>
                    <a:pt x="738" y="777"/>
                  </a:lnTo>
                  <a:lnTo>
                    <a:pt x="729" y="779"/>
                  </a:lnTo>
                  <a:lnTo>
                    <a:pt x="723" y="780"/>
                  </a:lnTo>
                  <a:lnTo>
                    <a:pt x="715" y="781"/>
                  </a:lnTo>
                  <a:lnTo>
                    <a:pt x="665" y="783"/>
                  </a:lnTo>
                  <a:lnTo>
                    <a:pt x="625" y="783"/>
                  </a:lnTo>
                  <a:lnTo>
                    <a:pt x="596" y="783"/>
                  </a:lnTo>
                  <a:lnTo>
                    <a:pt x="574" y="784"/>
                  </a:lnTo>
                  <a:lnTo>
                    <a:pt x="555" y="784"/>
                  </a:lnTo>
                  <a:lnTo>
                    <a:pt x="536" y="784"/>
                  </a:lnTo>
                  <a:lnTo>
                    <a:pt x="515" y="783"/>
                  </a:lnTo>
                  <a:lnTo>
                    <a:pt x="493" y="783"/>
                  </a:lnTo>
                  <a:lnTo>
                    <a:pt x="482" y="784"/>
                  </a:lnTo>
                  <a:lnTo>
                    <a:pt x="476" y="785"/>
                  </a:lnTo>
                  <a:lnTo>
                    <a:pt x="468" y="787"/>
                  </a:lnTo>
                  <a:lnTo>
                    <a:pt x="461" y="788"/>
                  </a:lnTo>
                  <a:lnTo>
                    <a:pt x="453" y="788"/>
                  </a:lnTo>
                  <a:lnTo>
                    <a:pt x="445" y="790"/>
                  </a:lnTo>
                  <a:lnTo>
                    <a:pt x="432" y="790"/>
                  </a:lnTo>
                  <a:lnTo>
                    <a:pt x="418" y="791"/>
                  </a:lnTo>
                  <a:lnTo>
                    <a:pt x="399" y="791"/>
                  </a:lnTo>
                  <a:lnTo>
                    <a:pt x="380" y="791"/>
                  </a:lnTo>
                  <a:lnTo>
                    <a:pt x="362" y="791"/>
                  </a:lnTo>
                  <a:lnTo>
                    <a:pt x="343" y="791"/>
                  </a:lnTo>
                  <a:lnTo>
                    <a:pt x="324" y="791"/>
                  </a:lnTo>
                  <a:lnTo>
                    <a:pt x="306" y="791"/>
                  </a:lnTo>
                  <a:lnTo>
                    <a:pt x="287" y="791"/>
                  </a:lnTo>
                  <a:lnTo>
                    <a:pt x="268" y="791"/>
                  </a:lnTo>
                  <a:lnTo>
                    <a:pt x="256" y="791"/>
                  </a:lnTo>
                  <a:lnTo>
                    <a:pt x="241" y="790"/>
                  </a:lnTo>
                  <a:lnTo>
                    <a:pt x="229" y="790"/>
                  </a:lnTo>
                  <a:lnTo>
                    <a:pt x="216" y="788"/>
                  </a:lnTo>
                  <a:lnTo>
                    <a:pt x="204" y="788"/>
                  </a:lnTo>
                  <a:lnTo>
                    <a:pt x="189" y="787"/>
                  </a:lnTo>
                  <a:lnTo>
                    <a:pt x="177" y="785"/>
                  </a:lnTo>
                  <a:lnTo>
                    <a:pt x="162" y="784"/>
                  </a:lnTo>
                  <a:lnTo>
                    <a:pt x="162" y="745"/>
                  </a:lnTo>
                  <a:lnTo>
                    <a:pt x="164" y="708"/>
                  </a:lnTo>
                  <a:lnTo>
                    <a:pt x="164" y="671"/>
                  </a:lnTo>
                  <a:lnTo>
                    <a:pt x="164" y="632"/>
                  </a:lnTo>
                  <a:lnTo>
                    <a:pt x="164" y="619"/>
                  </a:lnTo>
                  <a:lnTo>
                    <a:pt x="160" y="604"/>
                  </a:lnTo>
                  <a:lnTo>
                    <a:pt x="158" y="590"/>
                  </a:lnTo>
                  <a:lnTo>
                    <a:pt x="156" y="575"/>
                  </a:lnTo>
                  <a:lnTo>
                    <a:pt x="158" y="564"/>
                  </a:lnTo>
                  <a:lnTo>
                    <a:pt x="158" y="553"/>
                  </a:lnTo>
                  <a:lnTo>
                    <a:pt x="160" y="543"/>
                  </a:lnTo>
                  <a:lnTo>
                    <a:pt x="162" y="532"/>
                  </a:lnTo>
                  <a:lnTo>
                    <a:pt x="181" y="506"/>
                  </a:lnTo>
                  <a:lnTo>
                    <a:pt x="198" y="486"/>
                  </a:lnTo>
                  <a:lnTo>
                    <a:pt x="210" y="470"/>
                  </a:lnTo>
                  <a:lnTo>
                    <a:pt x="220" y="457"/>
                  </a:lnTo>
                  <a:lnTo>
                    <a:pt x="229" y="448"/>
                  </a:lnTo>
                  <a:lnTo>
                    <a:pt x="237" y="438"/>
                  </a:lnTo>
                  <a:lnTo>
                    <a:pt x="245" y="427"/>
                  </a:lnTo>
                  <a:lnTo>
                    <a:pt x="256" y="416"/>
                  </a:lnTo>
                  <a:lnTo>
                    <a:pt x="260" y="406"/>
                  </a:lnTo>
                  <a:lnTo>
                    <a:pt x="264" y="398"/>
                  </a:lnTo>
                  <a:lnTo>
                    <a:pt x="266" y="390"/>
                  </a:lnTo>
                  <a:lnTo>
                    <a:pt x="270" y="383"/>
                  </a:lnTo>
                  <a:lnTo>
                    <a:pt x="272" y="375"/>
                  </a:lnTo>
                  <a:lnTo>
                    <a:pt x="274" y="368"/>
                  </a:lnTo>
                  <a:lnTo>
                    <a:pt x="274" y="361"/>
                  </a:lnTo>
                  <a:lnTo>
                    <a:pt x="277" y="354"/>
                  </a:lnTo>
                  <a:lnTo>
                    <a:pt x="283" y="342"/>
                  </a:lnTo>
                  <a:lnTo>
                    <a:pt x="289" y="329"/>
                  </a:lnTo>
                  <a:lnTo>
                    <a:pt x="295" y="318"/>
                  </a:lnTo>
                  <a:lnTo>
                    <a:pt x="301" y="306"/>
                  </a:lnTo>
                  <a:lnTo>
                    <a:pt x="304" y="299"/>
                  </a:lnTo>
                  <a:lnTo>
                    <a:pt x="304" y="292"/>
                  </a:lnTo>
                  <a:lnTo>
                    <a:pt x="304" y="285"/>
                  </a:lnTo>
                  <a:lnTo>
                    <a:pt x="306" y="278"/>
                  </a:lnTo>
                  <a:lnTo>
                    <a:pt x="304" y="278"/>
                  </a:lnTo>
                  <a:lnTo>
                    <a:pt x="301" y="277"/>
                  </a:lnTo>
                  <a:lnTo>
                    <a:pt x="297" y="277"/>
                  </a:lnTo>
                  <a:lnTo>
                    <a:pt x="295" y="276"/>
                  </a:lnTo>
                  <a:lnTo>
                    <a:pt x="295" y="282"/>
                  </a:lnTo>
                  <a:lnTo>
                    <a:pt x="295" y="289"/>
                  </a:lnTo>
                  <a:lnTo>
                    <a:pt x="293" y="296"/>
                  </a:lnTo>
                  <a:lnTo>
                    <a:pt x="293" y="303"/>
                  </a:lnTo>
                  <a:lnTo>
                    <a:pt x="287" y="315"/>
                  </a:lnTo>
                  <a:lnTo>
                    <a:pt x="281" y="328"/>
                  </a:lnTo>
                  <a:lnTo>
                    <a:pt x="274" y="340"/>
                  </a:lnTo>
                  <a:lnTo>
                    <a:pt x="268" y="351"/>
                  </a:lnTo>
                  <a:lnTo>
                    <a:pt x="264" y="373"/>
                  </a:lnTo>
                  <a:lnTo>
                    <a:pt x="262" y="386"/>
                  </a:lnTo>
                  <a:lnTo>
                    <a:pt x="258" y="394"/>
                  </a:lnTo>
                  <a:lnTo>
                    <a:pt x="254" y="404"/>
                  </a:lnTo>
                  <a:lnTo>
                    <a:pt x="237" y="420"/>
                  </a:lnTo>
                  <a:lnTo>
                    <a:pt x="225" y="431"/>
                  </a:lnTo>
                  <a:lnTo>
                    <a:pt x="212" y="441"/>
                  </a:lnTo>
                  <a:lnTo>
                    <a:pt x="196" y="452"/>
                  </a:lnTo>
                  <a:lnTo>
                    <a:pt x="177" y="460"/>
                  </a:lnTo>
                  <a:lnTo>
                    <a:pt x="166" y="466"/>
                  </a:lnTo>
                  <a:lnTo>
                    <a:pt x="156" y="468"/>
                  </a:lnTo>
                  <a:lnTo>
                    <a:pt x="146" y="471"/>
                  </a:lnTo>
                  <a:lnTo>
                    <a:pt x="129" y="470"/>
                  </a:lnTo>
                  <a:lnTo>
                    <a:pt x="121" y="468"/>
                  </a:lnTo>
                  <a:lnTo>
                    <a:pt x="112" y="467"/>
                  </a:lnTo>
                  <a:lnTo>
                    <a:pt x="104" y="463"/>
                  </a:lnTo>
                  <a:lnTo>
                    <a:pt x="106" y="467"/>
                  </a:lnTo>
                  <a:lnTo>
                    <a:pt x="106" y="470"/>
                  </a:lnTo>
                  <a:lnTo>
                    <a:pt x="106" y="473"/>
                  </a:lnTo>
                  <a:lnTo>
                    <a:pt x="108" y="477"/>
                  </a:lnTo>
                  <a:lnTo>
                    <a:pt x="104" y="477"/>
                  </a:lnTo>
                  <a:lnTo>
                    <a:pt x="98" y="477"/>
                  </a:lnTo>
                  <a:lnTo>
                    <a:pt x="92" y="477"/>
                  </a:lnTo>
                  <a:lnTo>
                    <a:pt x="83" y="475"/>
                  </a:lnTo>
                  <a:lnTo>
                    <a:pt x="73" y="473"/>
                  </a:lnTo>
                  <a:lnTo>
                    <a:pt x="63" y="468"/>
                  </a:lnTo>
                  <a:lnTo>
                    <a:pt x="52" y="466"/>
                  </a:lnTo>
                  <a:lnTo>
                    <a:pt x="42" y="462"/>
                  </a:lnTo>
                  <a:lnTo>
                    <a:pt x="31" y="444"/>
                  </a:lnTo>
                  <a:lnTo>
                    <a:pt x="21" y="424"/>
                  </a:lnTo>
                  <a:lnTo>
                    <a:pt x="11" y="406"/>
                  </a:lnTo>
                  <a:lnTo>
                    <a:pt x="0" y="389"/>
                  </a:lnTo>
                  <a:lnTo>
                    <a:pt x="0" y="378"/>
                  </a:lnTo>
                  <a:lnTo>
                    <a:pt x="0" y="369"/>
                  </a:lnTo>
                  <a:lnTo>
                    <a:pt x="2" y="362"/>
                  </a:lnTo>
                  <a:lnTo>
                    <a:pt x="4" y="351"/>
                  </a:lnTo>
                  <a:lnTo>
                    <a:pt x="11" y="347"/>
                  </a:lnTo>
                  <a:lnTo>
                    <a:pt x="15" y="343"/>
                  </a:lnTo>
                  <a:lnTo>
                    <a:pt x="21" y="339"/>
                  </a:lnTo>
                  <a:lnTo>
                    <a:pt x="29" y="335"/>
                  </a:lnTo>
                  <a:lnTo>
                    <a:pt x="36" y="333"/>
                  </a:lnTo>
                  <a:lnTo>
                    <a:pt x="44" y="333"/>
                  </a:lnTo>
                  <a:lnTo>
                    <a:pt x="50" y="332"/>
                  </a:lnTo>
                  <a:lnTo>
                    <a:pt x="56" y="331"/>
                  </a:lnTo>
                  <a:lnTo>
                    <a:pt x="58" y="333"/>
                  </a:lnTo>
                  <a:lnTo>
                    <a:pt x="63" y="336"/>
                  </a:lnTo>
                  <a:lnTo>
                    <a:pt x="65" y="339"/>
                  </a:lnTo>
                  <a:lnTo>
                    <a:pt x="67" y="342"/>
                  </a:lnTo>
                  <a:lnTo>
                    <a:pt x="71" y="355"/>
                  </a:lnTo>
                  <a:lnTo>
                    <a:pt x="75" y="369"/>
                  </a:lnTo>
                  <a:lnTo>
                    <a:pt x="77" y="384"/>
                  </a:lnTo>
                  <a:lnTo>
                    <a:pt x="81" y="400"/>
                  </a:lnTo>
                  <a:lnTo>
                    <a:pt x="83" y="398"/>
                  </a:lnTo>
                  <a:lnTo>
                    <a:pt x="88" y="397"/>
                  </a:lnTo>
                  <a:lnTo>
                    <a:pt x="92" y="395"/>
                  </a:lnTo>
                  <a:lnTo>
                    <a:pt x="96" y="394"/>
                  </a:lnTo>
                  <a:lnTo>
                    <a:pt x="94" y="387"/>
                  </a:lnTo>
                  <a:lnTo>
                    <a:pt x="88" y="376"/>
                  </a:lnTo>
                  <a:lnTo>
                    <a:pt x="83" y="365"/>
                  </a:lnTo>
                  <a:lnTo>
                    <a:pt x="79" y="355"/>
                  </a:lnTo>
                  <a:lnTo>
                    <a:pt x="92" y="360"/>
                  </a:lnTo>
                  <a:lnTo>
                    <a:pt x="98" y="362"/>
                  </a:lnTo>
                  <a:lnTo>
                    <a:pt x="102" y="365"/>
                  </a:lnTo>
                  <a:lnTo>
                    <a:pt x="106" y="366"/>
                  </a:lnTo>
                  <a:lnTo>
                    <a:pt x="104" y="360"/>
                  </a:lnTo>
                  <a:lnTo>
                    <a:pt x="100" y="354"/>
                  </a:lnTo>
                  <a:lnTo>
                    <a:pt x="94" y="349"/>
                  </a:lnTo>
                  <a:lnTo>
                    <a:pt x="81" y="339"/>
                  </a:lnTo>
                  <a:lnTo>
                    <a:pt x="81" y="331"/>
                  </a:lnTo>
                  <a:lnTo>
                    <a:pt x="83" y="322"/>
                  </a:lnTo>
                  <a:lnTo>
                    <a:pt x="83" y="314"/>
                  </a:lnTo>
                  <a:lnTo>
                    <a:pt x="83" y="304"/>
                  </a:lnTo>
                  <a:lnTo>
                    <a:pt x="102" y="282"/>
                  </a:lnTo>
                  <a:lnTo>
                    <a:pt x="112" y="270"/>
                  </a:lnTo>
                  <a:lnTo>
                    <a:pt x="117" y="262"/>
                  </a:lnTo>
                  <a:lnTo>
                    <a:pt x="121" y="252"/>
                  </a:lnTo>
                  <a:lnTo>
                    <a:pt x="119" y="233"/>
                  </a:lnTo>
                  <a:lnTo>
                    <a:pt x="117" y="220"/>
                  </a:lnTo>
                  <a:lnTo>
                    <a:pt x="112" y="208"/>
                  </a:lnTo>
                  <a:lnTo>
                    <a:pt x="106" y="190"/>
                  </a:lnTo>
                  <a:lnTo>
                    <a:pt x="106" y="176"/>
                  </a:lnTo>
                  <a:lnTo>
                    <a:pt x="106" y="163"/>
                  </a:lnTo>
                  <a:lnTo>
                    <a:pt x="106" y="147"/>
                  </a:lnTo>
                  <a:lnTo>
                    <a:pt x="106" y="132"/>
                  </a:lnTo>
                  <a:lnTo>
                    <a:pt x="117" y="129"/>
                  </a:lnTo>
                  <a:lnTo>
                    <a:pt x="125" y="127"/>
                  </a:lnTo>
                  <a:lnTo>
                    <a:pt x="131" y="125"/>
                  </a:lnTo>
                  <a:lnTo>
                    <a:pt x="137" y="124"/>
                  </a:lnTo>
                  <a:lnTo>
                    <a:pt x="144" y="124"/>
                  </a:lnTo>
                  <a:lnTo>
                    <a:pt x="150" y="123"/>
                  </a:lnTo>
                  <a:lnTo>
                    <a:pt x="158" y="121"/>
                  </a:lnTo>
                  <a:lnTo>
                    <a:pt x="169" y="120"/>
                  </a:lnTo>
                  <a:lnTo>
                    <a:pt x="187" y="118"/>
                  </a:lnTo>
                  <a:lnTo>
                    <a:pt x="202" y="118"/>
                  </a:lnTo>
                  <a:lnTo>
                    <a:pt x="212" y="120"/>
                  </a:lnTo>
                  <a:lnTo>
                    <a:pt x="227" y="123"/>
                  </a:lnTo>
                  <a:lnTo>
                    <a:pt x="233" y="125"/>
                  </a:lnTo>
                  <a:lnTo>
                    <a:pt x="239" y="128"/>
                  </a:lnTo>
                  <a:lnTo>
                    <a:pt x="245" y="129"/>
                  </a:lnTo>
                  <a:lnTo>
                    <a:pt x="256" y="131"/>
                  </a:lnTo>
                  <a:lnTo>
                    <a:pt x="256" y="129"/>
                  </a:lnTo>
                  <a:lnTo>
                    <a:pt x="256" y="128"/>
                  </a:lnTo>
                  <a:lnTo>
                    <a:pt x="256" y="127"/>
                  </a:lnTo>
                  <a:lnTo>
                    <a:pt x="256" y="124"/>
                  </a:lnTo>
                  <a:lnTo>
                    <a:pt x="245" y="121"/>
                  </a:lnTo>
                  <a:lnTo>
                    <a:pt x="233" y="117"/>
                  </a:lnTo>
                  <a:lnTo>
                    <a:pt x="220" y="114"/>
                  </a:lnTo>
                  <a:lnTo>
                    <a:pt x="208" y="112"/>
                  </a:lnTo>
                  <a:lnTo>
                    <a:pt x="200" y="112"/>
                  </a:lnTo>
                  <a:lnTo>
                    <a:pt x="193" y="112"/>
                  </a:lnTo>
                  <a:lnTo>
                    <a:pt x="187" y="112"/>
                  </a:lnTo>
                  <a:lnTo>
                    <a:pt x="181" y="112"/>
                  </a:lnTo>
                  <a:lnTo>
                    <a:pt x="175" y="113"/>
                  </a:lnTo>
                  <a:lnTo>
                    <a:pt x="169" y="113"/>
                  </a:lnTo>
                  <a:lnTo>
                    <a:pt x="158" y="114"/>
                  </a:lnTo>
                  <a:lnTo>
                    <a:pt x="146" y="116"/>
                  </a:lnTo>
                  <a:lnTo>
                    <a:pt x="135" y="118"/>
                  </a:lnTo>
                  <a:lnTo>
                    <a:pt x="127" y="121"/>
                  </a:lnTo>
                  <a:lnTo>
                    <a:pt x="119" y="121"/>
                  </a:lnTo>
                  <a:lnTo>
                    <a:pt x="106" y="123"/>
                  </a:lnTo>
                  <a:lnTo>
                    <a:pt x="108" y="120"/>
                  </a:lnTo>
                  <a:lnTo>
                    <a:pt x="110" y="116"/>
                  </a:lnTo>
                  <a:lnTo>
                    <a:pt x="112" y="113"/>
                  </a:lnTo>
                  <a:lnTo>
                    <a:pt x="115" y="110"/>
                  </a:lnTo>
                  <a:lnTo>
                    <a:pt x="146" y="95"/>
                  </a:lnTo>
                  <a:lnTo>
                    <a:pt x="175" y="81"/>
                  </a:lnTo>
                  <a:lnTo>
                    <a:pt x="202" y="69"/>
                  </a:lnTo>
                  <a:lnTo>
                    <a:pt x="227" y="58"/>
                  </a:lnTo>
                  <a:lnTo>
                    <a:pt x="245" y="47"/>
                  </a:lnTo>
                  <a:lnTo>
                    <a:pt x="262" y="40"/>
                  </a:lnTo>
                  <a:lnTo>
                    <a:pt x="274" y="33"/>
                  </a:lnTo>
                  <a:lnTo>
                    <a:pt x="283" y="30"/>
                  </a:lnTo>
                  <a:lnTo>
                    <a:pt x="299" y="27"/>
                  </a:lnTo>
                  <a:lnTo>
                    <a:pt x="316" y="25"/>
                  </a:lnTo>
                  <a:lnTo>
                    <a:pt x="331" y="22"/>
                  </a:lnTo>
                  <a:lnTo>
                    <a:pt x="347" y="19"/>
                  </a:lnTo>
                  <a:lnTo>
                    <a:pt x="364" y="16"/>
                  </a:lnTo>
                  <a:lnTo>
                    <a:pt x="378" y="14"/>
                  </a:lnTo>
                  <a:lnTo>
                    <a:pt x="395" y="11"/>
                  </a:lnTo>
                  <a:lnTo>
                    <a:pt x="412" y="8"/>
                  </a:lnTo>
                  <a:lnTo>
                    <a:pt x="430" y="7"/>
                  </a:lnTo>
                  <a:lnTo>
                    <a:pt x="445" y="7"/>
                  </a:lnTo>
                  <a:lnTo>
                    <a:pt x="455" y="7"/>
                  </a:lnTo>
                  <a:lnTo>
                    <a:pt x="463" y="5"/>
                  </a:lnTo>
                  <a:lnTo>
                    <a:pt x="470" y="7"/>
                  </a:lnTo>
                  <a:lnTo>
                    <a:pt x="474" y="7"/>
                  </a:lnTo>
                  <a:lnTo>
                    <a:pt x="478" y="7"/>
                  </a:lnTo>
                  <a:lnTo>
                    <a:pt x="482" y="8"/>
                  </a:lnTo>
                  <a:lnTo>
                    <a:pt x="493" y="7"/>
                  </a:lnTo>
                  <a:lnTo>
                    <a:pt x="501" y="4"/>
                  </a:lnTo>
                  <a:lnTo>
                    <a:pt x="511" y="3"/>
                  </a:lnTo>
                  <a:lnTo>
                    <a:pt x="520" y="0"/>
                  </a:lnTo>
                  <a:lnTo>
                    <a:pt x="561" y="8"/>
                  </a:lnTo>
                  <a:lnTo>
                    <a:pt x="590" y="15"/>
                  </a:lnTo>
                  <a:lnTo>
                    <a:pt x="615" y="19"/>
                  </a:lnTo>
                  <a:lnTo>
                    <a:pt x="632" y="23"/>
                  </a:lnTo>
                  <a:lnTo>
                    <a:pt x="644" y="26"/>
                  </a:lnTo>
                  <a:lnTo>
                    <a:pt x="657" y="29"/>
                  </a:lnTo>
                  <a:lnTo>
                    <a:pt x="667" y="32"/>
                  </a:lnTo>
                  <a:lnTo>
                    <a:pt x="679" y="36"/>
                  </a:lnTo>
                  <a:lnTo>
                    <a:pt x="706" y="47"/>
                  </a:lnTo>
                  <a:lnTo>
                    <a:pt x="721" y="54"/>
                  </a:lnTo>
                  <a:lnTo>
                    <a:pt x="727" y="58"/>
                  </a:lnTo>
                  <a:lnTo>
                    <a:pt x="731" y="62"/>
                  </a:lnTo>
                  <a:lnTo>
                    <a:pt x="731" y="77"/>
                  </a:lnTo>
                  <a:lnTo>
                    <a:pt x="733" y="92"/>
                  </a:lnTo>
                  <a:lnTo>
                    <a:pt x="735" y="114"/>
                  </a:lnTo>
                  <a:lnTo>
                    <a:pt x="742" y="153"/>
                  </a:lnTo>
                  <a:lnTo>
                    <a:pt x="738" y="179"/>
                  </a:lnTo>
                  <a:lnTo>
                    <a:pt x="733" y="205"/>
                  </a:lnTo>
                  <a:lnTo>
                    <a:pt x="729" y="231"/>
                  </a:lnTo>
                  <a:lnTo>
                    <a:pt x="725" y="259"/>
                  </a:lnTo>
                  <a:lnTo>
                    <a:pt x="723" y="282"/>
                  </a:lnTo>
                  <a:lnTo>
                    <a:pt x="721" y="306"/>
                  </a:lnTo>
                  <a:lnTo>
                    <a:pt x="719" y="329"/>
                  </a:lnTo>
                  <a:lnTo>
                    <a:pt x="717" y="354"/>
                  </a:lnTo>
                  <a:lnTo>
                    <a:pt x="721" y="413"/>
                  </a:lnTo>
                  <a:lnTo>
                    <a:pt x="723" y="445"/>
                  </a:lnTo>
                  <a:lnTo>
                    <a:pt x="725" y="459"/>
                  </a:lnTo>
                  <a:lnTo>
                    <a:pt x="727" y="463"/>
                  </a:lnTo>
                  <a:lnTo>
                    <a:pt x="731" y="502"/>
                  </a:lnTo>
                  <a:lnTo>
                    <a:pt x="735" y="524"/>
                  </a:lnTo>
                  <a:lnTo>
                    <a:pt x="738" y="540"/>
                  </a:lnTo>
                  <a:lnTo>
                    <a:pt x="742" y="559"/>
                  </a:lnTo>
                  <a:lnTo>
                    <a:pt x="750" y="570"/>
                  </a:lnTo>
                  <a:lnTo>
                    <a:pt x="756" y="581"/>
                  </a:lnTo>
                  <a:lnTo>
                    <a:pt x="765" y="597"/>
                  </a:lnTo>
                  <a:lnTo>
                    <a:pt x="775" y="619"/>
                  </a:lnTo>
                  <a:lnTo>
                    <a:pt x="775" y="634"/>
                  </a:lnTo>
                  <a:lnTo>
                    <a:pt x="775" y="648"/>
                  </a:lnTo>
                  <a:lnTo>
                    <a:pt x="775" y="663"/>
                  </a:lnTo>
                  <a:lnTo>
                    <a:pt x="775" y="677"/>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8" name="Freeform 886"/>
            <p:cNvSpPr>
              <a:spLocks/>
            </p:cNvSpPr>
            <p:nvPr/>
          </p:nvSpPr>
          <p:spPr bwMode="auto">
            <a:xfrm>
              <a:off x="2630" y="2445"/>
              <a:ext cx="434" cy="808"/>
            </a:xfrm>
            <a:custGeom>
              <a:avLst/>
              <a:gdLst>
                <a:gd name="T0" fmla="*/ 405 w 434"/>
                <a:gd name="T1" fmla="*/ 137 h 808"/>
                <a:gd name="T2" fmla="*/ 392 w 434"/>
                <a:gd name="T3" fmla="*/ 182 h 808"/>
                <a:gd name="T4" fmla="*/ 386 w 434"/>
                <a:gd name="T5" fmla="*/ 214 h 808"/>
                <a:gd name="T6" fmla="*/ 367 w 434"/>
                <a:gd name="T7" fmla="*/ 250 h 808"/>
                <a:gd name="T8" fmla="*/ 349 w 434"/>
                <a:gd name="T9" fmla="*/ 272 h 808"/>
                <a:gd name="T10" fmla="*/ 343 w 434"/>
                <a:gd name="T11" fmla="*/ 309 h 808"/>
                <a:gd name="T12" fmla="*/ 355 w 434"/>
                <a:gd name="T13" fmla="*/ 366 h 808"/>
                <a:gd name="T14" fmla="*/ 399 w 434"/>
                <a:gd name="T15" fmla="*/ 666 h 808"/>
                <a:gd name="T16" fmla="*/ 407 w 434"/>
                <a:gd name="T17" fmla="*/ 773 h 808"/>
                <a:gd name="T18" fmla="*/ 382 w 434"/>
                <a:gd name="T19" fmla="*/ 780 h 808"/>
                <a:gd name="T20" fmla="*/ 347 w 434"/>
                <a:gd name="T21" fmla="*/ 783 h 808"/>
                <a:gd name="T22" fmla="*/ 301 w 434"/>
                <a:gd name="T23" fmla="*/ 776 h 808"/>
                <a:gd name="T24" fmla="*/ 272 w 434"/>
                <a:gd name="T25" fmla="*/ 667 h 808"/>
                <a:gd name="T26" fmla="*/ 255 w 434"/>
                <a:gd name="T27" fmla="*/ 473 h 808"/>
                <a:gd name="T28" fmla="*/ 241 w 434"/>
                <a:gd name="T29" fmla="*/ 352 h 808"/>
                <a:gd name="T30" fmla="*/ 237 w 434"/>
                <a:gd name="T31" fmla="*/ 254 h 808"/>
                <a:gd name="T32" fmla="*/ 255 w 434"/>
                <a:gd name="T33" fmla="*/ 141 h 808"/>
                <a:gd name="T34" fmla="*/ 276 w 434"/>
                <a:gd name="T35" fmla="*/ 86 h 808"/>
                <a:gd name="T36" fmla="*/ 299 w 434"/>
                <a:gd name="T37" fmla="*/ 54 h 808"/>
                <a:gd name="T38" fmla="*/ 305 w 434"/>
                <a:gd name="T39" fmla="*/ 42 h 808"/>
                <a:gd name="T40" fmla="*/ 301 w 434"/>
                <a:gd name="T41" fmla="*/ 39 h 808"/>
                <a:gd name="T42" fmla="*/ 297 w 434"/>
                <a:gd name="T43" fmla="*/ 32 h 808"/>
                <a:gd name="T44" fmla="*/ 278 w 434"/>
                <a:gd name="T45" fmla="*/ 33 h 808"/>
                <a:gd name="T46" fmla="*/ 268 w 434"/>
                <a:gd name="T47" fmla="*/ 39 h 808"/>
                <a:gd name="T48" fmla="*/ 262 w 434"/>
                <a:gd name="T49" fmla="*/ 42 h 808"/>
                <a:gd name="T50" fmla="*/ 264 w 434"/>
                <a:gd name="T51" fmla="*/ 51 h 808"/>
                <a:gd name="T52" fmla="*/ 260 w 434"/>
                <a:gd name="T53" fmla="*/ 55 h 808"/>
                <a:gd name="T54" fmla="*/ 257 w 434"/>
                <a:gd name="T55" fmla="*/ 82 h 808"/>
                <a:gd name="T56" fmla="*/ 239 w 434"/>
                <a:gd name="T57" fmla="*/ 175 h 808"/>
                <a:gd name="T58" fmla="*/ 220 w 434"/>
                <a:gd name="T59" fmla="*/ 217 h 808"/>
                <a:gd name="T60" fmla="*/ 212 w 434"/>
                <a:gd name="T61" fmla="*/ 224 h 808"/>
                <a:gd name="T62" fmla="*/ 210 w 434"/>
                <a:gd name="T63" fmla="*/ 233 h 808"/>
                <a:gd name="T64" fmla="*/ 197 w 434"/>
                <a:gd name="T65" fmla="*/ 269 h 808"/>
                <a:gd name="T66" fmla="*/ 220 w 434"/>
                <a:gd name="T67" fmla="*/ 321 h 808"/>
                <a:gd name="T68" fmla="*/ 230 w 434"/>
                <a:gd name="T69" fmla="*/ 366 h 808"/>
                <a:gd name="T70" fmla="*/ 224 w 434"/>
                <a:gd name="T71" fmla="*/ 372 h 808"/>
                <a:gd name="T72" fmla="*/ 247 w 434"/>
                <a:gd name="T73" fmla="*/ 468 h 808"/>
                <a:gd name="T74" fmla="*/ 249 w 434"/>
                <a:gd name="T75" fmla="*/ 549 h 808"/>
                <a:gd name="T76" fmla="*/ 276 w 434"/>
                <a:gd name="T77" fmla="*/ 753 h 808"/>
                <a:gd name="T78" fmla="*/ 272 w 434"/>
                <a:gd name="T79" fmla="*/ 801 h 808"/>
                <a:gd name="T80" fmla="*/ 230 w 434"/>
                <a:gd name="T81" fmla="*/ 808 h 808"/>
                <a:gd name="T82" fmla="*/ 139 w 434"/>
                <a:gd name="T83" fmla="*/ 782 h 808"/>
                <a:gd name="T84" fmla="*/ 106 w 434"/>
                <a:gd name="T85" fmla="*/ 768 h 808"/>
                <a:gd name="T86" fmla="*/ 83 w 434"/>
                <a:gd name="T87" fmla="*/ 749 h 808"/>
                <a:gd name="T88" fmla="*/ 68 w 434"/>
                <a:gd name="T89" fmla="*/ 558 h 808"/>
                <a:gd name="T90" fmla="*/ 58 w 434"/>
                <a:gd name="T91" fmla="*/ 462 h 808"/>
                <a:gd name="T92" fmla="*/ 62 w 434"/>
                <a:gd name="T93" fmla="*/ 440 h 808"/>
                <a:gd name="T94" fmla="*/ 52 w 434"/>
                <a:gd name="T95" fmla="*/ 440 h 808"/>
                <a:gd name="T96" fmla="*/ 35 w 434"/>
                <a:gd name="T97" fmla="*/ 414 h 808"/>
                <a:gd name="T98" fmla="*/ 27 w 434"/>
                <a:gd name="T99" fmla="*/ 355 h 808"/>
                <a:gd name="T100" fmla="*/ 31 w 434"/>
                <a:gd name="T101" fmla="*/ 317 h 808"/>
                <a:gd name="T102" fmla="*/ 21 w 434"/>
                <a:gd name="T103" fmla="*/ 242 h 808"/>
                <a:gd name="T104" fmla="*/ 2 w 434"/>
                <a:gd name="T105" fmla="*/ 69 h 808"/>
                <a:gd name="T106" fmla="*/ 4 w 434"/>
                <a:gd name="T107" fmla="*/ 11 h 808"/>
                <a:gd name="T108" fmla="*/ 75 w 434"/>
                <a:gd name="T109" fmla="*/ 6 h 808"/>
                <a:gd name="T110" fmla="*/ 164 w 434"/>
                <a:gd name="T111" fmla="*/ 6 h 808"/>
                <a:gd name="T112" fmla="*/ 239 w 434"/>
                <a:gd name="T113" fmla="*/ 2 h 808"/>
                <a:gd name="T114" fmla="*/ 272 w 434"/>
                <a:gd name="T115" fmla="*/ 0 h 808"/>
                <a:gd name="T116" fmla="*/ 293 w 434"/>
                <a:gd name="T117" fmla="*/ 6 h 808"/>
                <a:gd name="T118" fmla="*/ 328 w 434"/>
                <a:gd name="T119" fmla="*/ 11 h 808"/>
                <a:gd name="T120" fmla="*/ 409 w 434"/>
                <a:gd name="T121" fmla="*/ 28 h 808"/>
                <a:gd name="T122" fmla="*/ 432 w 434"/>
                <a:gd name="T123" fmla="*/ 35 h 808"/>
                <a:gd name="T124" fmla="*/ 434 w 434"/>
                <a:gd name="T125" fmla="*/ 39 h 8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34"/>
                <a:gd name="T190" fmla="*/ 0 h 808"/>
                <a:gd name="T191" fmla="*/ 434 w 434"/>
                <a:gd name="T192" fmla="*/ 808 h 8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34" h="808">
                  <a:moveTo>
                    <a:pt x="434" y="40"/>
                  </a:moveTo>
                  <a:lnTo>
                    <a:pt x="421" y="80"/>
                  </a:lnTo>
                  <a:lnTo>
                    <a:pt x="413" y="108"/>
                  </a:lnTo>
                  <a:lnTo>
                    <a:pt x="405" y="137"/>
                  </a:lnTo>
                  <a:lnTo>
                    <a:pt x="397" y="182"/>
                  </a:lnTo>
                  <a:lnTo>
                    <a:pt x="394" y="182"/>
                  </a:lnTo>
                  <a:lnTo>
                    <a:pt x="392" y="182"/>
                  </a:lnTo>
                  <a:lnTo>
                    <a:pt x="390" y="182"/>
                  </a:lnTo>
                  <a:lnTo>
                    <a:pt x="390" y="195"/>
                  </a:lnTo>
                  <a:lnTo>
                    <a:pt x="390" y="203"/>
                  </a:lnTo>
                  <a:lnTo>
                    <a:pt x="386" y="214"/>
                  </a:lnTo>
                  <a:lnTo>
                    <a:pt x="382" y="229"/>
                  </a:lnTo>
                  <a:lnTo>
                    <a:pt x="380" y="233"/>
                  </a:lnTo>
                  <a:lnTo>
                    <a:pt x="376" y="239"/>
                  </a:lnTo>
                  <a:lnTo>
                    <a:pt x="367" y="250"/>
                  </a:lnTo>
                  <a:lnTo>
                    <a:pt x="355" y="272"/>
                  </a:lnTo>
                  <a:lnTo>
                    <a:pt x="353" y="272"/>
                  </a:lnTo>
                  <a:lnTo>
                    <a:pt x="351" y="272"/>
                  </a:lnTo>
                  <a:lnTo>
                    <a:pt x="349" y="272"/>
                  </a:lnTo>
                  <a:lnTo>
                    <a:pt x="347" y="272"/>
                  </a:lnTo>
                  <a:lnTo>
                    <a:pt x="345" y="284"/>
                  </a:lnTo>
                  <a:lnTo>
                    <a:pt x="345" y="297"/>
                  </a:lnTo>
                  <a:lnTo>
                    <a:pt x="343" y="309"/>
                  </a:lnTo>
                  <a:lnTo>
                    <a:pt x="341" y="321"/>
                  </a:lnTo>
                  <a:lnTo>
                    <a:pt x="345" y="337"/>
                  </a:lnTo>
                  <a:lnTo>
                    <a:pt x="349" y="352"/>
                  </a:lnTo>
                  <a:lnTo>
                    <a:pt x="355" y="366"/>
                  </a:lnTo>
                  <a:lnTo>
                    <a:pt x="359" y="379"/>
                  </a:lnTo>
                  <a:lnTo>
                    <a:pt x="374" y="476"/>
                  </a:lnTo>
                  <a:lnTo>
                    <a:pt x="386" y="571"/>
                  </a:lnTo>
                  <a:lnTo>
                    <a:pt x="399" y="666"/>
                  </a:lnTo>
                  <a:lnTo>
                    <a:pt x="411" y="761"/>
                  </a:lnTo>
                  <a:lnTo>
                    <a:pt x="409" y="765"/>
                  </a:lnTo>
                  <a:lnTo>
                    <a:pt x="409" y="769"/>
                  </a:lnTo>
                  <a:lnTo>
                    <a:pt x="407" y="773"/>
                  </a:lnTo>
                  <a:lnTo>
                    <a:pt x="405" y="778"/>
                  </a:lnTo>
                  <a:lnTo>
                    <a:pt x="397" y="779"/>
                  </a:lnTo>
                  <a:lnTo>
                    <a:pt x="390" y="779"/>
                  </a:lnTo>
                  <a:lnTo>
                    <a:pt x="382" y="780"/>
                  </a:lnTo>
                  <a:lnTo>
                    <a:pt x="376" y="782"/>
                  </a:lnTo>
                  <a:lnTo>
                    <a:pt x="367" y="782"/>
                  </a:lnTo>
                  <a:lnTo>
                    <a:pt x="359" y="783"/>
                  </a:lnTo>
                  <a:lnTo>
                    <a:pt x="347" y="783"/>
                  </a:lnTo>
                  <a:lnTo>
                    <a:pt x="334" y="783"/>
                  </a:lnTo>
                  <a:lnTo>
                    <a:pt x="318" y="780"/>
                  </a:lnTo>
                  <a:lnTo>
                    <a:pt x="307" y="778"/>
                  </a:lnTo>
                  <a:lnTo>
                    <a:pt x="301" y="776"/>
                  </a:lnTo>
                  <a:lnTo>
                    <a:pt x="295" y="775"/>
                  </a:lnTo>
                  <a:lnTo>
                    <a:pt x="287" y="735"/>
                  </a:lnTo>
                  <a:lnTo>
                    <a:pt x="280" y="705"/>
                  </a:lnTo>
                  <a:lnTo>
                    <a:pt x="272" y="667"/>
                  </a:lnTo>
                  <a:lnTo>
                    <a:pt x="262" y="607"/>
                  </a:lnTo>
                  <a:lnTo>
                    <a:pt x="260" y="561"/>
                  </a:lnTo>
                  <a:lnTo>
                    <a:pt x="257" y="517"/>
                  </a:lnTo>
                  <a:lnTo>
                    <a:pt x="255" y="473"/>
                  </a:lnTo>
                  <a:lnTo>
                    <a:pt x="253" y="429"/>
                  </a:lnTo>
                  <a:lnTo>
                    <a:pt x="249" y="403"/>
                  </a:lnTo>
                  <a:lnTo>
                    <a:pt x="245" y="377"/>
                  </a:lnTo>
                  <a:lnTo>
                    <a:pt x="241" y="352"/>
                  </a:lnTo>
                  <a:lnTo>
                    <a:pt x="235" y="326"/>
                  </a:lnTo>
                  <a:lnTo>
                    <a:pt x="237" y="302"/>
                  </a:lnTo>
                  <a:lnTo>
                    <a:pt x="237" y="277"/>
                  </a:lnTo>
                  <a:lnTo>
                    <a:pt x="237" y="254"/>
                  </a:lnTo>
                  <a:lnTo>
                    <a:pt x="237" y="229"/>
                  </a:lnTo>
                  <a:lnTo>
                    <a:pt x="247" y="182"/>
                  </a:lnTo>
                  <a:lnTo>
                    <a:pt x="251" y="156"/>
                  </a:lnTo>
                  <a:lnTo>
                    <a:pt x="255" y="141"/>
                  </a:lnTo>
                  <a:lnTo>
                    <a:pt x="260" y="129"/>
                  </a:lnTo>
                  <a:lnTo>
                    <a:pt x="264" y="120"/>
                  </a:lnTo>
                  <a:lnTo>
                    <a:pt x="270" y="105"/>
                  </a:lnTo>
                  <a:lnTo>
                    <a:pt x="276" y="86"/>
                  </a:lnTo>
                  <a:lnTo>
                    <a:pt x="284" y="66"/>
                  </a:lnTo>
                  <a:lnTo>
                    <a:pt x="291" y="62"/>
                  </a:lnTo>
                  <a:lnTo>
                    <a:pt x="295" y="58"/>
                  </a:lnTo>
                  <a:lnTo>
                    <a:pt x="299" y="54"/>
                  </a:lnTo>
                  <a:lnTo>
                    <a:pt x="305" y="49"/>
                  </a:lnTo>
                  <a:lnTo>
                    <a:pt x="305" y="47"/>
                  </a:lnTo>
                  <a:lnTo>
                    <a:pt x="305" y="44"/>
                  </a:lnTo>
                  <a:lnTo>
                    <a:pt x="305" y="42"/>
                  </a:lnTo>
                  <a:lnTo>
                    <a:pt x="307" y="39"/>
                  </a:lnTo>
                  <a:lnTo>
                    <a:pt x="305" y="39"/>
                  </a:lnTo>
                  <a:lnTo>
                    <a:pt x="303" y="39"/>
                  </a:lnTo>
                  <a:lnTo>
                    <a:pt x="301" y="39"/>
                  </a:lnTo>
                  <a:lnTo>
                    <a:pt x="299" y="39"/>
                  </a:lnTo>
                  <a:lnTo>
                    <a:pt x="299" y="36"/>
                  </a:lnTo>
                  <a:lnTo>
                    <a:pt x="299" y="33"/>
                  </a:lnTo>
                  <a:lnTo>
                    <a:pt x="297" y="32"/>
                  </a:lnTo>
                  <a:lnTo>
                    <a:pt x="297" y="29"/>
                  </a:lnTo>
                  <a:lnTo>
                    <a:pt x="291" y="32"/>
                  </a:lnTo>
                  <a:lnTo>
                    <a:pt x="287" y="32"/>
                  </a:lnTo>
                  <a:lnTo>
                    <a:pt x="278" y="33"/>
                  </a:lnTo>
                  <a:lnTo>
                    <a:pt x="268" y="32"/>
                  </a:lnTo>
                  <a:lnTo>
                    <a:pt x="268" y="35"/>
                  </a:lnTo>
                  <a:lnTo>
                    <a:pt x="268" y="38"/>
                  </a:lnTo>
                  <a:lnTo>
                    <a:pt x="268" y="39"/>
                  </a:lnTo>
                  <a:lnTo>
                    <a:pt x="270" y="42"/>
                  </a:lnTo>
                  <a:lnTo>
                    <a:pt x="268" y="42"/>
                  </a:lnTo>
                  <a:lnTo>
                    <a:pt x="264" y="42"/>
                  </a:lnTo>
                  <a:lnTo>
                    <a:pt x="262" y="42"/>
                  </a:lnTo>
                  <a:lnTo>
                    <a:pt x="260" y="42"/>
                  </a:lnTo>
                  <a:lnTo>
                    <a:pt x="262" y="44"/>
                  </a:lnTo>
                  <a:lnTo>
                    <a:pt x="262" y="47"/>
                  </a:lnTo>
                  <a:lnTo>
                    <a:pt x="264" y="51"/>
                  </a:lnTo>
                  <a:lnTo>
                    <a:pt x="266" y="54"/>
                  </a:lnTo>
                  <a:lnTo>
                    <a:pt x="264" y="55"/>
                  </a:lnTo>
                  <a:lnTo>
                    <a:pt x="262" y="55"/>
                  </a:lnTo>
                  <a:lnTo>
                    <a:pt x="260" y="55"/>
                  </a:lnTo>
                  <a:lnTo>
                    <a:pt x="257" y="55"/>
                  </a:lnTo>
                  <a:lnTo>
                    <a:pt x="257" y="64"/>
                  </a:lnTo>
                  <a:lnTo>
                    <a:pt x="257" y="72"/>
                  </a:lnTo>
                  <a:lnTo>
                    <a:pt x="257" y="82"/>
                  </a:lnTo>
                  <a:lnTo>
                    <a:pt x="260" y="90"/>
                  </a:lnTo>
                  <a:lnTo>
                    <a:pt x="251" y="119"/>
                  </a:lnTo>
                  <a:lnTo>
                    <a:pt x="245" y="146"/>
                  </a:lnTo>
                  <a:lnTo>
                    <a:pt x="239" y="175"/>
                  </a:lnTo>
                  <a:lnTo>
                    <a:pt x="230" y="204"/>
                  </a:lnTo>
                  <a:lnTo>
                    <a:pt x="226" y="210"/>
                  </a:lnTo>
                  <a:lnTo>
                    <a:pt x="222" y="213"/>
                  </a:lnTo>
                  <a:lnTo>
                    <a:pt x="220" y="217"/>
                  </a:lnTo>
                  <a:lnTo>
                    <a:pt x="218" y="224"/>
                  </a:lnTo>
                  <a:lnTo>
                    <a:pt x="216" y="224"/>
                  </a:lnTo>
                  <a:lnTo>
                    <a:pt x="214" y="224"/>
                  </a:lnTo>
                  <a:lnTo>
                    <a:pt x="212" y="224"/>
                  </a:lnTo>
                  <a:lnTo>
                    <a:pt x="210" y="224"/>
                  </a:lnTo>
                  <a:lnTo>
                    <a:pt x="210" y="226"/>
                  </a:lnTo>
                  <a:lnTo>
                    <a:pt x="210" y="230"/>
                  </a:lnTo>
                  <a:lnTo>
                    <a:pt x="210" y="233"/>
                  </a:lnTo>
                  <a:lnTo>
                    <a:pt x="212" y="237"/>
                  </a:lnTo>
                  <a:lnTo>
                    <a:pt x="203" y="254"/>
                  </a:lnTo>
                  <a:lnTo>
                    <a:pt x="199" y="264"/>
                  </a:lnTo>
                  <a:lnTo>
                    <a:pt x="197" y="269"/>
                  </a:lnTo>
                  <a:lnTo>
                    <a:pt x="197" y="277"/>
                  </a:lnTo>
                  <a:lnTo>
                    <a:pt x="206" y="294"/>
                  </a:lnTo>
                  <a:lnTo>
                    <a:pt x="212" y="306"/>
                  </a:lnTo>
                  <a:lnTo>
                    <a:pt x="220" y="321"/>
                  </a:lnTo>
                  <a:lnTo>
                    <a:pt x="230" y="346"/>
                  </a:lnTo>
                  <a:lnTo>
                    <a:pt x="230" y="353"/>
                  </a:lnTo>
                  <a:lnTo>
                    <a:pt x="230" y="359"/>
                  </a:lnTo>
                  <a:lnTo>
                    <a:pt x="230" y="366"/>
                  </a:lnTo>
                  <a:lnTo>
                    <a:pt x="230" y="372"/>
                  </a:lnTo>
                  <a:lnTo>
                    <a:pt x="228" y="372"/>
                  </a:lnTo>
                  <a:lnTo>
                    <a:pt x="226" y="372"/>
                  </a:lnTo>
                  <a:lnTo>
                    <a:pt x="224" y="372"/>
                  </a:lnTo>
                  <a:lnTo>
                    <a:pt x="222" y="372"/>
                  </a:lnTo>
                  <a:lnTo>
                    <a:pt x="235" y="421"/>
                  </a:lnTo>
                  <a:lnTo>
                    <a:pt x="243" y="448"/>
                  </a:lnTo>
                  <a:lnTo>
                    <a:pt x="247" y="468"/>
                  </a:lnTo>
                  <a:lnTo>
                    <a:pt x="249" y="484"/>
                  </a:lnTo>
                  <a:lnTo>
                    <a:pt x="249" y="506"/>
                  </a:lnTo>
                  <a:lnTo>
                    <a:pt x="249" y="527"/>
                  </a:lnTo>
                  <a:lnTo>
                    <a:pt x="249" y="549"/>
                  </a:lnTo>
                  <a:lnTo>
                    <a:pt x="249" y="570"/>
                  </a:lnTo>
                  <a:lnTo>
                    <a:pt x="264" y="665"/>
                  </a:lnTo>
                  <a:lnTo>
                    <a:pt x="272" y="718"/>
                  </a:lnTo>
                  <a:lnTo>
                    <a:pt x="276" y="753"/>
                  </a:lnTo>
                  <a:lnTo>
                    <a:pt x="280" y="789"/>
                  </a:lnTo>
                  <a:lnTo>
                    <a:pt x="278" y="793"/>
                  </a:lnTo>
                  <a:lnTo>
                    <a:pt x="274" y="797"/>
                  </a:lnTo>
                  <a:lnTo>
                    <a:pt x="272" y="801"/>
                  </a:lnTo>
                  <a:lnTo>
                    <a:pt x="268" y="807"/>
                  </a:lnTo>
                  <a:lnTo>
                    <a:pt x="255" y="808"/>
                  </a:lnTo>
                  <a:lnTo>
                    <a:pt x="245" y="808"/>
                  </a:lnTo>
                  <a:lnTo>
                    <a:pt x="230" y="808"/>
                  </a:lnTo>
                  <a:lnTo>
                    <a:pt x="208" y="805"/>
                  </a:lnTo>
                  <a:lnTo>
                    <a:pt x="179" y="796"/>
                  </a:lnTo>
                  <a:lnTo>
                    <a:pt x="156" y="787"/>
                  </a:lnTo>
                  <a:lnTo>
                    <a:pt x="139" y="782"/>
                  </a:lnTo>
                  <a:lnTo>
                    <a:pt x="127" y="778"/>
                  </a:lnTo>
                  <a:lnTo>
                    <a:pt x="118" y="773"/>
                  </a:lnTo>
                  <a:lnTo>
                    <a:pt x="112" y="771"/>
                  </a:lnTo>
                  <a:lnTo>
                    <a:pt x="106" y="768"/>
                  </a:lnTo>
                  <a:lnTo>
                    <a:pt x="100" y="765"/>
                  </a:lnTo>
                  <a:lnTo>
                    <a:pt x="91" y="758"/>
                  </a:lnTo>
                  <a:lnTo>
                    <a:pt x="87" y="753"/>
                  </a:lnTo>
                  <a:lnTo>
                    <a:pt x="83" y="749"/>
                  </a:lnTo>
                  <a:lnTo>
                    <a:pt x="81" y="743"/>
                  </a:lnTo>
                  <a:lnTo>
                    <a:pt x="75" y="654"/>
                  </a:lnTo>
                  <a:lnTo>
                    <a:pt x="71" y="600"/>
                  </a:lnTo>
                  <a:lnTo>
                    <a:pt x="68" y="558"/>
                  </a:lnTo>
                  <a:lnTo>
                    <a:pt x="68" y="510"/>
                  </a:lnTo>
                  <a:lnTo>
                    <a:pt x="64" y="494"/>
                  </a:lnTo>
                  <a:lnTo>
                    <a:pt x="60" y="477"/>
                  </a:lnTo>
                  <a:lnTo>
                    <a:pt x="58" y="462"/>
                  </a:lnTo>
                  <a:lnTo>
                    <a:pt x="54" y="445"/>
                  </a:lnTo>
                  <a:lnTo>
                    <a:pt x="58" y="444"/>
                  </a:lnTo>
                  <a:lnTo>
                    <a:pt x="62" y="443"/>
                  </a:lnTo>
                  <a:lnTo>
                    <a:pt x="62" y="440"/>
                  </a:lnTo>
                  <a:lnTo>
                    <a:pt x="62" y="437"/>
                  </a:lnTo>
                  <a:lnTo>
                    <a:pt x="58" y="439"/>
                  </a:lnTo>
                  <a:lnTo>
                    <a:pt x="56" y="439"/>
                  </a:lnTo>
                  <a:lnTo>
                    <a:pt x="52" y="440"/>
                  </a:lnTo>
                  <a:lnTo>
                    <a:pt x="46" y="441"/>
                  </a:lnTo>
                  <a:lnTo>
                    <a:pt x="41" y="432"/>
                  </a:lnTo>
                  <a:lnTo>
                    <a:pt x="39" y="422"/>
                  </a:lnTo>
                  <a:lnTo>
                    <a:pt x="35" y="414"/>
                  </a:lnTo>
                  <a:lnTo>
                    <a:pt x="31" y="404"/>
                  </a:lnTo>
                  <a:lnTo>
                    <a:pt x="31" y="388"/>
                  </a:lnTo>
                  <a:lnTo>
                    <a:pt x="29" y="371"/>
                  </a:lnTo>
                  <a:lnTo>
                    <a:pt x="27" y="355"/>
                  </a:lnTo>
                  <a:lnTo>
                    <a:pt x="25" y="337"/>
                  </a:lnTo>
                  <a:lnTo>
                    <a:pt x="27" y="330"/>
                  </a:lnTo>
                  <a:lnTo>
                    <a:pt x="29" y="324"/>
                  </a:lnTo>
                  <a:lnTo>
                    <a:pt x="31" y="317"/>
                  </a:lnTo>
                  <a:lnTo>
                    <a:pt x="33" y="312"/>
                  </a:lnTo>
                  <a:lnTo>
                    <a:pt x="31" y="291"/>
                  </a:lnTo>
                  <a:lnTo>
                    <a:pt x="29" y="272"/>
                  </a:lnTo>
                  <a:lnTo>
                    <a:pt x="21" y="242"/>
                  </a:lnTo>
                  <a:lnTo>
                    <a:pt x="6" y="188"/>
                  </a:lnTo>
                  <a:lnTo>
                    <a:pt x="4" y="148"/>
                  </a:lnTo>
                  <a:lnTo>
                    <a:pt x="4" y="109"/>
                  </a:lnTo>
                  <a:lnTo>
                    <a:pt x="2" y="69"/>
                  </a:lnTo>
                  <a:lnTo>
                    <a:pt x="0" y="31"/>
                  </a:lnTo>
                  <a:lnTo>
                    <a:pt x="0" y="24"/>
                  </a:lnTo>
                  <a:lnTo>
                    <a:pt x="2" y="18"/>
                  </a:lnTo>
                  <a:lnTo>
                    <a:pt x="4" y="11"/>
                  </a:lnTo>
                  <a:lnTo>
                    <a:pt x="6" y="6"/>
                  </a:lnTo>
                  <a:lnTo>
                    <a:pt x="29" y="6"/>
                  </a:lnTo>
                  <a:lnTo>
                    <a:pt x="52" y="6"/>
                  </a:lnTo>
                  <a:lnTo>
                    <a:pt x="75" y="6"/>
                  </a:lnTo>
                  <a:lnTo>
                    <a:pt x="98" y="6"/>
                  </a:lnTo>
                  <a:lnTo>
                    <a:pt x="120" y="6"/>
                  </a:lnTo>
                  <a:lnTo>
                    <a:pt x="143" y="6"/>
                  </a:lnTo>
                  <a:lnTo>
                    <a:pt x="164" y="6"/>
                  </a:lnTo>
                  <a:lnTo>
                    <a:pt x="187" y="6"/>
                  </a:lnTo>
                  <a:lnTo>
                    <a:pt x="210" y="4"/>
                  </a:lnTo>
                  <a:lnTo>
                    <a:pt x="226" y="3"/>
                  </a:lnTo>
                  <a:lnTo>
                    <a:pt x="239" y="2"/>
                  </a:lnTo>
                  <a:lnTo>
                    <a:pt x="249" y="0"/>
                  </a:lnTo>
                  <a:lnTo>
                    <a:pt x="257" y="0"/>
                  </a:lnTo>
                  <a:lnTo>
                    <a:pt x="264" y="0"/>
                  </a:lnTo>
                  <a:lnTo>
                    <a:pt x="272" y="0"/>
                  </a:lnTo>
                  <a:lnTo>
                    <a:pt x="282" y="0"/>
                  </a:lnTo>
                  <a:lnTo>
                    <a:pt x="287" y="2"/>
                  </a:lnTo>
                  <a:lnTo>
                    <a:pt x="289" y="4"/>
                  </a:lnTo>
                  <a:lnTo>
                    <a:pt x="293" y="6"/>
                  </a:lnTo>
                  <a:lnTo>
                    <a:pt x="295" y="7"/>
                  </a:lnTo>
                  <a:lnTo>
                    <a:pt x="305" y="9"/>
                  </a:lnTo>
                  <a:lnTo>
                    <a:pt x="318" y="10"/>
                  </a:lnTo>
                  <a:lnTo>
                    <a:pt x="328" y="11"/>
                  </a:lnTo>
                  <a:lnTo>
                    <a:pt x="341" y="13"/>
                  </a:lnTo>
                  <a:lnTo>
                    <a:pt x="370" y="20"/>
                  </a:lnTo>
                  <a:lnTo>
                    <a:pt x="392" y="24"/>
                  </a:lnTo>
                  <a:lnTo>
                    <a:pt x="409" y="28"/>
                  </a:lnTo>
                  <a:lnTo>
                    <a:pt x="419" y="31"/>
                  </a:lnTo>
                  <a:lnTo>
                    <a:pt x="426" y="32"/>
                  </a:lnTo>
                  <a:lnTo>
                    <a:pt x="430" y="33"/>
                  </a:lnTo>
                  <a:lnTo>
                    <a:pt x="432" y="35"/>
                  </a:lnTo>
                  <a:lnTo>
                    <a:pt x="434" y="36"/>
                  </a:lnTo>
                  <a:lnTo>
                    <a:pt x="434" y="38"/>
                  </a:lnTo>
                  <a:lnTo>
                    <a:pt x="434" y="39"/>
                  </a:lnTo>
                  <a:lnTo>
                    <a:pt x="434" y="40"/>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29" name="Freeform 887"/>
            <p:cNvSpPr>
              <a:spLocks/>
            </p:cNvSpPr>
            <p:nvPr/>
          </p:nvSpPr>
          <p:spPr bwMode="auto">
            <a:xfrm>
              <a:off x="2925" y="3232"/>
              <a:ext cx="114" cy="44"/>
            </a:xfrm>
            <a:custGeom>
              <a:avLst/>
              <a:gdLst>
                <a:gd name="T0" fmla="*/ 114 w 114"/>
                <a:gd name="T1" fmla="*/ 20 h 44"/>
                <a:gd name="T2" fmla="*/ 112 w 114"/>
                <a:gd name="T3" fmla="*/ 24 h 44"/>
                <a:gd name="T4" fmla="*/ 110 w 114"/>
                <a:gd name="T5" fmla="*/ 28 h 44"/>
                <a:gd name="T6" fmla="*/ 106 w 114"/>
                <a:gd name="T7" fmla="*/ 32 h 44"/>
                <a:gd name="T8" fmla="*/ 102 w 114"/>
                <a:gd name="T9" fmla="*/ 36 h 44"/>
                <a:gd name="T10" fmla="*/ 93 w 114"/>
                <a:gd name="T11" fmla="*/ 37 h 44"/>
                <a:gd name="T12" fmla="*/ 87 w 114"/>
                <a:gd name="T13" fmla="*/ 39 h 44"/>
                <a:gd name="T14" fmla="*/ 81 w 114"/>
                <a:gd name="T15" fmla="*/ 42 h 44"/>
                <a:gd name="T16" fmla="*/ 72 w 114"/>
                <a:gd name="T17" fmla="*/ 44 h 44"/>
                <a:gd name="T18" fmla="*/ 64 w 114"/>
                <a:gd name="T19" fmla="*/ 44 h 44"/>
                <a:gd name="T20" fmla="*/ 56 w 114"/>
                <a:gd name="T21" fmla="*/ 44 h 44"/>
                <a:gd name="T22" fmla="*/ 48 w 114"/>
                <a:gd name="T23" fmla="*/ 44 h 44"/>
                <a:gd name="T24" fmla="*/ 37 w 114"/>
                <a:gd name="T25" fmla="*/ 44 h 44"/>
                <a:gd name="T26" fmla="*/ 29 w 114"/>
                <a:gd name="T27" fmla="*/ 44 h 44"/>
                <a:gd name="T28" fmla="*/ 21 w 114"/>
                <a:gd name="T29" fmla="*/ 44 h 44"/>
                <a:gd name="T30" fmla="*/ 10 w 114"/>
                <a:gd name="T31" fmla="*/ 44 h 44"/>
                <a:gd name="T32" fmla="*/ 2 w 114"/>
                <a:gd name="T33" fmla="*/ 44 h 44"/>
                <a:gd name="T34" fmla="*/ 2 w 114"/>
                <a:gd name="T35" fmla="*/ 33 h 44"/>
                <a:gd name="T36" fmla="*/ 2 w 114"/>
                <a:gd name="T37" fmla="*/ 22 h 44"/>
                <a:gd name="T38" fmla="*/ 2 w 114"/>
                <a:gd name="T39" fmla="*/ 11 h 44"/>
                <a:gd name="T40" fmla="*/ 0 w 114"/>
                <a:gd name="T41" fmla="*/ 2 h 44"/>
                <a:gd name="T42" fmla="*/ 8 w 114"/>
                <a:gd name="T43" fmla="*/ 0 h 44"/>
                <a:gd name="T44" fmla="*/ 16 w 114"/>
                <a:gd name="T45" fmla="*/ 0 h 44"/>
                <a:gd name="T46" fmla="*/ 23 w 114"/>
                <a:gd name="T47" fmla="*/ 0 h 44"/>
                <a:gd name="T48" fmla="*/ 31 w 114"/>
                <a:gd name="T49" fmla="*/ 0 h 44"/>
                <a:gd name="T50" fmla="*/ 41 w 114"/>
                <a:gd name="T51" fmla="*/ 0 h 44"/>
                <a:gd name="T52" fmla="*/ 54 w 114"/>
                <a:gd name="T53" fmla="*/ 2 h 44"/>
                <a:gd name="T54" fmla="*/ 68 w 114"/>
                <a:gd name="T55" fmla="*/ 2 h 44"/>
                <a:gd name="T56" fmla="*/ 87 w 114"/>
                <a:gd name="T57" fmla="*/ 2 h 44"/>
                <a:gd name="T58" fmla="*/ 99 w 114"/>
                <a:gd name="T59" fmla="*/ 3 h 44"/>
                <a:gd name="T60" fmla="*/ 108 w 114"/>
                <a:gd name="T61" fmla="*/ 3 h 44"/>
                <a:gd name="T62" fmla="*/ 112 w 114"/>
                <a:gd name="T63" fmla="*/ 4 h 44"/>
                <a:gd name="T64" fmla="*/ 114 w 114"/>
                <a:gd name="T65" fmla="*/ 7 h 44"/>
                <a:gd name="T66" fmla="*/ 114 w 114"/>
                <a:gd name="T67" fmla="*/ 10 h 44"/>
                <a:gd name="T68" fmla="*/ 114 w 114"/>
                <a:gd name="T69" fmla="*/ 13 h 44"/>
                <a:gd name="T70" fmla="*/ 114 w 114"/>
                <a:gd name="T71" fmla="*/ 17 h 44"/>
                <a:gd name="T72" fmla="*/ 114 w 114"/>
                <a:gd name="T73" fmla="*/ 20 h 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4"/>
                <a:gd name="T112" fmla="*/ 0 h 44"/>
                <a:gd name="T113" fmla="*/ 114 w 114"/>
                <a:gd name="T114" fmla="*/ 44 h 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4" h="44">
                  <a:moveTo>
                    <a:pt x="114" y="20"/>
                  </a:moveTo>
                  <a:lnTo>
                    <a:pt x="112" y="24"/>
                  </a:lnTo>
                  <a:lnTo>
                    <a:pt x="110" y="28"/>
                  </a:lnTo>
                  <a:lnTo>
                    <a:pt x="106" y="32"/>
                  </a:lnTo>
                  <a:lnTo>
                    <a:pt x="102" y="36"/>
                  </a:lnTo>
                  <a:lnTo>
                    <a:pt x="93" y="37"/>
                  </a:lnTo>
                  <a:lnTo>
                    <a:pt x="87" y="39"/>
                  </a:lnTo>
                  <a:lnTo>
                    <a:pt x="81" y="42"/>
                  </a:lnTo>
                  <a:lnTo>
                    <a:pt x="72" y="44"/>
                  </a:lnTo>
                  <a:lnTo>
                    <a:pt x="64" y="44"/>
                  </a:lnTo>
                  <a:lnTo>
                    <a:pt x="56" y="44"/>
                  </a:lnTo>
                  <a:lnTo>
                    <a:pt x="48" y="44"/>
                  </a:lnTo>
                  <a:lnTo>
                    <a:pt x="37" y="44"/>
                  </a:lnTo>
                  <a:lnTo>
                    <a:pt x="29" y="44"/>
                  </a:lnTo>
                  <a:lnTo>
                    <a:pt x="21" y="44"/>
                  </a:lnTo>
                  <a:lnTo>
                    <a:pt x="10" y="44"/>
                  </a:lnTo>
                  <a:lnTo>
                    <a:pt x="2" y="44"/>
                  </a:lnTo>
                  <a:lnTo>
                    <a:pt x="2" y="33"/>
                  </a:lnTo>
                  <a:lnTo>
                    <a:pt x="2" y="22"/>
                  </a:lnTo>
                  <a:lnTo>
                    <a:pt x="2" y="11"/>
                  </a:lnTo>
                  <a:lnTo>
                    <a:pt x="0" y="2"/>
                  </a:lnTo>
                  <a:lnTo>
                    <a:pt x="8" y="0"/>
                  </a:lnTo>
                  <a:lnTo>
                    <a:pt x="16" y="0"/>
                  </a:lnTo>
                  <a:lnTo>
                    <a:pt x="23" y="0"/>
                  </a:lnTo>
                  <a:lnTo>
                    <a:pt x="31" y="0"/>
                  </a:lnTo>
                  <a:lnTo>
                    <a:pt x="41" y="0"/>
                  </a:lnTo>
                  <a:lnTo>
                    <a:pt x="54" y="2"/>
                  </a:lnTo>
                  <a:lnTo>
                    <a:pt x="68" y="2"/>
                  </a:lnTo>
                  <a:lnTo>
                    <a:pt x="87" y="2"/>
                  </a:lnTo>
                  <a:lnTo>
                    <a:pt x="99" y="3"/>
                  </a:lnTo>
                  <a:lnTo>
                    <a:pt x="108" y="3"/>
                  </a:lnTo>
                  <a:lnTo>
                    <a:pt x="112" y="4"/>
                  </a:lnTo>
                  <a:lnTo>
                    <a:pt x="114" y="7"/>
                  </a:lnTo>
                  <a:lnTo>
                    <a:pt x="114" y="10"/>
                  </a:lnTo>
                  <a:lnTo>
                    <a:pt x="114" y="13"/>
                  </a:lnTo>
                  <a:lnTo>
                    <a:pt x="114" y="17"/>
                  </a:lnTo>
                  <a:lnTo>
                    <a:pt x="114" y="20"/>
                  </a:lnTo>
                  <a:close/>
                </a:path>
              </a:pathLst>
            </a:custGeom>
            <a:solidFill>
              <a:srgbClr val="33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0" name="Freeform 888"/>
            <p:cNvSpPr>
              <a:spLocks/>
            </p:cNvSpPr>
            <p:nvPr/>
          </p:nvSpPr>
          <p:spPr bwMode="auto">
            <a:xfrm>
              <a:off x="2933" y="3283"/>
              <a:ext cx="44" cy="9"/>
            </a:xfrm>
            <a:custGeom>
              <a:avLst/>
              <a:gdLst>
                <a:gd name="T0" fmla="*/ 44 w 44"/>
                <a:gd name="T1" fmla="*/ 6 h 9"/>
                <a:gd name="T2" fmla="*/ 33 w 44"/>
                <a:gd name="T3" fmla="*/ 7 h 9"/>
                <a:gd name="T4" fmla="*/ 23 w 44"/>
                <a:gd name="T5" fmla="*/ 9 h 9"/>
                <a:gd name="T6" fmla="*/ 11 w 44"/>
                <a:gd name="T7" fmla="*/ 9 h 9"/>
                <a:gd name="T8" fmla="*/ 0 w 44"/>
                <a:gd name="T9" fmla="*/ 9 h 9"/>
                <a:gd name="T10" fmla="*/ 0 w 44"/>
                <a:gd name="T11" fmla="*/ 6 h 9"/>
                <a:gd name="T12" fmla="*/ 0 w 44"/>
                <a:gd name="T13" fmla="*/ 4 h 9"/>
                <a:gd name="T14" fmla="*/ 0 w 44"/>
                <a:gd name="T15" fmla="*/ 2 h 9"/>
                <a:gd name="T16" fmla="*/ 0 w 44"/>
                <a:gd name="T17" fmla="*/ 0 h 9"/>
                <a:gd name="T18" fmla="*/ 25 w 44"/>
                <a:gd name="T19" fmla="*/ 2 h 9"/>
                <a:gd name="T20" fmla="*/ 38 w 44"/>
                <a:gd name="T21" fmla="*/ 3 h 9"/>
                <a:gd name="T22" fmla="*/ 42 w 44"/>
                <a:gd name="T23" fmla="*/ 4 h 9"/>
                <a:gd name="T24" fmla="*/ 44 w 44"/>
                <a:gd name="T25" fmla="*/ 6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9"/>
                <a:gd name="T41" fmla="*/ 44 w 44"/>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9">
                  <a:moveTo>
                    <a:pt x="44" y="6"/>
                  </a:moveTo>
                  <a:lnTo>
                    <a:pt x="33" y="7"/>
                  </a:lnTo>
                  <a:lnTo>
                    <a:pt x="23" y="9"/>
                  </a:lnTo>
                  <a:lnTo>
                    <a:pt x="11" y="9"/>
                  </a:lnTo>
                  <a:lnTo>
                    <a:pt x="0" y="9"/>
                  </a:lnTo>
                  <a:lnTo>
                    <a:pt x="0" y="6"/>
                  </a:lnTo>
                  <a:lnTo>
                    <a:pt x="0" y="4"/>
                  </a:lnTo>
                  <a:lnTo>
                    <a:pt x="0" y="2"/>
                  </a:lnTo>
                  <a:lnTo>
                    <a:pt x="0" y="0"/>
                  </a:lnTo>
                  <a:lnTo>
                    <a:pt x="25" y="2"/>
                  </a:lnTo>
                  <a:lnTo>
                    <a:pt x="38" y="3"/>
                  </a:lnTo>
                  <a:lnTo>
                    <a:pt x="42" y="4"/>
                  </a:lnTo>
                  <a:lnTo>
                    <a:pt x="44" y="6"/>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1" name="Freeform 889"/>
            <p:cNvSpPr>
              <a:spLocks/>
            </p:cNvSpPr>
            <p:nvPr/>
          </p:nvSpPr>
          <p:spPr bwMode="auto">
            <a:xfrm>
              <a:off x="2630" y="3181"/>
              <a:ext cx="284" cy="122"/>
            </a:xfrm>
            <a:custGeom>
              <a:avLst/>
              <a:gdLst>
                <a:gd name="T0" fmla="*/ 284 w 284"/>
                <a:gd name="T1" fmla="*/ 102 h 122"/>
                <a:gd name="T2" fmla="*/ 284 w 284"/>
                <a:gd name="T3" fmla="*/ 109 h 122"/>
                <a:gd name="T4" fmla="*/ 274 w 284"/>
                <a:gd name="T5" fmla="*/ 115 h 122"/>
                <a:gd name="T6" fmla="*/ 257 w 284"/>
                <a:gd name="T7" fmla="*/ 119 h 122"/>
                <a:gd name="T8" fmla="*/ 237 w 284"/>
                <a:gd name="T9" fmla="*/ 122 h 122"/>
                <a:gd name="T10" fmla="*/ 212 w 284"/>
                <a:gd name="T11" fmla="*/ 122 h 122"/>
                <a:gd name="T12" fmla="*/ 195 w 284"/>
                <a:gd name="T13" fmla="*/ 119 h 122"/>
                <a:gd name="T14" fmla="*/ 185 w 284"/>
                <a:gd name="T15" fmla="*/ 115 h 122"/>
                <a:gd name="T16" fmla="*/ 172 w 284"/>
                <a:gd name="T17" fmla="*/ 112 h 122"/>
                <a:gd name="T18" fmla="*/ 158 w 284"/>
                <a:gd name="T19" fmla="*/ 112 h 122"/>
                <a:gd name="T20" fmla="*/ 149 w 284"/>
                <a:gd name="T21" fmla="*/ 112 h 122"/>
                <a:gd name="T22" fmla="*/ 147 w 284"/>
                <a:gd name="T23" fmla="*/ 108 h 122"/>
                <a:gd name="T24" fmla="*/ 143 w 284"/>
                <a:gd name="T25" fmla="*/ 105 h 122"/>
                <a:gd name="T26" fmla="*/ 135 w 284"/>
                <a:gd name="T27" fmla="*/ 105 h 122"/>
                <a:gd name="T28" fmla="*/ 129 w 284"/>
                <a:gd name="T29" fmla="*/ 98 h 122"/>
                <a:gd name="T30" fmla="*/ 127 w 284"/>
                <a:gd name="T31" fmla="*/ 94 h 122"/>
                <a:gd name="T32" fmla="*/ 108 w 284"/>
                <a:gd name="T33" fmla="*/ 87 h 122"/>
                <a:gd name="T34" fmla="*/ 81 w 284"/>
                <a:gd name="T35" fmla="*/ 77 h 122"/>
                <a:gd name="T36" fmla="*/ 52 w 284"/>
                <a:gd name="T37" fmla="*/ 66 h 122"/>
                <a:gd name="T38" fmla="*/ 27 w 284"/>
                <a:gd name="T39" fmla="*/ 58 h 122"/>
                <a:gd name="T40" fmla="*/ 10 w 284"/>
                <a:gd name="T41" fmla="*/ 49 h 122"/>
                <a:gd name="T42" fmla="*/ 4 w 284"/>
                <a:gd name="T43" fmla="*/ 35 h 122"/>
                <a:gd name="T44" fmla="*/ 6 w 284"/>
                <a:gd name="T45" fmla="*/ 18 h 122"/>
                <a:gd name="T46" fmla="*/ 19 w 284"/>
                <a:gd name="T47" fmla="*/ 10 h 122"/>
                <a:gd name="T48" fmla="*/ 31 w 284"/>
                <a:gd name="T49" fmla="*/ 3 h 122"/>
                <a:gd name="T50" fmla="*/ 46 w 284"/>
                <a:gd name="T51" fmla="*/ 2 h 122"/>
                <a:gd name="T52" fmla="*/ 58 w 284"/>
                <a:gd name="T53" fmla="*/ 6 h 122"/>
                <a:gd name="T54" fmla="*/ 71 w 284"/>
                <a:gd name="T55" fmla="*/ 28 h 122"/>
                <a:gd name="T56" fmla="*/ 102 w 284"/>
                <a:gd name="T57" fmla="*/ 44 h 122"/>
                <a:gd name="T58" fmla="*/ 131 w 284"/>
                <a:gd name="T59" fmla="*/ 53 h 122"/>
                <a:gd name="T60" fmla="*/ 156 w 284"/>
                <a:gd name="T61" fmla="*/ 61 h 122"/>
                <a:gd name="T62" fmla="*/ 187 w 284"/>
                <a:gd name="T63" fmla="*/ 71 h 122"/>
                <a:gd name="T64" fmla="*/ 216 w 284"/>
                <a:gd name="T65" fmla="*/ 79 h 122"/>
                <a:gd name="T66" fmla="*/ 233 w 284"/>
                <a:gd name="T67" fmla="*/ 79 h 122"/>
                <a:gd name="T68" fmla="*/ 249 w 284"/>
                <a:gd name="T69" fmla="*/ 80 h 122"/>
                <a:gd name="T70" fmla="*/ 266 w 284"/>
                <a:gd name="T71" fmla="*/ 80 h 122"/>
                <a:gd name="T72" fmla="*/ 278 w 284"/>
                <a:gd name="T73" fmla="*/ 82 h 122"/>
                <a:gd name="T74" fmla="*/ 282 w 284"/>
                <a:gd name="T75" fmla="*/ 90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4"/>
                <a:gd name="T115" fmla="*/ 0 h 122"/>
                <a:gd name="T116" fmla="*/ 284 w 28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4" h="122">
                  <a:moveTo>
                    <a:pt x="284" y="100"/>
                  </a:moveTo>
                  <a:lnTo>
                    <a:pt x="284" y="102"/>
                  </a:lnTo>
                  <a:lnTo>
                    <a:pt x="284" y="105"/>
                  </a:lnTo>
                  <a:lnTo>
                    <a:pt x="284" y="109"/>
                  </a:lnTo>
                  <a:lnTo>
                    <a:pt x="282" y="112"/>
                  </a:lnTo>
                  <a:lnTo>
                    <a:pt x="274" y="115"/>
                  </a:lnTo>
                  <a:lnTo>
                    <a:pt x="266" y="116"/>
                  </a:lnTo>
                  <a:lnTo>
                    <a:pt x="257" y="119"/>
                  </a:lnTo>
                  <a:lnTo>
                    <a:pt x="249" y="122"/>
                  </a:lnTo>
                  <a:lnTo>
                    <a:pt x="237" y="122"/>
                  </a:lnTo>
                  <a:lnTo>
                    <a:pt x="224" y="122"/>
                  </a:lnTo>
                  <a:lnTo>
                    <a:pt x="212" y="122"/>
                  </a:lnTo>
                  <a:lnTo>
                    <a:pt x="199" y="122"/>
                  </a:lnTo>
                  <a:lnTo>
                    <a:pt x="195" y="119"/>
                  </a:lnTo>
                  <a:lnTo>
                    <a:pt x="191" y="116"/>
                  </a:lnTo>
                  <a:lnTo>
                    <a:pt x="185" y="115"/>
                  </a:lnTo>
                  <a:lnTo>
                    <a:pt x="181" y="112"/>
                  </a:lnTo>
                  <a:lnTo>
                    <a:pt x="172" y="112"/>
                  </a:lnTo>
                  <a:lnTo>
                    <a:pt x="166" y="112"/>
                  </a:lnTo>
                  <a:lnTo>
                    <a:pt x="158" y="112"/>
                  </a:lnTo>
                  <a:lnTo>
                    <a:pt x="149" y="113"/>
                  </a:lnTo>
                  <a:lnTo>
                    <a:pt x="149" y="112"/>
                  </a:lnTo>
                  <a:lnTo>
                    <a:pt x="147" y="109"/>
                  </a:lnTo>
                  <a:lnTo>
                    <a:pt x="147" y="108"/>
                  </a:lnTo>
                  <a:lnTo>
                    <a:pt x="145" y="106"/>
                  </a:lnTo>
                  <a:lnTo>
                    <a:pt x="143" y="105"/>
                  </a:lnTo>
                  <a:lnTo>
                    <a:pt x="139" y="105"/>
                  </a:lnTo>
                  <a:lnTo>
                    <a:pt x="135" y="105"/>
                  </a:lnTo>
                  <a:lnTo>
                    <a:pt x="131" y="104"/>
                  </a:lnTo>
                  <a:lnTo>
                    <a:pt x="129" y="98"/>
                  </a:lnTo>
                  <a:lnTo>
                    <a:pt x="129" y="95"/>
                  </a:lnTo>
                  <a:lnTo>
                    <a:pt x="127" y="94"/>
                  </a:lnTo>
                  <a:lnTo>
                    <a:pt x="122" y="91"/>
                  </a:lnTo>
                  <a:lnTo>
                    <a:pt x="108" y="87"/>
                  </a:lnTo>
                  <a:lnTo>
                    <a:pt x="95" y="83"/>
                  </a:lnTo>
                  <a:lnTo>
                    <a:pt x="81" y="77"/>
                  </a:lnTo>
                  <a:lnTo>
                    <a:pt x="66" y="72"/>
                  </a:lnTo>
                  <a:lnTo>
                    <a:pt x="52" y="66"/>
                  </a:lnTo>
                  <a:lnTo>
                    <a:pt x="39" y="62"/>
                  </a:lnTo>
                  <a:lnTo>
                    <a:pt x="27" y="58"/>
                  </a:lnTo>
                  <a:lnTo>
                    <a:pt x="17" y="54"/>
                  </a:lnTo>
                  <a:lnTo>
                    <a:pt x="10" y="49"/>
                  </a:lnTo>
                  <a:lnTo>
                    <a:pt x="6" y="43"/>
                  </a:lnTo>
                  <a:lnTo>
                    <a:pt x="4" y="35"/>
                  </a:lnTo>
                  <a:lnTo>
                    <a:pt x="0" y="22"/>
                  </a:lnTo>
                  <a:lnTo>
                    <a:pt x="6" y="18"/>
                  </a:lnTo>
                  <a:lnTo>
                    <a:pt x="12" y="14"/>
                  </a:lnTo>
                  <a:lnTo>
                    <a:pt x="19" y="10"/>
                  </a:lnTo>
                  <a:lnTo>
                    <a:pt x="23" y="4"/>
                  </a:lnTo>
                  <a:lnTo>
                    <a:pt x="31" y="3"/>
                  </a:lnTo>
                  <a:lnTo>
                    <a:pt x="39" y="3"/>
                  </a:lnTo>
                  <a:lnTo>
                    <a:pt x="46" y="2"/>
                  </a:lnTo>
                  <a:lnTo>
                    <a:pt x="54" y="0"/>
                  </a:lnTo>
                  <a:lnTo>
                    <a:pt x="58" y="6"/>
                  </a:lnTo>
                  <a:lnTo>
                    <a:pt x="64" y="15"/>
                  </a:lnTo>
                  <a:lnTo>
                    <a:pt x="71" y="28"/>
                  </a:lnTo>
                  <a:lnTo>
                    <a:pt x="81" y="39"/>
                  </a:lnTo>
                  <a:lnTo>
                    <a:pt x="102" y="44"/>
                  </a:lnTo>
                  <a:lnTo>
                    <a:pt x="118" y="49"/>
                  </a:lnTo>
                  <a:lnTo>
                    <a:pt x="131" y="53"/>
                  </a:lnTo>
                  <a:lnTo>
                    <a:pt x="143" y="57"/>
                  </a:lnTo>
                  <a:lnTo>
                    <a:pt x="156" y="61"/>
                  </a:lnTo>
                  <a:lnTo>
                    <a:pt x="170" y="65"/>
                  </a:lnTo>
                  <a:lnTo>
                    <a:pt x="187" y="71"/>
                  </a:lnTo>
                  <a:lnTo>
                    <a:pt x="208" y="79"/>
                  </a:lnTo>
                  <a:lnTo>
                    <a:pt x="216" y="79"/>
                  </a:lnTo>
                  <a:lnTo>
                    <a:pt x="224" y="79"/>
                  </a:lnTo>
                  <a:lnTo>
                    <a:pt x="233" y="79"/>
                  </a:lnTo>
                  <a:lnTo>
                    <a:pt x="241" y="79"/>
                  </a:lnTo>
                  <a:lnTo>
                    <a:pt x="249" y="80"/>
                  </a:lnTo>
                  <a:lnTo>
                    <a:pt x="257" y="80"/>
                  </a:lnTo>
                  <a:lnTo>
                    <a:pt x="266" y="80"/>
                  </a:lnTo>
                  <a:lnTo>
                    <a:pt x="274" y="80"/>
                  </a:lnTo>
                  <a:lnTo>
                    <a:pt x="278" y="82"/>
                  </a:lnTo>
                  <a:lnTo>
                    <a:pt x="280" y="84"/>
                  </a:lnTo>
                  <a:lnTo>
                    <a:pt x="282" y="90"/>
                  </a:lnTo>
                  <a:lnTo>
                    <a:pt x="284" y="100"/>
                  </a:lnTo>
                  <a:close/>
                </a:path>
              </a:pathLst>
            </a:custGeom>
            <a:solidFill>
              <a:srgbClr val="33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2" name="Freeform 890"/>
            <p:cNvSpPr>
              <a:spLocks/>
            </p:cNvSpPr>
            <p:nvPr/>
          </p:nvSpPr>
          <p:spPr bwMode="auto">
            <a:xfrm>
              <a:off x="2678" y="1635"/>
              <a:ext cx="209" cy="41"/>
            </a:xfrm>
            <a:custGeom>
              <a:avLst/>
              <a:gdLst>
                <a:gd name="T0" fmla="*/ 209 w 209"/>
                <a:gd name="T1" fmla="*/ 12 h 41"/>
                <a:gd name="T2" fmla="*/ 199 w 209"/>
                <a:gd name="T3" fmla="*/ 14 h 41"/>
                <a:gd name="T4" fmla="*/ 187 w 209"/>
                <a:gd name="T5" fmla="*/ 15 h 41"/>
                <a:gd name="T6" fmla="*/ 176 w 209"/>
                <a:gd name="T7" fmla="*/ 15 h 41"/>
                <a:gd name="T8" fmla="*/ 164 w 209"/>
                <a:gd name="T9" fmla="*/ 17 h 41"/>
                <a:gd name="T10" fmla="*/ 151 w 209"/>
                <a:gd name="T11" fmla="*/ 18 h 41"/>
                <a:gd name="T12" fmla="*/ 141 w 209"/>
                <a:gd name="T13" fmla="*/ 19 h 41"/>
                <a:gd name="T14" fmla="*/ 128 w 209"/>
                <a:gd name="T15" fmla="*/ 21 h 41"/>
                <a:gd name="T16" fmla="*/ 118 w 209"/>
                <a:gd name="T17" fmla="*/ 22 h 41"/>
                <a:gd name="T18" fmla="*/ 104 w 209"/>
                <a:gd name="T19" fmla="*/ 25 h 41"/>
                <a:gd name="T20" fmla="*/ 87 w 209"/>
                <a:gd name="T21" fmla="*/ 28 h 41"/>
                <a:gd name="T22" fmla="*/ 72 w 209"/>
                <a:gd name="T23" fmla="*/ 29 h 41"/>
                <a:gd name="T24" fmla="*/ 58 w 209"/>
                <a:gd name="T25" fmla="*/ 32 h 41"/>
                <a:gd name="T26" fmla="*/ 43 w 209"/>
                <a:gd name="T27" fmla="*/ 34 h 41"/>
                <a:gd name="T28" fmla="*/ 29 w 209"/>
                <a:gd name="T29" fmla="*/ 36 h 41"/>
                <a:gd name="T30" fmla="*/ 14 w 209"/>
                <a:gd name="T31" fmla="*/ 39 h 41"/>
                <a:gd name="T32" fmla="*/ 0 w 209"/>
                <a:gd name="T33" fmla="*/ 41 h 41"/>
                <a:gd name="T34" fmla="*/ 0 w 209"/>
                <a:gd name="T35" fmla="*/ 40 h 41"/>
                <a:gd name="T36" fmla="*/ 0 w 209"/>
                <a:gd name="T37" fmla="*/ 37 h 41"/>
                <a:gd name="T38" fmla="*/ 0 w 209"/>
                <a:gd name="T39" fmla="*/ 36 h 41"/>
                <a:gd name="T40" fmla="*/ 2 w 209"/>
                <a:gd name="T41" fmla="*/ 33 h 41"/>
                <a:gd name="T42" fmla="*/ 6 w 209"/>
                <a:gd name="T43" fmla="*/ 32 h 41"/>
                <a:gd name="T44" fmla="*/ 12 w 209"/>
                <a:gd name="T45" fmla="*/ 29 h 41"/>
                <a:gd name="T46" fmla="*/ 16 w 209"/>
                <a:gd name="T47" fmla="*/ 28 h 41"/>
                <a:gd name="T48" fmla="*/ 23 w 209"/>
                <a:gd name="T49" fmla="*/ 25 h 41"/>
                <a:gd name="T50" fmla="*/ 39 w 209"/>
                <a:gd name="T51" fmla="*/ 22 h 41"/>
                <a:gd name="T52" fmla="*/ 56 w 209"/>
                <a:gd name="T53" fmla="*/ 19 h 41"/>
                <a:gd name="T54" fmla="*/ 72 w 209"/>
                <a:gd name="T55" fmla="*/ 15 h 41"/>
                <a:gd name="T56" fmla="*/ 89 w 209"/>
                <a:gd name="T57" fmla="*/ 12 h 41"/>
                <a:gd name="T58" fmla="*/ 106 w 209"/>
                <a:gd name="T59" fmla="*/ 10 h 41"/>
                <a:gd name="T60" fmla="*/ 122 w 209"/>
                <a:gd name="T61" fmla="*/ 7 h 41"/>
                <a:gd name="T62" fmla="*/ 139 w 209"/>
                <a:gd name="T63" fmla="*/ 4 h 41"/>
                <a:gd name="T64" fmla="*/ 155 w 209"/>
                <a:gd name="T65" fmla="*/ 1 h 41"/>
                <a:gd name="T66" fmla="*/ 166 w 209"/>
                <a:gd name="T67" fmla="*/ 0 h 41"/>
                <a:gd name="T68" fmla="*/ 176 w 209"/>
                <a:gd name="T69" fmla="*/ 0 h 41"/>
                <a:gd name="T70" fmla="*/ 185 w 209"/>
                <a:gd name="T71" fmla="*/ 0 h 41"/>
                <a:gd name="T72" fmla="*/ 195 w 209"/>
                <a:gd name="T73" fmla="*/ 0 h 41"/>
                <a:gd name="T74" fmla="*/ 201 w 209"/>
                <a:gd name="T75" fmla="*/ 4 h 41"/>
                <a:gd name="T76" fmla="*/ 205 w 209"/>
                <a:gd name="T77" fmla="*/ 7 h 41"/>
                <a:gd name="T78" fmla="*/ 207 w 209"/>
                <a:gd name="T79" fmla="*/ 10 h 41"/>
                <a:gd name="T80" fmla="*/ 209 w 209"/>
                <a:gd name="T81" fmla="*/ 12 h 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9"/>
                <a:gd name="T124" fmla="*/ 0 h 41"/>
                <a:gd name="T125" fmla="*/ 209 w 209"/>
                <a:gd name="T126" fmla="*/ 41 h 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9" h="41">
                  <a:moveTo>
                    <a:pt x="209" y="12"/>
                  </a:moveTo>
                  <a:lnTo>
                    <a:pt x="199" y="14"/>
                  </a:lnTo>
                  <a:lnTo>
                    <a:pt x="187" y="15"/>
                  </a:lnTo>
                  <a:lnTo>
                    <a:pt x="176" y="15"/>
                  </a:lnTo>
                  <a:lnTo>
                    <a:pt x="164" y="17"/>
                  </a:lnTo>
                  <a:lnTo>
                    <a:pt x="151" y="18"/>
                  </a:lnTo>
                  <a:lnTo>
                    <a:pt x="141" y="19"/>
                  </a:lnTo>
                  <a:lnTo>
                    <a:pt x="128" y="21"/>
                  </a:lnTo>
                  <a:lnTo>
                    <a:pt x="118" y="22"/>
                  </a:lnTo>
                  <a:lnTo>
                    <a:pt x="104" y="25"/>
                  </a:lnTo>
                  <a:lnTo>
                    <a:pt x="87" y="28"/>
                  </a:lnTo>
                  <a:lnTo>
                    <a:pt x="72" y="29"/>
                  </a:lnTo>
                  <a:lnTo>
                    <a:pt x="58" y="32"/>
                  </a:lnTo>
                  <a:lnTo>
                    <a:pt x="43" y="34"/>
                  </a:lnTo>
                  <a:lnTo>
                    <a:pt x="29" y="36"/>
                  </a:lnTo>
                  <a:lnTo>
                    <a:pt x="14" y="39"/>
                  </a:lnTo>
                  <a:lnTo>
                    <a:pt x="0" y="41"/>
                  </a:lnTo>
                  <a:lnTo>
                    <a:pt x="0" y="40"/>
                  </a:lnTo>
                  <a:lnTo>
                    <a:pt x="0" y="37"/>
                  </a:lnTo>
                  <a:lnTo>
                    <a:pt x="0" y="36"/>
                  </a:lnTo>
                  <a:lnTo>
                    <a:pt x="2" y="33"/>
                  </a:lnTo>
                  <a:lnTo>
                    <a:pt x="6" y="32"/>
                  </a:lnTo>
                  <a:lnTo>
                    <a:pt x="12" y="29"/>
                  </a:lnTo>
                  <a:lnTo>
                    <a:pt x="16" y="28"/>
                  </a:lnTo>
                  <a:lnTo>
                    <a:pt x="23" y="25"/>
                  </a:lnTo>
                  <a:lnTo>
                    <a:pt x="39" y="22"/>
                  </a:lnTo>
                  <a:lnTo>
                    <a:pt x="56" y="19"/>
                  </a:lnTo>
                  <a:lnTo>
                    <a:pt x="72" y="15"/>
                  </a:lnTo>
                  <a:lnTo>
                    <a:pt x="89" y="12"/>
                  </a:lnTo>
                  <a:lnTo>
                    <a:pt x="106" y="10"/>
                  </a:lnTo>
                  <a:lnTo>
                    <a:pt x="122" y="7"/>
                  </a:lnTo>
                  <a:lnTo>
                    <a:pt x="139" y="4"/>
                  </a:lnTo>
                  <a:lnTo>
                    <a:pt x="155" y="1"/>
                  </a:lnTo>
                  <a:lnTo>
                    <a:pt x="166" y="0"/>
                  </a:lnTo>
                  <a:lnTo>
                    <a:pt x="176" y="0"/>
                  </a:lnTo>
                  <a:lnTo>
                    <a:pt x="185" y="0"/>
                  </a:lnTo>
                  <a:lnTo>
                    <a:pt x="195" y="0"/>
                  </a:lnTo>
                  <a:lnTo>
                    <a:pt x="201" y="4"/>
                  </a:lnTo>
                  <a:lnTo>
                    <a:pt x="205" y="7"/>
                  </a:lnTo>
                  <a:lnTo>
                    <a:pt x="207" y="10"/>
                  </a:lnTo>
                  <a:lnTo>
                    <a:pt x="20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3" name="Freeform 891"/>
            <p:cNvSpPr>
              <a:spLocks/>
            </p:cNvSpPr>
            <p:nvPr/>
          </p:nvSpPr>
          <p:spPr bwMode="auto">
            <a:xfrm>
              <a:off x="2863" y="1512"/>
              <a:ext cx="14" cy="21"/>
            </a:xfrm>
            <a:custGeom>
              <a:avLst/>
              <a:gdLst>
                <a:gd name="T0" fmla="*/ 14 w 14"/>
                <a:gd name="T1" fmla="*/ 21 h 21"/>
                <a:gd name="T2" fmla="*/ 12 w 14"/>
                <a:gd name="T3" fmla="*/ 21 h 21"/>
                <a:gd name="T4" fmla="*/ 10 w 14"/>
                <a:gd name="T5" fmla="*/ 21 h 21"/>
                <a:gd name="T6" fmla="*/ 6 w 14"/>
                <a:gd name="T7" fmla="*/ 21 h 21"/>
                <a:gd name="T8" fmla="*/ 4 w 14"/>
                <a:gd name="T9" fmla="*/ 21 h 21"/>
                <a:gd name="T10" fmla="*/ 2 w 14"/>
                <a:gd name="T11" fmla="*/ 15 h 21"/>
                <a:gd name="T12" fmla="*/ 2 w 14"/>
                <a:gd name="T13" fmla="*/ 10 h 21"/>
                <a:gd name="T14" fmla="*/ 0 w 14"/>
                <a:gd name="T15" fmla="*/ 6 h 21"/>
                <a:gd name="T16" fmla="*/ 0 w 14"/>
                <a:gd name="T17" fmla="*/ 0 h 21"/>
                <a:gd name="T18" fmla="*/ 6 w 14"/>
                <a:gd name="T19" fmla="*/ 3 h 21"/>
                <a:gd name="T20" fmla="*/ 10 w 14"/>
                <a:gd name="T21" fmla="*/ 4 h 21"/>
                <a:gd name="T22" fmla="*/ 10 w 14"/>
                <a:gd name="T23" fmla="*/ 6 h 21"/>
                <a:gd name="T24" fmla="*/ 12 w 14"/>
                <a:gd name="T25" fmla="*/ 9 h 21"/>
                <a:gd name="T26" fmla="*/ 12 w 14"/>
                <a:gd name="T27" fmla="*/ 11 h 21"/>
                <a:gd name="T28" fmla="*/ 14 w 14"/>
                <a:gd name="T29" fmla="*/ 14 h 21"/>
                <a:gd name="T30" fmla="*/ 14 w 14"/>
                <a:gd name="T31" fmla="*/ 18 h 21"/>
                <a:gd name="T32" fmla="*/ 14 w 14"/>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21"/>
                <a:gd name="T53" fmla="*/ 14 w 14"/>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21">
                  <a:moveTo>
                    <a:pt x="14" y="21"/>
                  </a:moveTo>
                  <a:lnTo>
                    <a:pt x="12" y="21"/>
                  </a:lnTo>
                  <a:lnTo>
                    <a:pt x="10" y="21"/>
                  </a:lnTo>
                  <a:lnTo>
                    <a:pt x="6" y="21"/>
                  </a:lnTo>
                  <a:lnTo>
                    <a:pt x="4" y="21"/>
                  </a:lnTo>
                  <a:lnTo>
                    <a:pt x="2" y="15"/>
                  </a:lnTo>
                  <a:lnTo>
                    <a:pt x="2" y="10"/>
                  </a:lnTo>
                  <a:lnTo>
                    <a:pt x="0" y="6"/>
                  </a:lnTo>
                  <a:lnTo>
                    <a:pt x="0" y="0"/>
                  </a:lnTo>
                  <a:lnTo>
                    <a:pt x="6" y="3"/>
                  </a:lnTo>
                  <a:lnTo>
                    <a:pt x="10" y="4"/>
                  </a:lnTo>
                  <a:lnTo>
                    <a:pt x="10" y="6"/>
                  </a:lnTo>
                  <a:lnTo>
                    <a:pt x="12" y="9"/>
                  </a:lnTo>
                  <a:lnTo>
                    <a:pt x="12" y="11"/>
                  </a:lnTo>
                  <a:lnTo>
                    <a:pt x="14" y="14"/>
                  </a:lnTo>
                  <a:lnTo>
                    <a:pt x="14" y="18"/>
                  </a:lnTo>
                  <a:lnTo>
                    <a:pt x="14" y="21"/>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4" name="Freeform 892"/>
            <p:cNvSpPr>
              <a:spLocks/>
            </p:cNvSpPr>
            <p:nvPr/>
          </p:nvSpPr>
          <p:spPr bwMode="auto">
            <a:xfrm>
              <a:off x="2692" y="1602"/>
              <a:ext cx="175" cy="51"/>
            </a:xfrm>
            <a:custGeom>
              <a:avLst/>
              <a:gdLst>
                <a:gd name="T0" fmla="*/ 175 w 175"/>
                <a:gd name="T1" fmla="*/ 25 h 51"/>
                <a:gd name="T2" fmla="*/ 164 w 175"/>
                <a:gd name="T3" fmla="*/ 25 h 51"/>
                <a:gd name="T4" fmla="*/ 156 w 175"/>
                <a:gd name="T5" fmla="*/ 26 h 51"/>
                <a:gd name="T6" fmla="*/ 146 w 175"/>
                <a:gd name="T7" fmla="*/ 27 h 51"/>
                <a:gd name="T8" fmla="*/ 131 w 175"/>
                <a:gd name="T9" fmla="*/ 29 h 51"/>
                <a:gd name="T10" fmla="*/ 112 w 175"/>
                <a:gd name="T11" fmla="*/ 32 h 51"/>
                <a:gd name="T12" fmla="*/ 85 w 175"/>
                <a:gd name="T13" fmla="*/ 37 h 51"/>
                <a:gd name="T14" fmla="*/ 48 w 175"/>
                <a:gd name="T15" fmla="*/ 43 h 51"/>
                <a:gd name="T16" fmla="*/ 0 w 175"/>
                <a:gd name="T17" fmla="*/ 51 h 51"/>
                <a:gd name="T18" fmla="*/ 0 w 175"/>
                <a:gd name="T19" fmla="*/ 47 h 51"/>
                <a:gd name="T20" fmla="*/ 2 w 175"/>
                <a:gd name="T21" fmla="*/ 43 h 51"/>
                <a:gd name="T22" fmla="*/ 4 w 175"/>
                <a:gd name="T23" fmla="*/ 38 h 51"/>
                <a:gd name="T24" fmla="*/ 4 w 175"/>
                <a:gd name="T25" fmla="*/ 33 h 51"/>
                <a:gd name="T26" fmla="*/ 19 w 175"/>
                <a:gd name="T27" fmla="*/ 32 h 51"/>
                <a:gd name="T28" fmla="*/ 33 w 175"/>
                <a:gd name="T29" fmla="*/ 30 h 51"/>
                <a:gd name="T30" fmla="*/ 46 w 175"/>
                <a:gd name="T31" fmla="*/ 29 h 51"/>
                <a:gd name="T32" fmla="*/ 60 w 175"/>
                <a:gd name="T33" fmla="*/ 26 h 51"/>
                <a:gd name="T34" fmla="*/ 75 w 175"/>
                <a:gd name="T35" fmla="*/ 25 h 51"/>
                <a:gd name="T36" fmla="*/ 90 w 175"/>
                <a:gd name="T37" fmla="*/ 23 h 51"/>
                <a:gd name="T38" fmla="*/ 102 w 175"/>
                <a:gd name="T39" fmla="*/ 22 h 51"/>
                <a:gd name="T40" fmla="*/ 117 w 175"/>
                <a:gd name="T41" fmla="*/ 21 h 51"/>
                <a:gd name="T42" fmla="*/ 123 w 175"/>
                <a:gd name="T43" fmla="*/ 18 h 51"/>
                <a:gd name="T44" fmla="*/ 131 w 175"/>
                <a:gd name="T45" fmla="*/ 14 h 51"/>
                <a:gd name="T46" fmla="*/ 139 w 175"/>
                <a:gd name="T47" fmla="*/ 11 h 51"/>
                <a:gd name="T48" fmla="*/ 148 w 175"/>
                <a:gd name="T49" fmla="*/ 8 h 51"/>
                <a:gd name="T50" fmla="*/ 156 w 175"/>
                <a:gd name="T51" fmla="*/ 3 h 51"/>
                <a:gd name="T52" fmla="*/ 162 w 175"/>
                <a:gd name="T53" fmla="*/ 0 h 51"/>
                <a:gd name="T54" fmla="*/ 164 w 175"/>
                <a:gd name="T55" fmla="*/ 0 h 51"/>
                <a:gd name="T56" fmla="*/ 168 w 175"/>
                <a:gd name="T57" fmla="*/ 0 h 51"/>
                <a:gd name="T58" fmla="*/ 171 w 175"/>
                <a:gd name="T59" fmla="*/ 5 h 51"/>
                <a:gd name="T60" fmla="*/ 173 w 175"/>
                <a:gd name="T61" fmla="*/ 12 h 51"/>
                <a:gd name="T62" fmla="*/ 173 w 175"/>
                <a:gd name="T63" fmla="*/ 18 h 51"/>
                <a:gd name="T64" fmla="*/ 175 w 175"/>
                <a:gd name="T65" fmla="*/ 25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51"/>
                <a:gd name="T101" fmla="*/ 175 w 175"/>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51">
                  <a:moveTo>
                    <a:pt x="175" y="25"/>
                  </a:moveTo>
                  <a:lnTo>
                    <a:pt x="164" y="25"/>
                  </a:lnTo>
                  <a:lnTo>
                    <a:pt x="156" y="26"/>
                  </a:lnTo>
                  <a:lnTo>
                    <a:pt x="146" y="27"/>
                  </a:lnTo>
                  <a:lnTo>
                    <a:pt x="131" y="29"/>
                  </a:lnTo>
                  <a:lnTo>
                    <a:pt x="112" y="32"/>
                  </a:lnTo>
                  <a:lnTo>
                    <a:pt x="85" y="37"/>
                  </a:lnTo>
                  <a:lnTo>
                    <a:pt x="48" y="43"/>
                  </a:lnTo>
                  <a:lnTo>
                    <a:pt x="0" y="51"/>
                  </a:lnTo>
                  <a:lnTo>
                    <a:pt x="0" y="47"/>
                  </a:lnTo>
                  <a:lnTo>
                    <a:pt x="2" y="43"/>
                  </a:lnTo>
                  <a:lnTo>
                    <a:pt x="4" y="38"/>
                  </a:lnTo>
                  <a:lnTo>
                    <a:pt x="4" y="33"/>
                  </a:lnTo>
                  <a:lnTo>
                    <a:pt x="19" y="32"/>
                  </a:lnTo>
                  <a:lnTo>
                    <a:pt x="33" y="30"/>
                  </a:lnTo>
                  <a:lnTo>
                    <a:pt x="46" y="29"/>
                  </a:lnTo>
                  <a:lnTo>
                    <a:pt x="60" y="26"/>
                  </a:lnTo>
                  <a:lnTo>
                    <a:pt x="75" y="25"/>
                  </a:lnTo>
                  <a:lnTo>
                    <a:pt x="90" y="23"/>
                  </a:lnTo>
                  <a:lnTo>
                    <a:pt x="102" y="22"/>
                  </a:lnTo>
                  <a:lnTo>
                    <a:pt x="117" y="21"/>
                  </a:lnTo>
                  <a:lnTo>
                    <a:pt x="123" y="18"/>
                  </a:lnTo>
                  <a:lnTo>
                    <a:pt x="131" y="14"/>
                  </a:lnTo>
                  <a:lnTo>
                    <a:pt x="139" y="11"/>
                  </a:lnTo>
                  <a:lnTo>
                    <a:pt x="148" y="8"/>
                  </a:lnTo>
                  <a:lnTo>
                    <a:pt x="156" y="3"/>
                  </a:lnTo>
                  <a:lnTo>
                    <a:pt x="162" y="0"/>
                  </a:lnTo>
                  <a:lnTo>
                    <a:pt x="164" y="0"/>
                  </a:lnTo>
                  <a:lnTo>
                    <a:pt x="168" y="0"/>
                  </a:lnTo>
                  <a:lnTo>
                    <a:pt x="171" y="5"/>
                  </a:lnTo>
                  <a:lnTo>
                    <a:pt x="173" y="12"/>
                  </a:lnTo>
                  <a:lnTo>
                    <a:pt x="173" y="18"/>
                  </a:lnTo>
                  <a:lnTo>
                    <a:pt x="175" y="25"/>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5" name="Freeform 893"/>
            <p:cNvSpPr>
              <a:spLocks/>
            </p:cNvSpPr>
            <p:nvPr/>
          </p:nvSpPr>
          <p:spPr bwMode="auto">
            <a:xfrm>
              <a:off x="2833" y="3305"/>
              <a:ext cx="52" cy="11"/>
            </a:xfrm>
            <a:custGeom>
              <a:avLst/>
              <a:gdLst>
                <a:gd name="T0" fmla="*/ 52 w 52"/>
                <a:gd name="T1" fmla="*/ 6 h 11"/>
                <a:gd name="T2" fmla="*/ 46 w 52"/>
                <a:gd name="T3" fmla="*/ 9 h 11"/>
                <a:gd name="T4" fmla="*/ 38 w 52"/>
                <a:gd name="T5" fmla="*/ 10 h 11"/>
                <a:gd name="T6" fmla="*/ 25 w 52"/>
                <a:gd name="T7" fmla="*/ 11 h 11"/>
                <a:gd name="T8" fmla="*/ 0 w 52"/>
                <a:gd name="T9" fmla="*/ 11 h 11"/>
                <a:gd name="T10" fmla="*/ 0 w 52"/>
                <a:gd name="T11" fmla="*/ 10 h 11"/>
                <a:gd name="T12" fmla="*/ 0 w 52"/>
                <a:gd name="T13" fmla="*/ 7 h 11"/>
                <a:gd name="T14" fmla="*/ 0 w 52"/>
                <a:gd name="T15" fmla="*/ 6 h 11"/>
                <a:gd name="T16" fmla="*/ 0 w 52"/>
                <a:gd name="T17" fmla="*/ 4 h 11"/>
                <a:gd name="T18" fmla="*/ 13 w 52"/>
                <a:gd name="T19" fmla="*/ 3 h 11"/>
                <a:gd name="T20" fmla="*/ 25 w 52"/>
                <a:gd name="T21" fmla="*/ 3 h 11"/>
                <a:gd name="T22" fmla="*/ 38 w 52"/>
                <a:gd name="T23" fmla="*/ 2 h 11"/>
                <a:gd name="T24" fmla="*/ 52 w 52"/>
                <a:gd name="T25" fmla="*/ 0 h 11"/>
                <a:gd name="T26" fmla="*/ 52 w 52"/>
                <a:gd name="T27" fmla="*/ 2 h 11"/>
                <a:gd name="T28" fmla="*/ 52 w 52"/>
                <a:gd name="T29" fmla="*/ 3 h 11"/>
                <a:gd name="T30" fmla="*/ 52 w 52"/>
                <a:gd name="T31" fmla="*/ 4 h 11"/>
                <a:gd name="T32" fmla="*/ 52 w 52"/>
                <a:gd name="T33" fmla="*/ 6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11"/>
                <a:gd name="T53" fmla="*/ 52 w 52"/>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11">
                  <a:moveTo>
                    <a:pt x="52" y="6"/>
                  </a:moveTo>
                  <a:lnTo>
                    <a:pt x="46" y="9"/>
                  </a:lnTo>
                  <a:lnTo>
                    <a:pt x="38" y="10"/>
                  </a:lnTo>
                  <a:lnTo>
                    <a:pt x="25" y="11"/>
                  </a:lnTo>
                  <a:lnTo>
                    <a:pt x="0" y="11"/>
                  </a:lnTo>
                  <a:lnTo>
                    <a:pt x="0" y="10"/>
                  </a:lnTo>
                  <a:lnTo>
                    <a:pt x="0" y="7"/>
                  </a:lnTo>
                  <a:lnTo>
                    <a:pt x="0" y="6"/>
                  </a:lnTo>
                  <a:lnTo>
                    <a:pt x="0" y="4"/>
                  </a:lnTo>
                  <a:lnTo>
                    <a:pt x="13" y="3"/>
                  </a:lnTo>
                  <a:lnTo>
                    <a:pt x="25" y="3"/>
                  </a:lnTo>
                  <a:lnTo>
                    <a:pt x="38" y="2"/>
                  </a:lnTo>
                  <a:lnTo>
                    <a:pt x="52" y="0"/>
                  </a:lnTo>
                  <a:lnTo>
                    <a:pt x="52" y="2"/>
                  </a:lnTo>
                  <a:lnTo>
                    <a:pt x="52" y="3"/>
                  </a:lnTo>
                  <a:lnTo>
                    <a:pt x="52" y="4"/>
                  </a:lnTo>
                  <a:lnTo>
                    <a:pt x="52" y="6"/>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6" name="Freeform 894"/>
            <p:cNvSpPr>
              <a:spLocks/>
            </p:cNvSpPr>
            <p:nvPr/>
          </p:nvSpPr>
          <p:spPr bwMode="auto">
            <a:xfrm>
              <a:off x="2273" y="1701"/>
              <a:ext cx="353" cy="236"/>
            </a:xfrm>
            <a:custGeom>
              <a:avLst/>
              <a:gdLst>
                <a:gd name="T0" fmla="*/ 328 w 353"/>
                <a:gd name="T1" fmla="*/ 15 h 236"/>
                <a:gd name="T2" fmla="*/ 309 w 353"/>
                <a:gd name="T3" fmla="*/ 22 h 236"/>
                <a:gd name="T4" fmla="*/ 303 w 353"/>
                <a:gd name="T5" fmla="*/ 25 h 236"/>
                <a:gd name="T6" fmla="*/ 303 w 353"/>
                <a:gd name="T7" fmla="*/ 28 h 236"/>
                <a:gd name="T8" fmla="*/ 290 w 353"/>
                <a:gd name="T9" fmla="*/ 33 h 236"/>
                <a:gd name="T10" fmla="*/ 272 w 353"/>
                <a:gd name="T11" fmla="*/ 40 h 236"/>
                <a:gd name="T12" fmla="*/ 259 w 353"/>
                <a:gd name="T13" fmla="*/ 47 h 236"/>
                <a:gd name="T14" fmla="*/ 241 w 353"/>
                <a:gd name="T15" fmla="*/ 57 h 236"/>
                <a:gd name="T16" fmla="*/ 226 w 353"/>
                <a:gd name="T17" fmla="*/ 66 h 236"/>
                <a:gd name="T18" fmla="*/ 220 w 353"/>
                <a:gd name="T19" fmla="*/ 75 h 236"/>
                <a:gd name="T20" fmla="*/ 218 w 353"/>
                <a:gd name="T21" fmla="*/ 92 h 236"/>
                <a:gd name="T22" fmla="*/ 216 w 353"/>
                <a:gd name="T23" fmla="*/ 119 h 236"/>
                <a:gd name="T24" fmla="*/ 220 w 353"/>
                <a:gd name="T25" fmla="*/ 145 h 236"/>
                <a:gd name="T26" fmla="*/ 228 w 353"/>
                <a:gd name="T27" fmla="*/ 168 h 236"/>
                <a:gd name="T28" fmla="*/ 234 w 353"/>
                <a:gd name="T29" fmla="*/ 188 h 236"/>
                <a:gd name="T30" fmla="*/ 236 w 353"/>
                <a:gd name="T31" fmla="*/ 201 h 236"/>
                <a:gd name="T32" fmla="*/ 230 w 353"/>
                <a:gd name="T33" fmla="*/ 214 h 236"/>
                <a:gd name="T34" fmla="*/ 218 w 353"/>
                <a:gd name="T35" fmla="*/ 225 h 236"/>
                <a:gd name="T36" fmla="*/ 212 w 353"/>
                <a:gd name="T37" fmla="*/ 230 h 236"/>
                <a:gd name="T38" fmla="*/ 205 w 353"/>
                <a:gd name="T39" fmla="*/ 232 h 236"/>
                <a:gd name="T40" fmla="*/ 203 w 353"/>
                <a:gd name="T41" fmla="*/ 226 h 236"/>
                <a:gd name="T42" fmla="*/ 201 w 353"/>
                <a:gd name="T43" fmla="*/ 214 h 236"/>
                <a:gd name="T44" fmla="*/ 197 w 353"/>
                <a:gd name="T45" fmla="*/ 207 h 236"/>
                <a:gd name="T46" fmla="*/ 185 w 353"/>
                <a:gd name="T47" fmla="*/ 205 h 236"/>
                <a:gd name="T48" fmla="*/ 166 w 353"/>
                <a:gd name="T49" fmla="*/ 212 h 236"/>
                <a:gd name="T50" fmla="*/ 160 w 353"/>
                <a:gd name="T51" fmla="*/ 225 h 236"/>
                <a:gd name="T52" fmla="*/ 147 w 353"/>
                <a:gd name="T53" fmla="*/ 233 h 236"/>
                <a:gd name="T54" fmla="*/ 137 w 353"/>
                <a:gd name="T55" fmla="*/ 234 h 236"/>
                <a:gd name="T56" fmla="*/ 122 w 353"/>
                <a:gd name="T57" fmla="*/ 236 h 236"/>
                <a:gd name="T58" fmla="*/ 104 w 353"/>
                <a:gd name="T59" fmla="*/ 236 h 236"/>
                <a:gd name="T60" fmla="*/ 81 w 353"/>
                <a:gd name="T61" fmla="*/ 236 h 236"/>
                <a:gd name="T62" fmla="*/ 62 w 353"/>
                <a:gd name="T63" fmla="*/ 233 h 236"/>
                <a:gd name="T64" fmla="*/ 52 w 353"/>
                <a:gd name="T65" fmla="*/ 225 h 236"/>
                <a:gd name="T66" fmla="*/ 45 w 353"/>
                <a:gd name="T67" fmla="*/ 212 h 236"/>
                <a:gd name="T68" fmla="*/ 18 w 353"/>
                <a:gd name="T69" fmla="*/ 126 h 236"/>
                <a:gd name="T70" fmla="*/ 2 w 353"/>
                <a:gd name="T71" fmla="*/ 62 h 236"/>
                <a:gd name="T72" fmla="*/ 14 w 353"/>
                <a:gd name="T73" fmla="*/ 44 h 236"/>
                <a:gd name="T74" fmla="*/ 43 w 353"/>
                <a:gd name="T75" fmla="*/ 37 h 236"/>
                <a:gd name="T76" fmla="*/ 79 w 353"/>
                <a:gd name="T77" fmla="*/ 32 h 236"/>
                <a:gd name="T78" fmla="*/ 124 w 353"/>
                <a:gd name="T79" fmla="*/ 26 h 236"/>
                <a:gd name="T80" fmla="*/ 180 w 353"/>
                <a:gd name="T81" fmla="*/ 18 h 236"/>
                <a:gd name="T82" fmla="*/ 253 w 353"/>
                <a:gd name="T83" fmla="*/ 7 h 236"/>
                <a:gd name="T84" fmla="*/ 311 w 353"/>
                <a:gd name="T85" fmla="*/ 2 h 236"/>
                <a:gd name="T86" fmla="*/ 336 w 353"/>
                <a:gd name="T87" fmla="*/ 0 h 236"/>
                <a:gd name="T88" fmla="*/ 351 w 353"/>
                <a:gd name="T89" fmla="*/ 0 h 236"/>
                <a:gd name="T90" fmla="*/ 351 w 353"/>
                <a:gd name="T91" fmla="*/ 3 h 2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3"/>
                <a:gd name="T139" fmla="*/ 0 h 236"/>
                <a:gd name="T140" fmla="*/ 353 w 353"/>
                <a:gd name="T141" fmla="*/ 236 h 2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3" h="236">
                  <a:moveTo>
                    <a:pt x="353" y="4"/>
                  </a:moveTo>
                  <a:lnTo>
                    <a:pt x="328" y="15"/>
                  </a:lnTo>
                  <a:lnTo>
                    <a:pt x="315" y="19"/>
                  </a:lnTo>
                  <a:lnTo>
                    <a:pt x="309" y="22"/>
                  </a:lnTo>
                  <a:lnTo>
                    <a:pt x="303" y="24"/>
                  </a:lnTo>
                  <a:lnTo>
                    <a:pt x="303" y="25"/>
                  </a:lnTo>
                  <a:lnTo>
                    <a:pt x="303" y="26"/>
                  </a:lnTo>
                  <a:lnTo>
                    <a:pt x="303" y="28"/>
                  </a:lnTo>
                  <a:lnTo>
                    <a:pt x="303" y="29"/>
                  </a:lnTo>
                  <a:lnTo>
                    <a:pt x="290" y="33"/>
                  </a:lnTo>
                  <a:lnTo>
                    <a:pt x="280" y="37"/>
                  </a:lnTo>
                  <a:lnTo>
                    <a:pt x="272" y="40"/>
                  </a:lnTo>
                  <a:lnTo>
                    <a:pt x="266" y="44"/>
                  </a:lnTo>
                  <a:lnTo>
                    <a:pt x="259" y="47"/>
                  </a:lnTo>
                  <a:lnTo>
                    <a:pt x="251" y="51"/>
                  </a:lnTo>
                  <a:lnTo>
                    <a:pt x="241" y="57"/>
                  </a:lnTo>
                  <a:lnTo>
                    <a:pt x="228" y="64"/>
                  </a:lnTo>
                  <a:lnTo>
                    <a:pt x="226" y="66"/>
                  </a:lnTo>
                  <a:lnTo>
                    <a:pt x="222" y="70"/>
                  </a:lnTo>
                  <a:lnTo>
                    <a:pt x="220" y="75"/>
                  </a:lnTo>
                  <a:lnTo>
                    <a:pt x="218" y="79"/>
                  </a:lnTo>
                  <a:lnTo>
                    <a:pt x="218" y="92"/>
                  </a:lnTo>
                  <a:lnTo>
                    <a:pt x="218" y="105"/>
                  </a:lnTo>
                  <a:lnTo>
                    <a:pt x="216" y="119"/>
                  </a:lnTo>
                  <a:lnTo>
                    <a:pt x="216" y="132"/>
                  </a:lnTo>
                  <a:lnTo>
                    <a:pt x="220" y="145"/>
                  </a:lnTo>
                  <a:lnTo>
                    <a:pt x="224" y="156"/>
                  </a:lnTo>
                  <a:lnTo>
                    <a:pt x="228" y="168"/>
                  </a:lnTo>
                  <a:lnTo>
                    <a:pt x="232" y="181"/>
                  </a:lnTo>
                  <a:lnTo>
                    <a:pt x="234" y="188"/>
                  </a:lnTo>
                  <a:lnTo>
                    <a:pt x="236" y="194"/>
                  </a:lnTo>
                  <a:lnTo>
                    <a:pt x="236" y="201"/>
                  </a:lnTo>
                  <a:lnTo>
                    <a:pt x="236" y="208"/>
                  </a:lnTo>
                  <a:lnTo>
                    <a:pt x="230" y="214"/>
                  </a:lnTo>
                  <a:lnTo>
                    <a:pt x="224" y="219"/>
                  </a:lnTo>
                  <a:lnTo>
                    <a:pt x="218" y="225"/>
                  </a:lnTo>
                  <a:lnTo>
                    <a:pt x="214" y="230"/>
                  </a:lnTo>
                  <a:lnTo>
                    <a:pt x="212" y="230"/>
                  </a:lnTo>
                  <a:lnTo>
                    <a:pt x="209" y="230"/>
                  </a:lnTo>
                  <a:lnTo>
                    <a:pt x="205" y="232"/>
                  </a:lnTo>
                  <a:lnTo>
                    <a:pt x="203" y="232"/>
                  </a:lnTo>
                  <a:lnTo>
                    <a:pt x="203" y="226"/>
                  </a:lnTo>
                  <a:lnTo>
                    <a:pt x="203" y="219"/>
                  </a:lnTo>
                  <a:lnTo>
                    <a:pt x="201" y="214"/>
                  </a:lnTo>
                  <a:lnTo>
                    <a:pt x="201" y="208"/>
                  </a:lnTo>
                  <a:lnTo>
                    <a:pt x="197" y="207"/>
                  </a:lnTo>
                  <a:lnTo>
                    <a:pt x="193" y="205"/>
                  </a:lnTo>
                  <a:lnTo>
                    <a:pt x="185" y="205"/>
                  </a:lnTo>
                  <a:lnTo>
                    <a:pt x="170" y="207"/>
                  </a:lnTo>
                  <a:lnTo>
                    <a:pt x="166" y="212"/>
                  </a:lnTo>
                  <a:lnTo>
                    <a:pt x="164" y="219"/>
                  </a:lnTo>
                  <a:lnTo>
                    <a:pt x="160" y="225"/>
                  </a:lnTo>
                  <a:lnTo>
                    <a:pt x="155" y="232"/>
                  </a:lnTo>
                  <a:lnTo>
                    <a:pt x="147" y="233"/>
                  </a:lnTo>
                  <a:lnTo>
                    <a:pt x="141" y="234"/>
                  </a:lnTo>
                  <a:lnTo>
                    <a:pt x="137" y="234"/>
                  </a:lnTo>
                  <a:lnTo>
                    <a:pt x="131" y="236"/>
                  </a:lnTo>
                  <a:lnTo>
                    <a:pt x="122" y="236"/>
                  </a:lnTo>
                  <a:lnTo>
                    <a:pt x="114" y="236"/>
                  </a:lnTo>
                  <a:lnTo>
                    <a:pt x="104" y="236"/>
                  </a:lnTo>
                  <a:lnTo>
                    <a:pt x="89" y="236"/>
                  </a:lnTo>
                  <a:lnTo>
                    <a:pt x="81" y="236"/>
                  </a:lnTo>
                  <a:lnTo>
                    <a:pt x="72" y="234"/>
                  </a:lnTo>
                  <a:lnTo>
                    <a:pt x="62" y="233"/>
                  </a:lnTo>
                  <a:lnTo>
                    <a:pt x="54" y="232"/>
                  </a:lnTo>
                  <a:lnTo>
                    <a:pt x="52" y="225"/>
                  </a:lnTo>
                  <a:lnTo>
                    <a:pt x="47" y="218"/>
                  </a:lnTo>
                  <a:lnTo>
                    <a:pt x="45" y="212"/>
                  </a:lnTo>
                  <a:lnTo>
                    <a:pt x="41" y="205"/>
                  </a:lnTo>
                  <a:lnTo>
                    <a:pt x="18" y="126"/>
                  </a:lnTo>
                  <a:lnTo>
                    <a:pt x="6" y="83"/>
                  </a:lnTo>
                  <a:lnTo>
                    <a:pt x="2" y="62"/>
                  </a:lnTo>
                  <a:lnTo>
                    <a:pt x="0" y="48"/>
                  </a:lnTo>
                  <a:lnTo>
                    <a:pt x="14" y="44"/>
                  </a:lnTo>
                  <a:lnTo>
                    <a:pt x="29" y="40"/>
                  </a:lnTo>
                  <a:lnTo>
                    <a:pt x="43" y="37"/>
                  </a:lnTo>
                  <a:lnTo>
                    <a:pt x="58" y="33"/>
                  </a:lnTo>
                  <a:lnTo>
                    <a:pt x="79" y="32"/>
                  </a:lnTo>
                  <a:lnTo>
                    <a:pt x="101" y="29"/>
                  </a:lnTo>
                  <a:lnTo>
                    <a:pt x="124" y="26"/>
                  </a:lnTo>
                  <a:lnTo>
                    <a:pt x="151" y="22"/>
                  </a:lnTo>
                  <a:lnTo>
                    <a:pt x="180" y="18"/>
                  </a:lnTo>
                  <a:lnTo>
                    <a:pt x="214" y="13"/>
                  </a:lnTo>
                  <a:lnTo>
                    <a:pt x="253" y="7"/>
                  </a:lnTo>
                  <a:lnTo>
                    <a:pt x="299" y="2"/>
                  </a:lnTo>
                  <a:lnTo>
                    <a:pt x="311" y="2"/>
                  </a:lnTo>
                  <a:lnTo>
                    <a:pt x="324" y="0"/>
                  </a:lnTo>
                  <a:lnTo>
                    <a:pt x="336" y="0"/>
                  </a:lnTo>
                  <a:lnTo>
                    <a:pt x="349" y="0"/>
                  </a:lnTo>
                  <a:lnTo>
                    <a:pt x="351" y="0"/>
                  </a:lnTo>
                  <a:lnTo>
                    <a:pt x="351" y="2"/>
                  </a:lnTo>
                  <a:lnTo>
                    <a:pt x="351" y="3"/>
                  </a:lnTo>
                  <a:lnTo>
                    <a:pt x="353" y="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7" name="Freeform 895"/>
            <p:cNvSpPr>
              <a:spLocks/>
            </p:cNvSpPr>
            <p:nvPr/>
          </p:nvSpPr>
          <p:spPr bwMode="auto">
            <a:xfrm>
              <a:off x="2561" y="1592"/>
              <a:ext cx="11" cy="15"/>
            </a:xfrm>
            <a:custGeom>
              <a:avLst/>
              <a:gdLst>
                <a:gd name="T0" fmla="*/ 11 w 11"/>
                <a:gd name="T1" fmla="*/ 11 h 15"/>
                <a:gd name="T2" fmla="*/ 11 w 11"/>
                <a:gd name="T3" fmla="*/ 11 h 15"/>
                <a:gd name="T4" fmla="*/ 9 w 11"/>
                <a:gd name="T5" fmla="*/ 13 h 15"/>
                <a:gd name="T6" fmla="*/ 7 w 11"/>
                <a:gd name="T7" fmla="*/ 14 h 15"/>
                <a:gd name="T8" fmla="*/ 7 w 11"/>
                <a:gd name="T9" fmla="*/ 15 h 15"/>
                <a:gd name="T10" fmla="*/ 5 w 11"/>
                <a:gd name="T11" fmla="*/ 13 h 15"/>
                <a:gd name="T12" fmla="*/ 5 w 11"/>
                <a:gd name="T13" fmla="*/ 10 h 15"/>
                <a:gd name="T14" fmla="*/ 2 w 11"/>
                <a:gd name="T15" fmla="*/ 9 h 15"/>
                <a:gd name="T16" fmla="*/ 0 w 11"/>
                <a:gd name="T17" fmla="*/ 7 h 15"/>
                <a:gd name="T18" fmla="*/ 2 w 11"/>
                <a:gd name="T19" fmla="*/ 6 h 15"/>
                <a:gd name="T20" fmla="*/ 2 w 11"/>
                <a:gd name="T21" fmla="*/ 3 h 15"/>
                <a:gd name="T22" fmla="*/ 2 w 11"/>
                <a:gd name="T23" fmla="*/ 2 h 15"/>
                <a:gd name="T24" fmla="*/ 5 w 11"/>
                <a:gd name="T25" fmla="*/ 0 h 15"/>
                <a:gd name="T26" fmla="*/ 9 w 11"/>
                <a:gd name="T27" fmla="*/ 2 h 15"/>
                <a:gd name="T28" fmla="*/ 11 w 11"/>
                <a:gd name="T29" fmla="*/ 3 h 15"/>
                <a:gd name="T30" fmla="*/ 11 w 11"/>
                <a:gd name="T31" fmla="*/ 6 h 15"/>
                <a:gd name="T32" fmla="*/ 11 w 11"/>
                <a:gd name="T33" fmla="*/ 11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5"/>
                <a:gd name="T53" fmla="*/ 11 w 11"/>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5">
                  <a:moveTo>
                    <a:pt x="11" y="11"/>
                  </a:moveTo>
                  <a:lnTo>
                    <a:pt x="11" y="11"/>
                  </a:lnTo>
                  <a:lnTo>
                    <a:pt x="9" y="13"/>
                  </a:lnTo>
                  <a:lnTo>
                    <a:pt x="7" y="14"/>
                  </a:lnTo>
                  <a:lnTo>
                    <a:pt x="7" y="15"/>
                  </a:lnTo>
                  <a:lnTo>
                    <a:pt x="5" y="13"/>
                  </a:lnTo>
                  <a:lnTo>
                    <a:pt x="5" y="10"/>
                  </a:lnTo>
                  <a:lnTo>
                    <a:pt x="2" y="9"/>
                  </a:lnTo>
                  <a:lnTo>
                    <a:pt x="0" y="7"/>
                  </a:lnTo>
                  <a:lnTo>
                    <a:pt x="2" y="6"/>
                  </a:lnTo>
                  <a:lnTo>
                    <a:pt x="2" y="3"/>
                  </a:lnTo>
                  <a:lnTo>
                    <a:pt x="2" y="2"/>
                  </a:lnTo>
                  <a:lnTo>
                    <a:pt x="5" y="0"/>
                  </a:lnTo>
                  <a:lnTo>
                    <a:pt x="9" y="2"/>
                  </a:lnTo>
                  <a:lnTo>
                    <a:pt x="11" y="3"/>
                  </a:lnTo>
                  <a:lnTo>
                    <a:pt x="11" y="6"/>
                  </a:lnTo>
                  <a:lnTo>
                    <a:pt x="11" y="11"/>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8" name="Freeform 896"/>
            <p:cNvSpPr>
              <a:spLocks/>
            </p:cNvSpPr>
            <p:nvPr/>
          </p:nvSpPr>
          <p:spPr bwMode="auto">
            <a:xfrm>
              <a:off x="2549" y="1572"/>
              <a:ext cx="12" cy="19"/>
            </a:xfrm>
            <a:custGeom>
              <a:avLst/>
              <a:gdLst>
                <a:gd name="T0" fmla="*/ 12 w 12"/>
                <a:gd name="T1" fmla="*/ 17 h 19"/>
                <a:gd name="T2" fmla="*/ 10 w 12"/>
                <a:gd name="T3" fmla="*/ 17 h 19"/>
                <a:gd name="T4" fmla="*/ 10 w 12"/>
                <a:gd name="T5" fmla="*/ 17 h 19"/>
                <a:gd name="T6" fmla="*/ 8 w 12"/>
                <a:gd name="T7" fmla="*/ 19 h 19"/>
                <a:gd name="T8" fmla="*/ 6 w 12"/>
                <a:gd name="T9" fmla="*/ 19 h 19"/>
                <a:gd name="T10" fmla="*/ 2 w 12"/>
                <a:gd name="T11" fmla="*/ 15 h 19"/>
                <a:gd name="T12" fmla="*/ 0 w 12"/>
                <a:gd name="T13" fmla="*/ 12 h 19"/>
                <a:gd name="T14" fmla="*/ 0 w 12"/>
                <a:gd name="T15" fmla="*/ 8 h 19"/>
                <a:gd name="T16" fmla="*/ 0 w 12"/>
                <a:gd name="T17" fmla="*/ 2 h 19"/>
                <a:gd name="T18" fmla="*/ 2 w 12"/>
                <a:gd name="T19" fmla="*/ 0 h 19"/>
                <a:gd name="T20" fmla="*/ 4 w 12"/>
                <a:gd name="T21" fmla="*/ 0 h 19"/>
                <a:gd name="T22" fmla="*/ 4 w 12"/>
                <a:gd name="T23" fmla="*/ 0 h 19"/>
                <a:gd name="T24" fmla="*/ 6 w 12"/>
                <a:gd name="T25" fmla="*/ 1 h 19"/>
                <a:gd name="T26" fmla="*/ 8 w 12"/>
                <a:gd name="T27" fmla="*/ 5 h 19"/>
                <a:gd name="T28" fmla="*/ 10 w 12"/>
                <a:gd name="T29" fmla="*/ 9 h 19"/>
                <a:gd name="T30" fmla="*/ 10 w 12"/>
                <a:gd name="T31" fmla="*/ 13 h 19"/>
                <a:gd name="T32" fmla="*/ 12 w 12"/>
                <a:gd name="T33" fmla="*/ 1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9"/>
                <a:gd name="T53" fmla="*/ 12 w 12"/>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9">
                  <a:moveTo>
                    <a:pt x="12" y="17"/>
                  </a:moveTo>
                  <a:lnTo>
                    <a:pt x="10" y="17"/>
                  </a:lnTo>
                  <a:lnTo>
                    <a:pt x="8" y="19"/>
                  </a:lnTo>
                  <a:lnTo>
                    <a:pt x="6" y="19"/>
                  </a:lnTo>
                  <a:lnTo>
                    <a:pt x="2" y="15"/>
                  </a:lnTo>
                  <a:lnTo>
                    <a:pt x="0" y="12"/>
                  </a:lnTo>
                  <a:lnTo>
                    <a:pt x="0" y="8"/>
                  </a:lnTo>
                  <a:lnTo>
                    <a:pt x="0" y="2"/>
                  </a:lnTo>
                  <a:lnTo>
                    <a:pt x="2" y="0"/>
                  </a:lnTo>
                  <a:lnTo>
                    <a:pt x="4" y="0"/>
                  </a:lnTo>
                  <a:lnTo>
                    <a:pt x="6" y="1"/>
                  </a:lnTo>
                  <a:lnTo>
                    <a:pt x="8" y="5"/>
                  </a:lnTo>
                  <a:lnTo>
                    <a:pt x="10" y="9"/>
                  </a:lnTo>
                  <a:lnTo>
                    <a:pt x="10" y="13"/>
                  </a:lnTo>
                  <a:lnTo>
                    <a:pt x="12" y="17"/>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39" name="Freeform 897"/>
            <p:cNvSpPr>
              <a:spLocks/>
            </p:cNvSpPr>
            <p:nvPr/>
          </p:nvSpPr>
          <p:spPr bwMode="auto">
            <a:xfrm>
              <a:off x="2381" y="1913"/>
              <a:ext cx="93" cy="76"/>
            </a:xfrm>
            <a:custGeom>
              <a:avLst/>
              <a:gdLst>
                <a:gd name="T0" fmla="*/ 93 w 93"/>
                <a:gd name="T1" fmla="*/ 40 h 76"/>
                <a:gd name="T2" fmla="*/ 91 w 93"/>
                <a:gd name="T3" fmla="*/ 46 h 76"/>
                <a:gd name="T4" fmla="*/ 91 w 93"/>
                <a:gd name="T5" fmla="*/ 50 h 76"/>
                <a:gd name="T6" fmla="*/ 89 w 93"/>
                <a:gd name="T7" fmla="*/ 55 h 76"/>
                <a:gd name="T8" fmla="*/ 87 w 93"/>
                <a:gd name="T9" fmla="*/ 65 h 76"/>
                <a:gd name="T10" fmla="*/ 81 w 93"/>
                <a:gd name="T11" fmla="*/ 65 h 76"/>
                <a:gd name="T12" fmla="*/ 72 w 93"/>
                <a:gd name="T13" fmla="*/ 65 h 76"/>
                <a:gd name="T14" fmla="*/ 66 w 93"/>
                <a:gd name="T15" fmla="*/ 65 h 76"/>
                <a:gd name="T16" fmla="*/ 58 w 93"/>
                <a:gd name="T17" fmla="*/ 65 h 76"/>
                <a:gd name="T18" fmla="*/ 47 w 93"/>
                <a:gd name="T19" fmla="*/ 68 h 76"/>
                <a:gd name="T20" fmla="*/ 39 w 93"/>
                <a:gd name="T21" fmla="*/ 72 h 76"/>
                <a:gd name="T22" fmla="*/ 31 w 93"/>
                <a:gd name="T23" fmla="*/ 75 h 76"/>
                <a:gd name="T24" fmla="*/ 23 w 93"/>
                <a:gd name="T25" fmla="*/ 76 h 76"/>
                <a:gd name="T26" fmla="*/ 23 w 93"/>
                <a:gd name="T27" fmla="*/ 69 h 76"/>
                <a:gd name="T28" fmla="*/ 25 w 93"/>
                <a:gd name="T29" fmla="*/ 62 h 76"/>
                <a:gd name="T30" fmla="*/ 25 w 93"/>
                <a:gd name="T31" fmla="*/ 57 h 76"/>
                <a:gd name="T32" fmla="*/ 25 w 93"/>
                <a:gd name="T33" fmla="*/ 50 h 76"/>
                <a:gd name="T34" fmla="*/ 16 w 93"/>
                <a:gd name="T35" fmla="*/ 47 h 76"/>
                <a:gd name="T36" fmla="*/ 12 w 93"/>
                <a:gd name="T37" fmla="*/ 46 h 76"/>
                <a:gd name="T38" fmla="*/ 8 w 93"/>
                <a:gd name="T39" fmla="*/ 44 h 76"/>
                <a:gd name="T40" fmla="*/ 4 w 93"/>
                <a:gd name="T41" fmla="*/ 42 h 76"/>
                <a:gd name="T42" fmla="*/ 4 w 93"/>
                <a:gd name="T43" fmla="*/ 39 h 76"/>
                <a:gd name="T44" fmla="*/ 2 w 93"/>
                <a:gd name="T45" fmla="*/ 38 h 76"/>
                <a:gd name="T46" fmla="*/ 0 w 93"/>
                <a:gd name="T47" fmla="*/ 35 h 76"/>
                <a:gd name="T48" fmla="*/ 0 w 93"/>
                <a:gd name="T49" fmla="*/ 33 h 76"/>
                <a:gd name="T50" fmla="*/ 10 w 93"/>
                <a:gd name="T51" fmla="*/ 33 h 76"/>
                <a:gd name="T52" fmla="*/ 18 w 93"/>
                <a:gd name="T53" fmla="*/ 32 h 76"/>
                <a:gd name="T54" fmla="*/ 29 w 93"/>
                <a:gd name="T55" fmla="*/ 32 h 76"/>
                <a:gd name="T56" fmla="*/ 37 w 93"/>
                <a:gd name="T57" fmla="*/ 32 h 76"/>
                <a:gd name="T58" fmla="*/ 37 w 93"/>
                <a:gd name="T59" fmla="*/ 35 h 76"/>
                <a:gd name="T60" fmla="*/ 37 w 93"/>
                <a:gd name="T61" fmla="*/ 36 h 76"/>
                <a:gd name="T62" fmla="*/ 37 w 93"/>
                <a:gd name="T63" fmla="*/ 39 h 76"/>
                <a:gd name="T64" fmla="*/ 37 w 93"/>
                <a:gd name="T65" fmla="*/ 43 h 76"/>
                <a:gd name="T66" fmla="*/ 41 w 93"/>
                <a:gd name="T67" fmla="*/ 43 h 76"/>
                <a:gd name="T68" fmla="*/ 43 w 93"/>
                <a:gd name="T69" fmla="*/ 43 h 76"/>
                <a:gd name="T70" fmla="*/ 47 w 93"/>
                <a:gd name="T71" fmla="*/ 43 h 76"/>
                <a:gd name="T72" fmla="*/ 50 w 93"/>
                <a:gd name="T73" fmla="*/ 43 h 76"/>
                <a:gd name="T74" fmla="*/ 54 w 93"/>
                <a:gd name="T75" fmla="*/ 31 h 76"/>
                <a:gd name="T76" fmla="*/ 56 w 93"/>
                <a:gd name="T77" fmla="*/ 21 h 76"/>
                <a:gd name="T78" fmla="*/ 60 w 93"/>
                <a:gd name="T79" fmla="*/ 13 h 76"/>
                <a:gd name="T80" fmla="*/ 68 w 93"/>
                <a:gd name="T81" fmla="*/ 0 h 76"/>
                <a:gd name="T82" fmla="*/ 72 w 93"/>
                <a:gd name="T83" fmla="*/ 0 h 76"/>
                <a:gd name="T84" fmla="*/ 77 w 93"/>
                <a:gd name="T85" fmla="*/ 0 h 76"/>
                <a:gd name="T86" fmla="*/ 81 w 93"/>
                <a:gd name="T87" fmla="*/ 2 h 76"/>
                <a:gd name="T88" fmla="*/ 85 w 93"/>
                <a:gd name="T89" fmla="*/ 2 h 76"/>
                <a:gd name="T90" fmla="*/ 85 w 93"/>
                <a:gd name="T91" fmla="*/ 9 h 76"/>
                <a:gd name="T92" fmla="*/ 85 w 93"/>
                <a:gd name="T93" fmla="*/ 17 h 76"/>
                <a:gd name="T94" fmla="*/ 85 w 93"/>
                <a:gd name="T95" fmla="*/ 24 h 76"/>
                <a:gd name="T96" fmla="*/ 83 w 93"/>
                <a:gd name="T97" fmla="*/ 32 h 76"/>
                <a:gd name="T98" fmla="*/ 89 w 93"/>
                <a:gd name="T99" fmla="*/ 33 h 76"/>
                <a:gd name="T100" fmla="*/ 91 w 93"/>
                <a:gd name="T101" fmla="*/ 35 h 76"/>
                <a:gd name="T102" fmla="*/ 93 w 93"/>
                <a:gd name="T103" fmla="*/ 38 h 76"/>
                <a:gd name="T104" fmla="*/ 93 w 93"/>
                <a:gd name="T105" fmla="*/ 40 h 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3"/>
                <a:gd name="T160" fmla="*/ 0 h 76"/>
                <a:gd name="T161" fmla="*/ 93 w 93"/>
                <a:gd name="T162" fmla="*/ 76 h 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3" h="76">
                  <a:moveTo>
                    <a:pt x="93" y="40"/>
                  </a:moveTo>
                  <a:lnTo>
                    <a:pt x="91" y="46"/>
                  </a:lnTo>
                  <a:lnTo>
                    <a:pt x="91" y="50"/>
                  </a:lnTo>
                  <a:lnTo>
                    <a:pt x="89" y="55"/>
                  </a:lnTo>
                  <a:lnTo>
                    <a:pt x="87" y="65"/>
                  </a:lnTo>
                  <a:lnTo>
                    <a:pt x="81" y="65"/>
                  </a:lnTo>
                  <a:lnTo>
                    <a:pt x="72" y="65"/>
                  </a:lnTo>
                  <a:lnTo>
                    <a:pt x="66" y="65"/>
                  </a:lnTo>
                  <a:lnTo>
                    <a:pt x="58" y="65"/>
                  </a:lnTo>
                  <a:lnTo>
                    <a:pt x="47" y="68"/>
                  </a:lnTo>
                  <a:lnTo>
                    <a:pt x="39" y="72"/>
                  </a:lnTo>
                  <a:lnTo>
                    <a:pt x="31" y="75"/>
                  </a:lnTo>
                  <a:lnTo>
                    <a:pt x="23" y="76"/>
                  </a:lnTo>
                  <a:lnTo>
                    <a:pt x="23" y="69"/>
                  </a:lnTo>
                  <a:lnTo>
                    <a:pt x="25" y="62"/>
                  </a:lnTo>
                  <a:lnTo>
                    <a:pt x="25" y="57"/>
                  </a:lnTo>
                  <a:lnTo>
                    <a:pt x="25" y="50"/>
                  </a:lnTo>
                  <a:lnTo>
                    <a:pt x="16" y="47"/>
                  </a:lnTo>
                  <a:lnTo>
                    <a:pt x="12" y="46"/>
                  </a:lnTo>
                  <a:lnTo>
                    <a:pt x="8" y="44"/>
                  </a:lnTo>
                  <a:lnTo>
                    <a:pt x="4" y="42"/>
                  </a:lnTo>
                  <a:lnTo>
                    <a:pt x="4" y="39"/>
                  </a:lnTo>
                  <a:lnTo>
                    <a:pt x="2" y="38"/>
                  </a:lnTo>
                  <a:lnTo>
                    <a:pt x="0" y="35"/>
                  </a:lnTo>
                  <a:lnTo>
                    <a:pt x="0" y="33"/>
                  </a:lnTo>
                  <a:lnTo>
                    <a:pt x="10" y="33"/>
                  </a:lnTo>
                  <a:lnTo>
                    <a:pt x="18" y="32"/>
                  </a:lnTo>
                  <a:lnTo>
                    <a:pt x="29" y="32"/>
                  </a:lnTo>
                  <a:lnTo>
                    <a:pt x="37" y="32"/>
                  </a:lnTo>
                  <a:lnTo>
                    <a:pt x="37" y="35"/>
                  </a:lnTo>
                  <a:lnTo>
                    <a:pt x="37" y="36"/>
                  </a:lnTo>
                  <a:lnTo>
                    <a:pt x="37" y="39"/>
                  </a:lnTo>
                  <a:lnTo>
                    <a:pt x="37" y="43"/>
                  </a:lnTo>
                  <a:lnTo>
                    <a:pt x="41" y="43"/>
                  </a:lnTo>
                  <a:lnTo>
                    <a:pt x="43" y="43"/>
                  </a:lnTo>
                  <a:lnTo>
                    <a:pt x="47" y="43"/>
                  </a:lnTo>
                  <a:lnTo>
                    <a:pt x="50" y="43"/>
                  </a:lnTo>
                  <a:lnTo>
                    <a:pt x="54" y="31"/>
                  </a:lnTo>
                  <a:lnTo>
                    <a:pt x="56" y="21"/>
                  </a:lnTo>
                  <a:lnTo>
                    <a:pt x="60" y="13"/>
                  </a:lnTo>
                  <a:lnTo>
                    <a:pt x="68" y="0"/>
                  </a:lnTo>
                  <a:lnTo>
                    <a:pt x="72" y="0"/>
                  </a:lnTo>
                  <a:lnTo>
                    <a:pt x="77" y="0"/>
                  </a:lnTo>
                  <a:lnTo>
                    <a:pt x="81" y="2"/>
                  </a:lnTo>
                  <a:lnTo>
                    <a:pt x="85" y="2"/>
                  </a:lnTo>
                  <a:lnTo>
                    <a:pt x="85" y="9"/>
                  </a:lnTo>
                  <a:lnTo>
                    <a:pt x="85" y="17"/>
                  </a:lnTo>
                  <a:lnTo>
                    <a:pt x="85" y="24"/>
                  </a:lnTo>
                  <a:lnTo>
                    <a:pt x="83" y="32"/>
                  </a:lnTo>
                  <a:lnTo>
                    <a:pt x="89" y="33"/>
                  </a:lnTo>
                  <a:lnTo>
                    <a:pt x="91" y="35"/>
                  </a:lnTo>
                  <a:lnTo>
                    <a:pt x="93" y="38"/>
                  </a:lnTo>
                  <a:lnTo>
                    <a:pt x="93" y="40"/>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0" name="Freeform 898"/>
            <p:cNvSpPr>
              <a:spLocks/>
            </p:cNvSpPr>
            <p:nvPr/>
          </p:nvSpPr>
          <p:spPr bwMode="auto">
            <a:xfrm>
              <a:off x="844" y="1657"/>
              <a:ext cx="1030" cy="1895"/>
            </a:xfrm>
            <a:custGeom>
              <a:avLst/>
              <a:gdLst>
                <a:gd name="T0" fmla="*/ 226 w 1030"/>
                <a:gd name="T1" fmla="*/ 1388 h 1895"/>
                <a:gd name="T2" fmla="*/ 205 w 1030"/>
                <a:gd name="T3" fmla="*/ 1710 h 1895"/>
                <a:gd name="T4" fmla="*/ 220 w 1030"/>
                <a:gd name="T5" fmla="*/ 1837 h 1895"/>
                <a:gd name="T6" fmla="*/ 316 w 1030"/>
                <a:gd name="T7" fmla="*/ 1870 h 1895"/>
                <a:gd name="T8" fmla="*/ 351 w 1030"/>
                <a:gd name="T9" fmla="*/ 1878 h 1895"/>
                <a:gd name="T10" fmla="*/ 386 w 1030"/>
                <a:gd name="T11" fmla="*/ 1889 h 1895"/>
                <a:gd name="T12" fmla="*/ 461 w 1030"/>
                <a:gd name="T13" fmla="*/ 1892 h 1895"/>
                <a:gd name="T14" fmla="*/ 505 w 1030"/>
                <a:gd name="T15" fmla="*/ 1869 h 1895"/>
                <a:gd name="T16" fmla="*/ 546 w 1030"/>
                <a:gd name="T17" fmla="*/ 1850 h 1895"/>
                <a:gd name="T18" fmla="*/ 581 w 1030"/>
                <a:gd name="T19" fmla="*/ 1834 h 1895"/>
                <a:gd name="T20" fmla="*/ 604 w 1030"/>
                <a:gd name="T21" fmla="*/ 1822 h 1895"/>
                <a:gd name="T22" fmla="*/ 652 w 1030"/>
                <a:gd name="T23" fmla="*/ 1789 h 1895"/>
                <a:gd name="T24" fmla="*/ 631 w 1030"/>
                <a:gd name="T25" fmla="*/ 1752 h 1895"/>
                <a:gd name="T26" fmla="*/ 588 w 1030"/>
                <a:gd name="T27" fmla="*/ 1745 h 1895"/>
                <a:gd name="T28" fmla="*/ 600 w 1030"/>
                <a:gd name="T29" fmla="*/ 1499 h 1895"/>
                <a:gd name="T30" fmla="*/ 627 w 1030"/>
                <a:gd name="T31" fmla="*/ 1370 h 1895"/>
                <a:gd name="T32" fmla="*/ 631 w 1030"/>
                <a:gd name="T33" fmla="*/ 1294 h 1895"/>
                <a:gd name="T34" fmla="*/ 660 w 1030"/>
                <a:gd name="T35" fmla="*/ 1097 h 1895"/>
                <a:gd name="T36" fmla="*/ 664 w 1030"/>
                <a:gd name="T37" fmla="*/ 1021 h 1895"/>
                <a:gd name="T38" fmla="*/ 721 w 1030"/>
                <a:gd name="T39" fmla="*/ 1017 h 1895"/>
                <a:gd name="T40" fmla="*/ 731 w 1030"/>
                <a:gd name="T41" fmla="*/ 827 h 1895"/>
                <a:gd name="T42" fmla="*/ 781 w 1030"/>
                <a:gd name="T43" fmla="*/ 704 h 1895"/>
                <a:gd name="T44" fmla="*/ 868 w 1030"/>
                <a:gd name="T45" fmla="*/ 671 h 1895"/>
                <a:gd name="T46" fmla="*/ 897 w 1030"/>
                <a:gd name="T47" fmla="*/ 564 h 1895"/>
                <a:gd name="T48" fmla="*/ 934 w 1030"/>
                <a:gd name="T49" fmla="*/ 520 h 1895"/>
                <a:gd name="T50" fmla="*/ 972 w 1030"/>
                <a:gd name="T51" fmla="*/ 499 h 1895"/>
                <a:gd name="T52" fmla="*/ 1022 w 1030"/>
                <a:gd name="T53" fmla="*/ 316 h 1895"/>
                <a:gd name="T54" fmla="*/ 974 w 1030"/>
                <a:gd name="T55" fmla="*/ 303 h 1895"/>
                <a:gd name="T56" fmla="*/ 721 w 1030"/>
                <a:gd name="T57" fmla="*/ 272 h 1895"/>
                <a:gd name="T58" fmla="*/ 631 w 1030"/>
                <a:gd name="T59" fmla="*/ 263 h 1895"/>
                <a:gd name="T60" fmla="*/ 625 w 1030"/>
                <a:gd name="T61" fmla="*/ 254 h 1895"/>
                <a:gd name="T62" fmla="*/ 615 w 1030"/>
                <a:gd name="T63" fmla="*/ 243 h 1895"/>
                <a:gd name="T64" fmla="*/ 669 w 1030"/>
                <a:gd name="T65" fmla="*/ 218 h 1895"/>
                <a:gd name="T66" fmla="*/ 712 w 1030"/>
                <a:gd name="T67" fmla="*/ 192 h 1895"/>
                <a:gd name="T68" fmla="*/ 743 w 1030"/>
                <a:gd name="T69" fmla="*/ 146 h 1895"/>
                <a:gd name="T70" fmla="*/ 739 w 1030"/>
                <a:gd name="T71" fmla="*/ 124 h 1895"/>
                <a:gd name="T72" fmla="*/ 741 w 1030"/>
                <a:gd name="T73" fmla="*/ 95 h 1895"/>
                <a:gd name="T74" fmla="*/ 737 w 1030"/>
                <a:gd name="T75" fmla="*/ 72 h 1895"/>
                <a:gd name="T76" fmla="*/ 706 w 1030"/>
                <a:gd name="T77" fmla="*/ 29 h 1895"/>
                <a:gd name="T78" fmla="*/ 646 w 1030"/>
                <a:gd name="T79" fmla="*/ 7 h 1895"/>
                <a:gd name="T80" fmla="*/ 590 w 1030"/>
                <a:gd name="T81" fmla="*/ 0 h 1895"/>
                <a:gd name="T82" fmla="*/ 544 w 1030"/>
                <a:gd name="T83" fmla="*/ 4 h 1895"/>
                <a:gd name="T84" fmla="*/ 469 w 1030"/>
                <a:gd name="T85" fmla="*/ 30 h 1895"/>
                <a:gd name="T86" fmla="*/ 428 w 1030"/>
                <a:gd name="T87" fmla="*/ 61 h 1895"/>
                <a:gd name="T88" fmla="*/ 413 w 1030"/>
                <a:gd name="T89" fmla="*/ 76 h 1895"/>
                <a:gd name="T90" fmla="*/ 388 w 1030"/>
                <a:gd name="T91" fmla="*/ 142 h 1895"/>
                <a:gd name="T92" fmla="*/ 382 w 1030"/>
                <a:gd name="T93" fmla="*/ 211 h 1895"/>
                <a:gd name="T94" fmla="*/ 284 w 1030"/>
                <a:gd name="T95" fmla="*/ 233 h 1895"/>
                <a:gd name="T96" fmla="*/ 156 w 1030"/>
                <a:gd name="T97" fmla="*/ 258 h 1895"/>
                <a:gd name="T98" fmla="*/ 89 w 1030"/>
                <a:gd name="T99" fmla="*/ 332 h 1895"/>
                <a:gd name="T100" fmla="*/ 50 w 1030"/>
                <a:gd name="T101" fmla="*/ 369 h 1895"/>
                <a:gd name="T102" fmla="*/ 4 w 1030"/>
                <a:gd name="T103" fmla="*/ 456 h 1895"/>
                <a:gd name="T104" fmla="*/ 46 w 1030"/>
                <a:gd name="T105" fmla="*/ 550 h 1895"/>
                <a:gd name="T106" fmla="*/ 89 w 1030"/>
                <a:gd name="T107" fmla="*/ 562 h 1895"/>
                <a:gd name="T108" fmla="*/ 124 w 1030"/>
                <a:gd name="T109" fmla="*/ 608 h 1895"/>
                <a:gd name="T110" fmla="*/ 79 w 1030"/>
                <a:gd name="T111" fmla="*/ 820 h 1895"/>
                <a:gd name="T112" fmla="*/ 60 w 1030"/>
                <a:gd name="T113" fmla="*/ 849 h 1895"/>
                <a:gd name="T114" fmla="*/ 68 w 1030"/>
                <a:gd name="T115" fmla="*/ 853 h 1895"/>
                <a:gd name="T116" fmla="*/ 58 w 1030"/>
                <a:gd name="T117" fmla="*/ 950 h 1895"/>
                <a:gd name="T118" fmla="*/ 54 w 1030"/>
                <a:gd name="T119" fmla="*/ 1010 h 1895"/>
                <a:gd name="T120" fmla="*/ 93 w 1030"/>
                <a:gd name="T121" fmla="*/ 1039 h 1895"/>
                <a:gd name="T122" fmla="*/ 147 w 1030"/>
                <a:gd name="T123" fmla="*/ 1149 h 18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0"/>
                <a:gd name="T187" fmla="*/ 0 h 1895"/>
                <a:gd name="T188" fmla="*/ 1030 w 1030"/>
                <a:gd name="T189" fmla="*/ 1895 h 18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0" h="1895">
                  <a:moveTo>
                    <a:pt x="212" y="1301"/>
                  </a:moveTo>
                  <a:lnTo>
                    <a:pt x="216" y="1318"/>
                  </a:lnTo>
                  <a:lnTo>
                    <a:pt x="220" y="1334"/>
                  </a:lnTo>
                  <a:lnTo>
                    <a:pt x="222" y="1351"/>
                  </a:lnTo>
                  <a:lnTo>
                    <a:pt x="226" y="1367"/>
                  </a:lnTo>
                  <a:lnTo>
                    <a:pt x="226" y="1388"/>
                  </a:lnTo>
                  <a:lnTo>
                    <a:pt x="226" y="1407"/>
                  </a:lnTo>
                  <a:lnTo>
                    <a:pt x="226" y="1428"/>
                  </a:lnTo>
                  <a:lnTo>
                    <a:pt x="226" y="1447"/>
                  </a:lnTo>
                  <a:lnTo>
                    <a:pt x="220" y="1505"/>
                  </a:lnTo>
                  <a:lnTo>
                    <a:pt x="212" y="1606"/>
                  </a:lnTo>
                  <a:lnTo>
                    <a:pt x="205" y="1710"/>
                  </a:lnTo>
                  <a:lnTo>
                    <a:pt x="197" y="1781"/>
                  </a:lnTo>
                  <a:lnTo>
                    <a:pt x="201" y="1794"/>
                  </a:lnTo>
                  <a:lnTo>
                    <a:pt x="208" y="1804"/>
                  </a:lnTo>
                  <a:lnTo>
                    <a:pt x="214" y="1812"/>
                  </a:lnTo>
                  <a:lnTo>
                    <a:pt x="216" y="1825"/>
                  </a:lnTo>
                  <a:lnTo>
                    <a:pt x="220" y="1837"/>
                  </a:lnTo>
                  <a:lnTo>
                    <a:pt x="224" y="1845"/>
                  </a:lnTo>
                  <a:lnTo>
                    <a:pt x="226" y="1851"/>
                  </a:lnTo>
                  <a:lnTo>
                    <a:pt x="230" y="1858"/>
                  </a:lnTo>
                  <a:lnTo>
                    <a:pt x="268" y="1863"/>
                  </a:lnTo>
                  <a:lnTo>
                    <a:pt x="295" y="1867"/>
                  </a:lnTo>
                  <a:lnTo>
                    <a:pt x="316" y="1870"/>
                  </a:lnTo>
                  <a:lnTo>
                    <a:pt x="330" y="1873"/>
                  </a:lnTo>
                  <a:lnTo>
                    <a:pt x="338" y="1874"/>
                  </a:lnTo>
                  <a:lnTo>
                    <a:pt x="345" y="1876"/>
                  </a:lnTo>
                  <a:lnTo>
                    <a:pt x="349" y="1876"/>
                  </a:lnTo>
                  <a:lnTo>
                    <a:pt x="351" y="1877"/>
                  </a:lnTo>
                  <a:lnTo>
                    <a:pt x="351" y="1878"/>
                  </a:lnTo>
                  <a:lnTo>
                    <a:pt x="351" y="1880"/>
                  </a:lnTo>
                  <a:lnTo>
                    <a:pt x="351" y="1883"/>
                  </a:lnTo>
                  <a:lnTo>
                    <a:pt x="351" y="1884"/>
                  </a:lnTo>
                  <a:lnTo>
                    <a:pt x="367" y="1885"/>
                  </a:lnTo>
                  <a:lnTo>
                    <a:pt x="378" y="1887"/>
                  </a:lnTo>
                  <a:lnTo>
                    <a:pt x="386" y="1889"/>
                  </a:lnTo>
                  <a:lnTo>
                    <a:pt x="397" y="1892"/>
                  </a:lnTo>
                  <a:lnTo>
                    <a:pt x="409" y="1894"/>
                  </a:lnTo>
                  <a:lnTo>
                    <a:pt x="421" y="1894"/>
                  </a:lnTo>
                  <a:lnTo>
                    <a:pt x="436" y="1894"/>
                  </a:lnTo>
                  <a:lnTo>
                    <a:pt x="451" y="1895"/>
                  </a:lnTo>
                  <a:lnTo>
                    <a:pt x="461" y="1892"/>
                  </a:lnTo>
                  <a:lnTo>
                    <a:pt x="471" y="1888"/>
                  </a:lnTo>
                  <a:lnTo>
                    <a:pt x="482" y="1884"/>
                  </a:lnTo>
                  <a:lnTo>
                    <a:pt x="492" y="1880"/>
                  </a:lnTo>
                  <a:lnTo>
                    <a:pt x="496" y="1877"/>
                  </a:lnTo>
                  <a:lnTo>
                    <a:pt x="500" y="1873"/>
                  </a:lnTo>
                  <a:lnTo>
                    <a:pt x="505" y="1869"/>
                  </a:lnTo>
                  <a:lnTo>
                    <a:pt x="509" y="1866"/>
                  </a:lnTo>
                  <a:lnTo>
                    <a:pt x="519" y="1863"/>
                  </a:lnTo>
                  <a:lnTo>
                    <a:pt x="527" y="1859"/>
                  </a:lnTo>
                  <a:lnTo>
                    <a:pt x="538" y="1855"/>
                  </a:lnTo>
                  <a:lnTo>
                    <a:pt x="546" y="1851"/>
                  </a:lnTo>
                  <a:lnTo>
                    <a:pt x="546" y="1850"/>
                  </a:lnTo>
                  <a:lnTo>
                    <a:pt x="548" y="1848"/>
                  </a:lnTo>
                  <a:lnTo>
                    <a:pt x="548" y="1845"/>
                  </a:lnTo>
                  <a:lnTo>
                    <a:pt x="548" y="1844"/>
                  </a:lnTo>
                  <a:lnTo>
                    <a:pt x="559" y="1841"/>
                  </a:lnTo>
                  <a:lnTo>
                    <a:pt x="571" y="1838"/>
                  </a:lnTo>
                  <a:lnTo>
                    <a:pt x="581" y="1834"/>
                  </a:lnTo>
                  <a:lnTo>
                    <a:pt x="592" y="1830"/>
                  </a:lnTo>
                  <a:lnTo>
                    <a:pt x="592" y="1829"/>
                  </a:lnTo>
                  <a:lnTo>
                    <a:pt x="592" y="1827"/>
                  </a:lnTo>
                  <a:lnTo>
                    <a:pt x="592" y="1826"/>
                  </a:lnTo>
                  <a:lnTo>
                    <a:pt x="604" y="1822"/>
                  </a:lnTo>
                  <a:lnTo>
                    <a:pt x="619" y="1818"/>
                  </a:lnTo>
                  <a:lnTo>
                    <a:pt x="631" y="1814"/>
                  </a:lnTo>
                  <a:lnTo>
                    <a:pt x="646" y="1810"/>
                  </a:lnTo>
                  <a:lnTo>
                    <a:pt x="648" y="1804"/>
                  </a:lnTo>
                  <a:lnTo>
                    <a:pt x="650" y="1797"/>
                  </a:lnTo>
                  <a:lnTo>
                    <a:pt x="652" y="1789"/>
                  </a:lnTo>
                  <a:lnTo>
                    <a:pt x="654" y="1772"/>
                  </a:lnTo>
                  <a:lnTo>
                    <a:pt x="650" y="1768"/>
                  </a:lnTo>
                  <a:lnTo>
                    <a:pt x="646" y="1763"/>
                  </a:lnTo>
                  <a:lnTo>
                    <a:pt x="642" y="1759"/>
                  </a:lnTo>
                  <a:lnTo>
                    <a:pt x="637" y="1753"/>
                  </a:lnTo>
                  <a:lnTo>
                    <a:pt x="631" y="1752"/>
                  </a:lnTo>
                  <a:lnTo>
                    <a:pt x="627" y="1749"/>
                  </a:lnTo>
                  <a:lnTo>
                    <a:pt x="625" y="1748"/>
                  </a:lnTo>
                  <a:lnTo>
                    <a:pt x="621" y="1746"/>
                  </a:lnTo>
                  <a:lnTo>
                    <a:pt x="608" y="1746"/>
                  </a:lnTo>
                  <a:lnTo>
                    <a:pt x="598" y="1745"/>
                  </a:lnTo>
                  <a:lnTo>
                    <a:pt x="588" y="1745"/>
                  </a:lnTo>
                  <a:lnTo>
                    <a:pt x="577" y="1745"/>
                  </a:lnTo>
                  <a:lnTo>
                    <a:pt x="583" y="1662"/>
                  </a:lnTo>
                  <a:lnTo>
                    <a:pt x="588" y="1612"/>
                  </a:lnTo>
                  <a:lnTo>
                    <a:pt x="590" y="1577"/>
                  </a:lnTo>
                  <a:lnTo>
                    <a:pt x="590" y="1535"/>
                  </a:lnTo>
                  <a:lnTo>
                    <a:pt x="600" y="1499"/>
                  </a:lnTo>
                  <a:lnTo>
                    <a:pt x="608" y="1476"/>
                  </a:lnTo>
                  <a:lnTo>
                    <a:pt x="615" y="1455"/>
                  </a:lnTo>
                  <a:lnTo>
                    <a:pt x="625" y="1428"/>
                  </a:lnTo>
                  <a:lnTo>
                    <a:pt x="627" y="1409"/>
                  </a:lnTo>
                  <a:lnTo>
                    <a:pt x="627" y="1389"/>
                  </a:lnTo>
                  <a:lnTo>
                    <a:pt x="627" y="1370"/>
                  </a:lnTo>
                  <a:lnTo>
                    <a:pt x="629" y="1351"/>
                  </a:lnTo>
                  <a:lnTo>
                    <a:pt x="627" y="1344"/>
                  </a:lnTo>
                  <a:lnTo>
                    <a:pt x="627" y="1337"/>
                  </a:lnTo>
                  <a:lnTo>
                    <a:pt x="625" y="1330"/>
                  </a:lnTo>
                  <a:lnTo>
                    <a:pt x="625" y="1323"/>
                  </a:lnTo>
                  <a:lnTo>
                    <a:pt x="631" y="1294"/>
                  </a:lnTo>
                  <a:lnTo>
                    <a:pt x="637" y="1265"/>
                  </a:lnTo>
                  <a:lnTo>
                    <a:pt x="644" y="1236"/>
                  </a:lnTo>
                  <a:lnTo>
                    <a:pt x="650" y="1207"/>
                  </a:lnTo>
                  <a:lnTo>
                    <a:pt x="654" y="1171"/>
                  </a:lnTo>
                  <a:lnTo>
                    <a:pt x="656" y="1134"/>
                  </a:lnTo>
                  <a:lnTo>
                    <a:pt x="660" y="1097"/>
                  </a:lnTo>
                  <a:lnTo>
                    <a:pt x="662" y="1061"/>
                  </a:lnTo>
                  <a:lnTo>
                    <a:pt x="656" y="1045"/>
                  </a:lnTo>
                  <a:lnTo>
                    <a:pt x="654" y="1035"/>
                  </a:lnTo>
                  <a:lnTo>
                    <a:pt x="654" y="1030"/>
                  </a:lnTo>
                  <a:lnTo>
                    <a:pt x="654" y="1023"/>
                  </a:lnTo>
                  <a:lnTo>
                    <a:pt x="664" y="1021"/>
                  </a:lnTo>
                  <a:lnTo>
                    <a:pt x="673" y="1021"/>
                  </a:lnTo>
                  <a:lnTo>
                    <a:pt x="683" y="1020"/>
                  </a:lnTo>
                  <a:lnTo>
                    <a:pt x="691" y="1020"/>
                  </a:lnTo>
                  <a:lnTo>
                    <a:pt x="702" y="1018"/>
                  </a:lnTo>
                  <a:lnTo>
                    <a:pt x="710" y="1018"/>
                  </a:lnTo>
                  <a:lnTo>
                    <a:pt x="721" y="1017"/>
                  </a:lnTo>
                  <a:lnTo>
                    <a:pt x="729" y="1017"/>
                  </a:lnTo>
                  <a:lnTo>
                    <a:pt x="731" y="980"/>
                  </a:lnTo>
                  <a:lnTo>
                    <a:pt x="729" y="941"/>
                  </a:lnTo>
                  <a:lnTo>
                    <a:pt x="727" y="903"/>
                  </a:lnTo>
                  <a:lnTo>
                    <a:pt x="727" y="866"/>
                  </a:lnTo>
                  <a:lnTo>
                    <a:pt x="731" y="827"/>
                  </a:lnTo>
                  <a:lnTo>
                    <a:pt x="733" y="788"/>
                  </a:lnTo>
                  <a:lnTo>
                    <a:pt x="735" y="751"/>
                  </a:lnTo>
                  <a:lnTo>
                    <a:pt x="737" y="713"/>
                  </a:lnTo>
                  <a:lnTo>
                    <a:pt x="752" y="710"/>
                  </a:lnTo>
                  <a:lnTo>
                    <a:pt x="766" y="707"/>
                  </a:lnTo>
                  <a:lnTo>
                    <a:pt x="781" y="704"/>
                  </a:lnTo>
                  <a:lnTo>
                    <a:pt x="797" y="702"/>
                  </a:lnTo>
                  <a:lnTo>
                    <a:pt x="812" y="699"/>
                  </a:lnTo>
                  <a:lnTo>
                    <a:pt x="826" y="696"/>
                  </a:lnTo>
                  <a:lnTo>
                    <a:pt x="843" y="693"/>
                  </a:lnTo>
                  <a:lnTo>
                    <a:pt x="858" y="690"/>
                  </a:lnTo>
                  <a:lnTo>
                    <a:pt x="868" y="671"/>
                  </a:lnTo>
                  <a:lnTo>
                    <a:pt x="880" y="652"/>
                  </a:lnTo>
                  <a:lnTo>
                    <a:pt x="891" y="633"/>
                  </a:lnTo>
                  <a:lnTo>
                    <a:pt x="901" y="613"/>
                  </a:lnTo>
                  <a:lnTo>
                    <a:pt x="899" y="594"/>
                  </a:lnTo>
                  <a:lnTo>
                    <a:pt x="899" y="580"/>
                  </a:lnTo>
                  <a:lnTo>
                    <a:pt x="897" y="564"/>
                  </a:lnTo>
                  <a:lnTo>
                    <a:pt x="897" y="540"/>
                  </a:lnTo>
                  <a:lnTo>
                    <a:pt x="903" y="533"/>
                  </a:lnTo>
                  <a:lnTo>
                    <a:pt x="910" y="529"/>
                  </a:lnTo>
                  <a:lnTo>
                    <a:pt x="918" y="525"/>
                  </a:lnTo>
                  <a:lnTo>
                    <a:pt x="926" y="522"/>
                  </a:lnTo>
                  <a:lnTo>
                    <a:pt x="934" y="520"/>
                  </a:lnTo>
                  <a:lnTo>
                    <a:pt x="943" y="518"/>
                  </a:lnTo>
                  <a:lnTo>
                    <a:pt x="951" y="515"/>
                  </a:lnTo>
                  <a:lnTo>
                    <a:pt x="961" y="514"/>
                  </a:lnTo>
                  <a:lnTo>
                    <a:pt x="964" y="511"/>
                  </a:lnTo>
                  <a:lnTo>
                    <a:pt x="968" y="507"/>
                  </a:lnTo>
                  <a:lnTo>
                    <a:pt x="972" y="499"/>
                  </a:lnTo>
                  <a:lnTo>
                    <a:pt x="976" y="484"/>
                  </a:lnTo>
                  <a:lnTo>
                    <a:pt x="984" y="462"/>
                  </a:lnTo>
                  <a:lnTo>
                    <a:pt x="995" y="427"/>
                  </a:lnTo>
                  <a:lnTo>
                    <a:pt x="1009" y="380"/>
                  </a:lnTo>
                  <a:lnTo>
                    <a:pt x="1030" y="317"/>
                  </a:lnTo>
                  <a:lnTo>
                    <a:pt x="1022" y="316"/>
                  </a:lnTo>
                  <a:lnTo>
                    <a:pt x="1013" y="314"/>
                  </a:lnTo>
                  <a:lnTo>
                    <a:pt x="1005" y="311"/>
                  </a:lnTo>
                  <a:lnTo>
                    <a:pt x="997" y="310"/>
                  </a:lnTo>
                  <a:lnTo>
                    <a:pt x="991" y="307"/>
                  </a:lnTo>
                  <a:lnTo>
                    <a:pt x="982" y="306"/>
                  </a:lnTo>
                  <a:lnTo>
                    <a:pt x="974" y="303"/>
                  </a:lnTo>
                  <a:lnTo>
                    <a:pt x="968" y="302"/>
                  </a:lnTo>
                  <a:lnTo>
                    <a:pt x="889" y="292"/>
                  </a:lnTo>
                  <a:lnTo>
                    <a:pt x="829" y="284"/>
                  </a:lnTo>
                  <a:lnTo>
                    <a:pt x="783" y="278"/>
                  </a:lnTo>
                  <a:lnTo>
                    <a:pt x="748" y="274"/>
                  </a:lnTo>
                  <a:lnTo>
                    <a:pt x="721" y="272"/>
                  </a:lnTo>
                  <a:lnTo>
                    <a:pt x="696" y="269"/>
                  </a:lnTo>
                  <a:lnTo>
                    <a:pt x="669" y="266"/>
                  </a:lnTo>
                  <a:lnTo>
                    <a:pt x="640" y="263"/>
                  </a:lnTo>
                  <a:lnTo>
                    <a:pt x="637" y="263"/>
                  </a:lnTo>
                  <a:lnTo>
                    <a:pt x="633" y="263"/>
                  </a:lnTo>
                  <a:lnTo>
                    <a:pt x="631" y="263"/>
                  </a:lnTo>
                  <a:lnTo>
                    <a:pt x="627" y="265"/>
                  </a:lnTo>
                  <a:lnTo>
                    <a:pt x="627" y="262"/>
                  </a:lnTo>
                  <a:lnTo>
                    <a:pt x="627" y="259"/>
                  </a:lnTo>
                  <a:lnTo>
                    <a:pt x="627" y="258"/>
                  </a:lnTo>
                  <a:lnTo>
                    <a:pt x="627" y="255"/>
                  </a:lnTo>
                  <a:lnTo>
                    <a:pt x="625" y="254"/>
                  </a:lnTo>
                  <a:lnTo>
                    <a:pt x="623" y="252"/>
                  </a:lnTo>
                  <a:lnTo>
                    <a:pt x="621" y="252"/>
                  </a:lnTo>
                  <a:lnTo>
                    <a:pt x="617" y="252"/>
                  </a:lnTo>
                  <a:lnTo>
                    <a:pt x="617" y="249"/>
                  </a:lnTo>
                  <a:lnTo>
                    <a:pt x="615" y="247"/>
                  </a:lnTo>
                  <a:lnTo>
                    <a:pt x="615" y="243"/>
                  </a:lnTo>
                  <a:lnTo>
                    <a:pt x="613" y="238"/>
                  </a:lnTo>
                  <a:lnTo>
                    <a:pt x="625" y="234"/>
                  </a:lnTo>
                  <a:lnTo>
                    <a:pt x="637" y="230"/>
                  </a:lnTo>
                  <a:lnTo>
                    <a:pt x="652" y="226"/>
                  </a:lnTo>
                  <a:lnTo>
                    <a:pt x="664" y="222"/>
                  </a:lnTo>
                  <a:lnTo>
                    <a:pt x="669" y="218"/>
                  </a:lnTo>
                  <a:lnTo>
                    <a:pt x="673" y="214"/>
                  </a:lnTo>
                  <a:lnTo>
                    <a:pt x="675" y="210"/>
                  </a:lnTo>
                  <a:lnTo>
                    <a:pt x="679" y="207"/>
                  </a:lnTo>
                  <a:lnTo>
                    <a:pt x="694" y="203"/>
                  </a:lnTo>
                  <a:lnTo>
                    <a:pt x="704" y="197"/>
                  </a:lnTo>
                  <a:lnTo>
                    <a:pt x="712" y="192"/>
                  </a:lnTo>
                  <a:lnTo>
                    <a:pt x="721" y="185"/>
                  </a:lnTo>
                  <a:lnTo>
                    <a:pt x="727" y="178"/>
                  </a:lnTo>
                  <a:lnTo>
                    <a:pt x="733" y="170"/>
                  </a:lnTo>
                  <a:lnTo>
                    <a:pt x="739" y="161"/>
                  </a:lnTo>
                  <a:lnTo>
                    <a:pt x="745" y="153"/>
                  </a:lnTo>
                  <a:lnTo>
                    <a:pt x="743" y="146"/>
                  </a:lnTo>
                  <a:lnTo>
                    <a:pt x="739" y="138"/>
                  </a:lnTo>
                  <a:lnTo>
                    <a:pt x="737" y="131"/>
                  </a:lnTo>
                  <a:lnTo>
                    <a:pt x="735" y="123"/>
                  </a:lnTo>
                  <a:lnTo>
                    <a:pt x="737" y="123"/>
                  </a:lnTo>
                  <a:lnTo>
                    <a:pt x="739" y="123"/>
                  </a:lnTo>
                  <a:lnTo>
                    <a:pt x="739" y="124"/>
                  </a:lnTo>
                  <a:lnTo>
                    <a:pt x="741" y="124"/>
                  </a:lnTo>
                  <a:lnTo>
                    <a:pt x="741" y="117"/>
                  </a:lnTo>
                  <a:lnTo>
                    <a:pt x="741" y="109"/>
                  </a:lnTo>
                  <a:lnTo>
                    <a:pt x="741" y="102"/>
                  </a:lnTo>
                  <a:lnTo>
                    <a:pt x="741" y="95"/>
                  </a:lnTo>
                  <a:lnTo>
                    <a:pt x="739" y="95"/>
                  </a:lnTo>
                  <a:lnTo>
                    <a:pt x="737" y="95"/>
                  </a:lnTo>
                  <a:lnTo>
                    <a:pt x="735" y="95"/>
                  </a:lnTo>
                  <a:lnTo>
                    <a:pt x="737" y="88"/>
                  </a:lnTo>
                  <a:lnTo>
                    <a:pt x="737" y="80"/>
                  </a:lnTo>
                  <a:lnTo>
                    <a:pt x="737" y="72"/>
                  </a:lnTo>
                  <a:lnTo>
                    <a:pt x="737" y="65"/>
                  </a:lnTo>
                  <a:lnTo>
                    <a:pt x="733" y="55"/>
                  </a:lnTo>
                  <a:lnTo>
                    <a:pt x="729" y="50"/>
                  </a:lnTo>
                  <a:lnTo>
                    <a:pt x="723" y="44"/>
                  </a:lnTo>
                  <a:lnTo>
                    <a:pt x="714" y="34"/>
                  </a:lnTo>
                  <a:lnTo>
                    <a:pt x="706" y="29"/>
                  </a:lnTo>
                  <a:lnTo>
                    <a:pt x="698" y="25"/>
                  </a:lnTo>
                  <a:lnTo>
                    <a:pt x="689" y="19"/>
                  </a:lnTo>
                  <a:lnTo>
                    <a:pt x="683" y="15"/>
                  </a:lnTo>
                  <a:lnTo>
                    <a:pt x="667" y="11"/>
                  </a:lnTo>
                  <a:lnTo>
                    <a:pt x="654" y="8"/>
                  </a:lnTo>
                  <a:lnTo>
                    <a:pt x="646" y="7"/>
                  </a:lnTo>
                  <a:lnTo>
                    <a:pt x="637" y="6"/>
                  </a:lnTo>
                  <a:lnTo>
                    <a:pt x="629" y="4"/>
                  </a:lnTo>
                  <a:lnTo>
                    <a:pt x="621" y="3"/>
                  </a:lnTo>
                  <a:lnTo>
                    <a:pt x="610" y="1"/>
                  </a:lnTo>
                  <a:lnTo>
                    <a:pt x="598" y="0"/>
                  </a:lnTo>
                  <a:lnTo>
                    <a:pt x="590" y="0"/>
                  </a:lnTo>
                  <a:lnTo>
                    <a:pt x="583" y="1"/>
                  </a:lnTo>
                  <a:lnTo>
                    <a:pt x="575" y="1"/>
                  </a:lnTo>
                  <a:lnTo>
                    <a:pt x="567" y="1"/>
                  </a:lnTo>
                  <a:lnTo>
                    <a:pt x="561" y="3"/>
                  </a:lnTo>
                  <a:lnTo>
                    <a:pt x="552" y="3"/>
                  </a:lnTo>
                  <a:lnTo>
                    <a:pt x="544" y="4"/>
                  </a:lnTo>
                  <a:lnTo>
                    <a:pt x="536" y="4"/>
                  </a:lnTo>
                  <a:lnTo>
                    <a:pt x="521" y="8"/>
                  </a:lnTo>
                  <a:lnTo>
                    <a:pt x="509" y="11"/>
                  </a:lnTo>
                  <a:lnTo>
                    <a:pt x="496" y="15"/>
                  </a:lnTo>
                  <a:lnTo>
                    <a:pt x="486" y="19"/>
                  </a:lnTo>
                  <a:lnTo>
                    <a:pt x="469" y="30"/>
                  </a:lnTo>
                  <a:lnTo>
                    <a:pt x="459" y="37"/>
                  </a:lnTo>
                  <a:lnTo>
                    <a:pt x="448" y="44"/>
                  </a:lnTo>
                  <a:lnTo>
                    <a:pt x="442" y="48"/>
                  </a:lnTo>
                  <a:lnTo>
                    <a:pt x="438" y="52"/>
                  </a:lnTo>
                  <a:lnTo>
                    <a:pt x="432" y="57"/>
                  </a:lnTo>
                  <a:lnTo>
                    <a:pt x="428" y="61"/>
                  </a:lnTo>
                  <a:lnTo>
                    <a:pt x="424" y="66"/>
                  </a:lnTo>
                  <a:lnTo>
                    <a:pt x="421" y="68"/>
                  </a:lnTo>
                  <a:lnTo>
                    <a:pt x="421" y="69"/>
                  </a:lnTo>
                  <a:lnTo>
                    <a:pt x="421" y="72"/>
                  </a:lnTo>
                  <a:lnTo>
                    <a:pt x="421" y="73"/>
                  </a:lnTo>
                  <a:lnTo>
                    <a:pt x="413" y="76"/>
                  </a:lnTo>
                  <a:lnTo>
                    <a:pt x="407" y="79"/>
                  </a:lnTo>
                  <a:lnTo>
                    <a:pt x="399" y="83"/>
                  </a:lnTo>
                  <a:lnTo>
                    <a:pt x="390" y="85"/>
                  </a:lnTo>
                  <a:lnTo>
                    <a:pt x="386" y="101"/>
                  </a:lnTo>
                  <a:lnTo>
                    <a:pt x="386" y="121"/>
                  </a:lnTo>
                  <a:lnTo>
                    <a:pt x="388" y="142"/>
                  </a:lnTo>
                  <a:lnTo>
                    <a:pt x="399" y="157"/>
                  </a:lnTo>
                  <a:lnTo>
                    <a:pt x="397" y="168"/>
                  </a:lnTo>
                  <a:lnTo>
                    <a:pt x="397" y="181"/>
                  </a:lnTo>
                  <a:lnTo>
                    <a:pt x="397" y="193"/>
                  </a:lnTo>
                  <a:lnTo>
                    <a:pt x="397" y="205"/>
                  </a:lnTo>
                  <a:lnTo>
                    <a:pt x="382" y="211"/>
                  </a:lnTo>
                  <a:lnTo>
                    <a:pt x="376" y="215"/>
                  </a:lnTo>
                  <a:lnTo>
                    <a:pt x="367" y="216"/>
                  </a:lnTo>
                  <a:lnTo>
                    <a:pt x="351" y="218"/>
                  </a:lnTo>
                  <a:lnTo>
                    <a:pt x="328" y="223"/>
                  </a:lnTo>
                  <a:lnTo>
                    <a:pt x="307" y="227"/>
                  </a:lnTo>
                  <a:lnTo>
                    <a:pt x="284" y="233"/>
                  </a:lnTo>
                  <a:lnTo>
                    <a:pt x="264" y="237"/>
                  </a:lnTo>
                  <a:lnTo>
                    <a:pt x="241" y="243"/>
                  </a:lnTo>
                  <a:lnTo>
                    <a:pt x="220" y="248"/>
                  </a:lnTo>
                  <a:lnTo>
                    <a:pt x="197" y="252"/>
                  </a:lnTo>
                  <a:lnTo>
                    <a:pt x="174" y="258"/>
                  </a:lnTo>
                  <a:lnTo>
                    <a:pt x="156" y="258"/>
                  </a:lnTo>
                  <a:lnTo>
                    <a:pt x="141" y="259"/>
                  </a:lnTo>
                  <a:lnTo>
                    <a:pt x="129" y="263"/>
                  </a:lnTo>
                  <a:lnTo>
                    <a:pt x="116" y="272"/>
                  </a:lnTo>
                  <a:lnTo>
                    <a:pt x="108" y="291"/>
                  </a:lnTo>
                  <a:lnTo>
                    <a:pt x="97" y="311"/>
                  </a:lnTo>
                  <a:lnTo>
                    <a:pt x="89" y="332"/>
                  </a:lnTo>
                  <a:lnTo>
                    <a:pt x="79" y="351"/>
                  </a:lnTo>
                  <a:lnTo>
                    <a:pt x="75" y="351"/>
                  </a:lnTo>
                  <a:lnTo>
                    <a:pt x="70" y="353"/>
                  </a:lnTo>
                  <a:lnTo>
                    <a:pt x="66" y="354"/>
                  </a:lnTo>
                  <a:lnTo>
                    <a:pt x="62" y="354"/>
                  </a:lnTo>
                  <a:lnTo>
                    <a:pt x="50" y="369"/>
                  </a:lnTo>
                  <a:lnTo>
                    <a:pt x="37" y="385"/>
                  </a:lnTo>
                  <a:lnTo>
                    <a:pt x="25" y="401"/>
                  </a:lnTo>
                  <a:lnTo>
                    <a:pt x="12" y="416"/>
                  </a:lnTo>
                  <a:lnTo>
                    <a:pt x="10" y="430"/>
                  </a:lnTo>
                  <a:lnTo>
                    <a:pt x="6" y="442"/>
                  </a:lnTo>
                  <a:lnTo>
                    <a:pt x="4" y="456"/>
                  </a:lnTo>
                  <a:lnTo>
                    <a:pt x="0" y="470"/>
                  </a:lnTo>
                  <a:lnTo>
                    <a:pt x="10" y="489"/>
                  </a:lnTo>
                  <a:lnTo>
                    <a:pt x="21" y="509"/>
                  </a:lnTo>
                  <a:lnTo>
                    <a:pt x="29" y="526"/>
                  </a:lnTo>
                  <a:lnTo>
                    <a:pt x="39" y="546"/>
                  </a:lnTo>
                  <a:lnTo>
                    <a:pt x="46" y="550"/>
                  </a:lnTo>
                  <a:lnTo>
                    <a:pt x="54" y="554"/>
                  </a:lnTo>
                  <a:lnTo>
                    <a:pt x="60" y="558"/>
                  </a:lnTo>
                  <a:lnTo>
                    <a:pt x="66" y="562"/>
                  </a:lnTo>
                  <a:lnTo>
                    <a:pt x="75" y="562"/>
                  </a:lnTo>
                  <a:lnTo>
                    <a:pt x="83" y="562"/>
                  </a:lnTo>
                  <a:lnTo>
                    <a:pt x="89" y="562"/>
                  </a:lnTo>
                  <a:lnTo>
                    <a:pt x="95" y="562"/>
                  </a:lnTo>
                  <a:lnTo>
                    <a:pt x="102" y="564"/>
                  </a:lnTo>
                  <a:lnTo>
                    <a:pt x="108" y="564"/>
                  </a:lnTo>
                  <a:lnTo>
                    <a:pt x="118" y="565"/>
                  </a:lnTo>
                  <a:lnTo>
                    <a:pt x="131" y="566"/>
                  </a:lnTo>
                  <a:lnTo>
                    <a:pt x="124" y="608"/>
                  </a:lnTo>
                  <a:lnTo>
                    <a:pt x="122" y="639"/>
                  </a:lnTo>
                  <a:lnTo>
                    <a:pt x="118" y="677"/>
                  </a:lnTo>
                  <a:lnTo>
                    <a:pt x="100" y="735"/>
                  </a:lnTo>
                  <a:lnTo>
                    <a:pt x="95" y="764"/>
                  </a:lnTo>
                  <a:lnTo>
                    <a:pt x="87" y="791"/>
                  </a:lnTo>
                  <a:lnTo>
                    <a:pt x="79" y="820"/>
                  </a:lnTo>
                  <a:lnTo>
                    <a:pt x="73" y="849"/>
                  </a:lnTo>
                  <a:lnTo>
                    <a:pt x="70" y="849"/>
                  </a:lnTo>
                  <a:lnTo>
                    <a:pt x="66" y="849"/>
                  </a:lnTo>
                  <a:lnTo>
                    <a:pt x="64" y="848"/>
                  </a:lnTo>
                  <a:lnTo>
                    <a:pt x="60" y="846"/>
                  </a:lnTo>
                  <a:lnTo>
                    <a:pt x="60" y="849"/>
                  </a:lnTo>
                  <a:lnTo>
                    <a:pt x="60" y="850"/>
                  </a:lnTo>
                  <a:lnTo>
                    <a:pt x="60" y="852"/>
                  </a:lnTo>
                  <a:lnTo>
                    <a:pt x="60" y="853"/>
                  </a:lnTo>
                  <a:lnTo>
                    <a:pt x="62" y="853"/>
                  </a:lnTo>
                  <a:lnTo>
                    <a:pt x="66" y="853"/>
                  </a:lnTo>
                  <a:lnTo>
                    <a:pt x="68" y="853"/>
                  </a:lnTo>
                  <a:lnTo>
                    <a:pt x="73" y="853"/>
                  </a:lnTo>
                  <a:lnTo>
                    <a:pt x="73" y="879"/>
                  </a:lnTo>
                  <a:lnTo>
                    <a:pt x="66" y="901"/>
                  </a:lnTo>
                  <a:lnTo>
                    <a:pt x="58" y="922"/>
                  </a:lnTo>
                  <a:lnTo>
                    <a:pt x="54" y="950"/>
                  </a:lnTo>
                  <a:lnTo>
                    <a:pt x="58" y="950"/>
                  </a:lnTo>
                  <a:lnTo>
                    <a:pt x="60" y="950"/>
                  </a:lnTo>
                  <a:lnTo>
                    <a:pt x="64" y="950"/>
                  </a:lnTo>
                  <a:lnTo>
                    <a:pt x="66" y="950"/>
                  </a:lnTo>
                  <a:lnTo>
                    <a:pt x="64" y="966"/>
                  </a:lnTo>
                  <a:lnTo>
                    <a:pt x="60" y="988"/>
                  </a:lnTo>
                  <a:lnTo>
                    <a:pt x="54" y="1010"/>
                  </a:lnTo>
                  <a:lnTo>
                    <a:pt x="54" y="1027"/>
                  </a:lnTo>
                  <a:lnTo>
                    <a:pt x="62" y="1027"/>
                  </a:lnTo>
                  <a:lnTo>
                    <a:pt x="70" y="1027"/>
                  </a:lnTo>
                  <a:lnTo>
                    <a:pt x="77" y="1028"/>
                  </a:lnTo>
                  <a:lnTo>
                    <a:pt x="85" y="1028"/>
                  </a:lnTo>
                  <a:lnTo>
                    <a:pt x="93" y="1039"/>
                  </a:lnTo>
                  <a:lnTo>
                    <a:pt x="100" y="1049"/>
                  </a:lnTo>
                  <a:lnTo>
                    <a:pt x="106" y="1060"/>
                  </a:lnTo>
                  <a:lnTo>
                    <a:pt x="114" y="1071"/>
                  </a:lnTo>
                  <a:lnTo>
                    <a:pt x="124" y="1096"/>
                  </a:lnTo>
                  <a:lnTo>
                    <a:pt x="135" y="1122"/>
                  </a:lnTo>
                  <a:lnTo>
                    <a:pt x="147" y="1149"/>
                  </a:lnTo>
                  <a:lnTo>
                    <a:pt x="160" y="1178"/>
                  </a:lnTo>
                  <a:lnTo>
                    <a:pt x="172" y="1207"/>
                  </a:lnTo>
                  <a:lnTo>
                    <a:pt x="187" y="1239"/>
                  </a:lnTo>
                  <a:lnTo>
                    <a:pt x="199" y="1269"/>
                  </a:lnTo>
                  <a:lnTo>
                    <a:pt x="212" y="1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1" name="Freeform 899"/>
            <p:cNvSpPr>
              <a:spLocks/>
            </p:cNvSpPr>
            <p:nvPr/>
          </p:nvSpPr>
          <p:spPr bwMode="auto">
            <a:xfrm>
              <a:off x="856" y="1946"/>
              <a:ext cx="123" cy="268"/>
            </a:xfrm>
            <a:custGeom>
              <a:avLst/>
              <a:gdLst>
                <a:gd name="T0" fmla="*/ 0 w 123"/>
                <a:gd name="T1" fmla="*/ 184 h 268"/>
                <a:gd name="T2" fmla="*/ 9 w 123"/>
                <a:gd name="T3" fmla="*/ 210 h 268"/>
                <a:gd name="T4" fmla="*/ 15 w 123"/>
                <a:gd name="T5" fmla="*/ 224 h 268"/>
                <a:gd name="T6" fmla="*/ 19 w 123"/>
                <a:gd name="T7" fmla="*/ 235 h 268"/>
                <a:gd name="T8" fmla="*/ 23 w 123"/>
                <a:gd name="T9" fmla="*/ 244 h 268"/>
                <a:gd name="T10" fmla="*/ 27 w 123"/>
                <a:gd name="T11" fmla="*/ 249 h 268"/>
                <a:gd name="T12" fmla="*/ 34 w 123"/>
                <a:gd name="T13" fmla="*/ 253 h 268"/>
                <a:gd name="T14" fmla="*/ 40 w 123"/>
                <a:gd name="T15" fmla="*/ 257 h 268"/>
                <a:gd name="T16" fmla="*/ 44 w 123"/>
                <a:gd name="T17" fmla="*/ 260 h 268"/>
                <a:gd name="T18" fmla="*/ 52 w 123"/>
                <a:gd name="T19" fmla="*/ 262 h 268"/>
                <a:gd name="T20" fmla="*/ 58 w 123"/>
                <a:gd name="T21" fmla="*/ 264 h 268"/>
                <a:gd name="T22" fmla="*/ 65 w 123"/>
                <a:gd name="T23" fmla="*/ 265 h 268"/>
                <a:gd name="T24" fmla="*/ 71 w 123"/>
                <a:gd name="T25" fmla="*/ 265 h 268"/>
                <a:gd name="T26" fmla="*/ 77 w 123"/>
                <a:gd name="T27" fmla="*/ 266 h 268"/>
                <a:gd name="T28" fmla="*/ 88 w 123"/>
                <a:gd name="T29" fmla="*/ 266 h 268"/>
                <a:gd name="T30" fmla="*/ 98 w 123"/>
                <a:gd name="T31" fmla="*/ 268 h 268"/>
                <a:gd name="T32" fmla="*/ 115 w 123"/>
                <a:gd name="T33" fmla="*/ 268 h 268"/>
                <a:gd name="T34" fmla="*/ 119 w 123"/>
                <a:gd name="T35" fmla="*/ 251 h 268"/>
                <a:gd name="T36" fmla="*/ 123 w 123"/>
                <a:gd name="T37" fmla="*/ 237 h 268"/>
                <a:gd name="T38" fmla="*/ 123 w 123"/>
                <a:gd name="T39" fmla="*/ 218 h 268"/>
                <a:gd name="T40" fmla="*/ 123 w 123"/>
                <a:gd name="T41" fmla="*/ 186 h 268"/>
                <a:gd name="T42" fmla="*/ 119 w 123"/>
                <a:gd name="T43" fmla="*/ 164 h 268"/>
                <a:gd name="T44" fmla="*/ 115 w 123"/>
                <a:gd name="T45" fmla="*/ 142 h 268"/>
                <a:gd name="T46" fmla="*/ 110 w 123"/>
                <a:gd name="T47" fmla="*/ 120 h 268"/>
                <a:gd name="T48" fmla="*/ 106 w 123"/>
                <a:gd name="T49" fmla="*/ 98 h 268"/>
                <a:gd name="T50" fmla="*/ 108 w 123"/>
                <a:gd name="T51" fmla="*/ 75 h 268"/>
                <a:gd name="T52" fmla="*/ 110 w 123"/>
                <a:gd name="T53" fmla="*/ 50 h 268"/>
                <a:gd name="T54" fmla="*/ 112 w 123"/>
                <a:gd name="T55" fmla="*/ 25 h 268"/>
                <a:gd name="T56" fmla="*/ 115 w 123"/>
                <a:gd name="T57" fmla="*/ 0 h 268"/>
                <a:gd name="T58" fmla="*/ 112 w 123"/>
                <a:gd name="T59" fmla="*/ 0 h 268"/>
                <a:gd name="T60" fmla="*/ 110 w 123"/>
                <a:gd name="T61" fmla="*/ 0 h 268"/>
                <a:gd name="T62" fmla="*/ 108 w 123"/>
                <a:gd name="T63" fmla="*/ 2 h 268"/>
                <a:gd name="T64" fmla="*/ 104 w 123"/>
                <a:gd name="T65" fmla="*/ 2 h 268"/>
                <a:gd name="T66" fmla="*/ 96 w 123"/>
                <a:gd name="T67" fmla="*/ 20 h 268"/>
                <a:gd name="T68" fmla="*/ 90 w 123"/>
                <a:gd name="T69" fmla="*/ 35 h 268"/>
                <a:gd name="T70" fmla="*/ 83 w 123"/>
                <a:gd name="T71" fmla="*/ 53 h 268"/>
                <a:gd name="T72" fmla="*/ 73 w 123"/>
                <a:gd name="T73" fmla="*/ 83 h 268"/>
                <a:gd name="T74" fmla="*/ 73 w 123"/>
                <a:gd name="T75" fmla="*/ 97 h 268"/>
                <a:gd name="T76" fmla="*/ 71 w 123"/>
                <a:gd name="T77" fmla="*/ 107 h 268"/>
                <a:gd name="T78" fmla="*/ 69 w 123"/>
                <a:gd name="T79" fmla="*/ 119 h 268"/>
                <a:gd name="T80" fmla="*/ 63 w 123"/>
                <a:gd name="T81" fmla="*/ 136 h 268"/>
                <a:gd name="T82" fmla="*/ 61 w 123"/>
                <a:gd name="T83" fmla="*/ 136 h 268"/>
                <a:gd name="T84" fmla="*/ 58 w 123"/>
                <a:gd name="T85" fmla="*/ 136 h 268"/>
                <a:gd name="T86" fmla="*/ 56 w 123"/>
                <a:gd name="T87" fmla="*/ 136 h 268"/>
                <a:gd name="T88" fmla="*/ 54 w 123"/>
                <a:gd name="T89" fmla="*/ 136 h 268"/>
                <a:gd name="T90" fmla="*/ 54 w 123"/>
                <a:gd name="T91" fmla="*/ 123 h 268"/>
                <a:gd name="T92" fmla="*/ 54 w 123"/>
                <a:gd name="T93" fmla="*/ 111 h 268"/>
                <a:gd name="T94" fmla="*/ 54 w 123"/>
                <a:gd name="T95" fmla="*/ 98 h 268"/>
                <a:gd name="T96" fmla="*/ 52 w 123"/>
                <a:gd name="T97" fmla="*/ 85 h 268"/>
                <a:gd name="T98" fmla="*/ 46 w 123"/>
                <a:gd name="T99" fmla="*/ 89 h 268"/>
                <a:gd name="T100" fmla="*/ 42 w 123"/>
                <a:gd name="T101" fmla="*/ 94 h 268"/>
                <a:gd name="T102" fmla="*/ 31 w 123"/>
                <a:gd name="T103" fmla="*/ 105 h 268"/>
                <a:gd name="T104" fmla="*/ 13 w 123"/>
                <a:gd name="T105" fmla="*/ 126 h 268"/>
                <a:gd name="T106" fmla="*/ 11 w 123"/>
                <a:gd name="T107" fmla="*/ 134 h 268"/>
                <a:gd name="T108" fmla="*/ 7 w 123"/>
                <a:gd name="T109" fmla="*/ 142 h 268"/>
                <a:gd name="T110" fmla="*/ 4 w 123"/>
                <a:gd name="T111" fmla="*/ 151 h 268"/>
                <a:gd name="T112" fmla="*/ 0 w 123"/>
                <a:gd name="T113" fmla="*/ 159 h 268"/>
                <a:gd name="T114" fmla="*/ 0 w 123"/>
                <a:gd name="T115" fmla="*/ 164 h 268"/>
                <a:gd name="T116" fmla="*/ 0 w 123"/>
                <a:gd name="T117" fmla="*/ 171 h 268"/>
                <a:gd name="T118" fmla="*/ 0 w 123"/>
                <a:gd name="T119" fmla="*/ 177 h 268"/>
                <a:gd name="T120" fmla="*/ 0 w 123"/>
                <a:gd name="T121" fmla="*/ 184 h 26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3"/>
                <a:gd name="T184" fmla="*/ 0 h 268"/>
                <a:gd name="T185" fmla="*/ 123 w 123"/>
                <a:gd name="T186" fmla="*/ 268 h 26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3" h="268">
                  <a:moveTo>
                    <a:pt x="0" y="184"/>
                  </a:moveTo>
                  <a:lnTo>
                    <a:pt x="9" y="210"/>
                  </a:lnTo>
                  <a:lnTo>
                    <a:pt x="15" y="224"/>
                  </a:lnTo>
                  <a:lnTo>
                    <a:pt x="19" y="235"/>
                  </a:lnTo>
                  <a:lnTo>
                    <a:pt x="23" y="244"/>
                  </a:lnTo>
                  <a:lnTo>
                    <a:pt x="27" y="249"/>
                  </a:lnTo>
                  <a:lnTo>
                    <a:pt x="34" y="253"/>
                  </a:lnTo>
                  <a:lnTo>
                    <a:pt x="40" y="257"/>
                  </a:lnTo>
                  <a:lnTo>
                    <a:pt x="44" y="260"/>
                  </a:lnTo>
                  <a:lnTo>
                    <a:pt x="52" y="262"/>
                  </a:lnTo>
                  <a:lnTo>
                    <a:pt x="58" y="264"/>
                  </a:lnTo>
                  <a:lnTo>
                    <a:pt x="65" y="265"/>
                  </a:lnTo>
                  <a:lnTo>
                    <a:pt x="71" y="265"/>
                  </a:lnTo>
                  <a:lnTo>
                    <a:pt x="77" y="266"/>
                  </a:lnTo>
                  <a:lnTo>
                    <a:pt x="88" y="266"/>
                  </a:lnTo>
                  <a:lnTo>
                    <a:pt x="98" y="268"/>
                  </a:lnTo>
                  <a:lnTo>
                    <a:pt x="115" y="268"/>
                  </a:lnTo>
                  <a:lnTo>
                    <a:pt x="119" y="251"/>
                  </a:lnTo>
                  <a:lnTo>
                    <a:pt x="123" y="237"/>
                  </a:lnTo>
                  <a:lnTo>
                    <a:pt x="123" y="218"/>
                  </a:lnTo>
                  <a:lnTo>
                    <a:pt x="123" y="186"/>
                  </a:lnTo>
                  <a:lnTo>
                    <a:pt x="119" y="164"/>
                  </a:lnTo>
                  <a:lnTo>
                    <a:pt x="115" y="142"/>
                  </a:lnTo>
                  <a:lnTo>
                    <a:pt x="110" y="120"/>
                  </a:lnTo>
                  <a:lnTo>
                    <a:pt x="106" y="98"/>
                  </a:lnTo>
                  <a:lnTo>
                    <a:pt x="108" y="75"/>
                  </a:lnTo>
                  <a:lnTo>
                    <a:pt x="110" y="50"/>
                  </a:lnTo>
                  <a:lnTo>
                    <a:pt x="112" y="25"/>
                  </a:lnTo>
                  <a:lnTo>
                    <a:pt x="115" y="0"/>
                  </a:lnTo>
                  <a:lnTo>
                    <a:pt x="112" y="0"/>
                  </a:lnTo>
                  <a:lnTo>
                    <a:pt x="110" y="0"/>
                  </a:lnTo>
                  <a:lnTo>
                    <a:pt x="108" y="2"/>
                  </a:lnTo>
                  <a:lnTo>
                    <a:pt x="104" y="2"/>
                  </a:lnTo>
                  <a:lnTo>
                    <a:pt x="96" y="20"/>
                  </a:lnTo>
                  <a:lnTo>
                    <a:pt x="90" y="35"/>
                  </a:lnTo>
                  <a:lnTo>
                    <a:pt x="83" y="53"/>
                  </a:lnTo>
                  <a:lnTo>
                    <a:pt x="73" y="83"/>
                  </a:lnTo>
                  <a:lnTo>
                    <a:pt x="73" y="97"/>
                  </a:lnTo>
                  <a:lnTo>
                    <a:pt x="71" y="107"/>
                  </a:lnTo>
                  <a:lnTo>
                    <a:pt x="69" y="119"/>
                  </a:lnTo>
                  <a:lnTo>
                    <a:pt x="63" y="136"/>
                  </a:lnTo>
                  <a:lnTo>
                    <a:pt x="61" y="136"/>
                  </a:lnTo>
                  <a:lnTo>
                    <a:pt x="58" y="136"/>
                  </a:lnTo>
                  <a:lnTo>
                    <a:pt x="56" y="136"/>
                  </a:lnTo>
                  <a:lnTo>
                    <a:pt x="54" y="136"/>
                  </a:lnTo>
                  <a:lnTo>
                    <a:pt x="54" y="123"/>
                  </a:lnTo>
                  <a:lnTo>
                    <a:pt x="54" y="111"/>
                  </a:lnTo>
                  <a:lnTo>
                    <a:pt x="54" y="98"/>
                  </a:lnTo>
                  <a:lnTo>
                    <a:pt x="52" y="85"/>
                  </a:lnTo>
                  <a:lnTo>
                    <a:pt x="46" y="89"/>
                  </a:lnTo>
                  <a:lnTo>
                    <a:pt x="42" y="94"/>
                  </a:lnTo>
                  <a:lnTo>
                    <a:pt x="31" y="105"/>
                  </a:lnTo>
                  <a:lnTo>
                    <a:pt x="13" y="126"/>
                  </a:lnTo>
                  <a:lnTo>
                    <a:pt x="11" y="134"/>
                  </a:lnTo>
                  <a:lnTo>
                    <a:pt x="7" y="142"/>
                  </a:lnTo>
                  <a:lnTo>
                    <a:pt x="4" y="151"/>
                  </a:lnTo>
                  <a:lnTo>
                    <a:pt x="0" y="159"/>
                  </a:lnTo>
                  <a:lnTo>
                    <a:pt x="0" y="164"/>
                  </a:lnTo>
                  <a:lnTo>
                    <a:pt x="0" y="171"/>
                  </a:lnTo>
                  <a:lnTo>
                    <a:pt x="0" y="177"/>
                  </a:lnTo>
                  <a:lnTo>
                    <a:pt x="0" y="184"/>
                  </a:ln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2" name="Freeform 900"/>
            <p:cNvSpPr>
              <a:spLocks/>
            </p:cNvSpPr>
            <p:nvPr/>
          </p:nvSpPr>
          <p:spPr bwMode="auto">
            <a:xfrm>
              <a:off x="902" y="1883"/>
              <a:ext cx="833" cy="794"/>
            </a:xfrm>
            <a:custGeom>
              <a:avLst/>
              <a:gdLst>
                <a:gd name="T0" fmla="*/ 12 w 833"/>
                <a:gd name="T1" fmla="*/ 721 h 794"/>
                <a:gd name="T2" fmla="*/ 21 w 833"/>
                <a:gd name="T3" fmla="*/ 718 h 794"/>
                <a:gd name="T4" fmla="*/ 25 w 833"/>
                <a:gd name="T5" fmla="*/ 713 h 794"/>
                <a:gd name="T6" fmla="*/ 4 w 833"/>
                <a:gd name="T7" fmla="*/ 772 h 794"/>
                <a:gd name="T8" fmla="*/ 31 w 833"/>
                <a:gd name="T9" fmla="*/ 794 h 794"/>
                <a:gd name="T10" fmla="*/ 243 w 833"/>
                <a:gd name="T11" fmla="*/ 787 h 794"/>
                <a:gd name="T12" fmla="*/ 345 w 833"/>
                <a:gd name="T13" fmla="*/ 784 h 794"/>
                <a:gd name="T14" fmla="*/ 388 w 833"/>
                <a:gd name="T15" fmla="*/ 788 h 794"/>
                <a:gd name="T16" fmla="*/ 480 w 833"/>
                <a:gd name="T17" fmla="*/ 790 h 794"/>
                <a:gd name="T18" fmla="*/ 569 w 833"/>
                <a:gd name="T19" fmla="*/ 790 h 794"/>
                <a:gd name="T20" fmla="*/ 638 w 833"/>
                <a:gd name="T21" fmla="*/ 786 h 794"/>
                <a:gd name="T22" fmla="*/ 663 w 833"/>
                <a:gd name="T23" fmla="*/ 670 h 794"/>
                <a:gd name="T24" fmla="*/ 669 w 833"/>
                <a:gd name="T25" fmla="*/ 573 h 794"/>
                <a:gd name="T26" fmla="*/ 646 w 833"/>
                <a:gd name="T27" fmla="*/ 504 h 794"/>
                <a:gd name="T28" fmla="*/ 586 w 833"/>
                <a:gd name="T29" fmla="*/ 437 h 794"/>
                <a:gd name="T30" fmla="*/ 557 w 833"/>
                <a:gd name="T31" fmla="*/ 390 h 794"/>
                <a:gd name="T32" fmla="*/ 550 w 833"/>
                <a:gd name="T33" fmla="*/ 353 h 794"/>
                <a:gd name="T34" fmla="*/ 521 w 833"/>
                <a:gd name="T35" fmla="*/ 298 h 794"/>
                <a:gd name="T36" fmla="*/ 525 w 833"/>
                <a:gd name="T37" fmla="*/ 277 h 794"/>
                <a:gd name="T38" fmla="*/ 530 w 833"/>
                <a:gd name="T39" fmla="*/ 296 h 794"/>
                <a:gd name="T40" fmla="*/ 557 w 833"/>
                <a:gd name="T41" fmla="*/ 351 h 794"/>
                <a:gd name="T42" fmla="*/ 588 w 833"/>
                <a:gd name="T43" fmla="*/ 420 h 794"/>
                <a:gd name="T44" fmla="*/ 660 w 833"/>
                <a:gd name="T45" fmla="*/ 466 h 794"/>
                <a:gd name="T46" fmla="*/ 714 w 833"/>
                <a:gd name="T47" fmla="*/ 467 h 794"/>
                <a:gd name="T48" fmla="*/ 719 w 833"/>
                <a:gd name="T49" fmla="*/ 476 h 794"/>
                <a:gd name="T50" fmla="*/ 754 w 833"/>
                <a:gd name="T51" fmla="*/ 471 h 794"/>
                <a:gd name="T52" fmla="*/ 812 w 833"/>
                <a:gd name="T53" fmla="*/ 425 h 794"/>
                <a:gd name="T54" fmla="*/ 831 w 833"/>
                <a:gd name="T55" fmla="*/ 361 h 794"/>
                <a:gd name="T56" fmla="*/ 802 w 833"/>
                <a:gd name="T57" fmla="*/ 335 h 794"/>
                <a:gd name="T58" fmla="*/ 771 w 833"/>
                <a:gd name="T59" fmla="*/ 332 h 794"/>
                <a:gd name="T60" fmla="*/ 756 w 833"/>
                <a:gd name="T61" fmla="*/ 368 h 794"/>
                <a:gd name="T62" fmla="*/ 737 w 833"/>
                <a:gd name="T63" fmla="*/ 396 h 794"/>
                <a:gd name="T64" fmla="*/ 750 w 833"/>
                <a:gd name="T65" fmla="*/ 354 h 794"/>
                <a:gd name="T66" fmla="*/ 725 w 833"/>
                <a:gd name="T67" fmla="*/ 358 h 794"/>
                <a:gd name="T68" fmla="*/ 746 w 833"/>
                <a:gd name="T69" fmla="*/ 321 h 794"/>
                <a:gd name="T70" fmla="*/ 712 w 833"/>
                <a:gd name="T71" fmla="*/ 259 h 794"/>
                <a:gd name="T72" fmla="*/ 721 w 833"/>
                <a:gd name="T73" fmla="*/ 190 h 794"/>
                <a:gd name="T74" fmla="*/ 710 w 833"/>
                <a:gd name="T75" fmla="*/ 130 h 794"/>
                <a:gd name="T76" fmla="*/ 677 w 833"/>
                <a:gd name="T77" fmla="*/ 120 h 794"/>
                <a:gd name="T78" fmla="*/ 615 w 833"/>
                <a:gd name="T79" fmla="*/ 120 h 794"/>
                <a:gd name="T80" fmla="*/ 567 w 833"/>
                <a:gd name="T81" fmla="*/ 131 h 794"/>
                <a:gd name="T82" fmla="*/ 579 w 833"/>
                <a:gd name="T83" fmla="*/ 121 h 794"/>
                <a:gd name="T84" fmla="*/ 631 w 833"/>
                <a:gd name="T85" fmla="*/ 109 h 794"/>
                <a:gd name="T86" fmla="*/ 669 w 833"/>
                <a:gd name="T87" fmla="*/ 113 h 794"/>
                <a:gd name="T88" fmla="*/ 721 w 833"/>
                <a:gd name="T89" fmla="*/ 121 h 794"/>
                <a:gd name="T90" fmla="*/ 681 w 833"/>
                <a:gd name="T91" fmla="*/ 95 h 794"/>
                <a:gd name="T92" fmla="*/ 561 w 833"/>
                <a:gd name="T93" fmla="*/ 37 h 794"/>
                <a:gd name="T94" fmla="*/ 492 w 833"/>
                <a:gd name="T95" fmla="*/ 21 h 794"/>
                <a:gd name="T96" fmla="*/ 409 w 833"/>
                <a:gd name="T97" fmla="*/ 7 h 794"/>
                <a:gd name="T98" fmla="*/ 349 w 833"/>
                <a:gd name="T99" fmla="*/ 6 h 794"/>
                <a:gd name="T100" fmla="*/ 316 w 833"/>
                <a:gd name="T101" fmla="*/ 3 h 794"/>
                <a:gd name="T102" fmla="*/ 199 w 833"/>
                <a:gd name="T103" fmla="*/ 18 h 794"/>
                <a:gd name="T104" fmla="*/ 133 w 833"/>
                <a:gd name="T105" fmla="*/ 33 h 794"/>
                <a:gd name="T106" fmla="*/ 79 w 833"/>
                <a:gd name="T107" fmla="*/ 74 h 794"/>
                <a:gd name="T108" fmla="*/ 79 w 833"/>
                <a:gd name="T109" fmla="*/ 204 h 794"/>
                <a:gd name="T110" fmla="*/ 91 w 833"/>
                <a:gd name="T111" fmla="*/ 329 h 794"/>
                <a:gd name="T112" fmla="*/ 85 w 833"/>
                <a:gd name="T113" fmla="*/ 462 h 794"/>
                <a:gd name="T114" fmla="*/ 62 w 833"/>
                <a:gd name="T115" fmla="*/ 568 h 794"/>
                <a:gd name="T116" fmla="*/ 35 w 833"/>
                <a:gd name="T117" fmla="*/ 646 h 7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3"/>
                <a:gd name="T178" fmla="*/ 0 h 794"/>
                <a:gd name="T179" fmla="*/ 833 w 833"/>
                <a:gd name="T180" fmla="*/ 794 h 79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3" h="794">
                  <a:moveTo>
                    <a:pt x="33" y="675"/>
                  </a:moveTo>
                  <a:lnTo>
                    <a:pt x="31" y="689"/>
                  </a:lnTo>
                  <a:lnTo>
                    <a:pt x="23" y="697"/>
                  </a:lnTo>
                  <a:lnTo>
                    <a:pt x="15" y="707"/>
                  </a:lnTo>
                  <a:lnTo>
                    <a:pt x="12" y="721"/>
                  </a:lnTo>
                  <a:lnTo>
                    <a:pt x="15" y="721"/>
                  </a:lnTo>
                  <a:lnTo>
                    <a:pt x="19" y="721"/>
                  </a:lnTo>
                  <a:lnTo>
                    <a:pt x="21" y="721"/>
                  </a:lnTo>
                  <a:lnTo>
                    <a:pt x="21" y="718"/>
                  </a:lnTo>
                  <a:lnTo>
                    <a:pt x="21" y="717"/>
                  </a:lnTo>
                  <a:lnTo>
                    <a:pt x="21" y="714"/>
                  </a:lnTo>
                  <a:lnTo>
                    <a:pt x="21" y="713"/>
                  </a:lnTo>
                  <a:lnTo>
                    <a:pt x="23" y="713"/>
                  </a:lnTo>
                  <a:lnTo>
                    <a:pt x="25" y="713"/>
                  </a:lnTo>
                  <a:lnTo>
                    <a:pt x="27" y="713"/>
                  </a:lnTo>
                  <a:lnTo>
                    <a:pt x="29" y="713"/>
                  </a:lnTo>
                  <a:lnTo>
                    <a:pt x="25" y="728"/>
                  </a:lnTo>
                  <a:lnTo>
                    <a:pt x="15" y="750"/>
                  </a:lnTo>
                  <a:lnTo>
                    <a:pt x="4" y="772"/>
                  </a:lnTo>
                  <a:lnTo>
                    <a:pt x="0" y="787"/>
                  </a:lnTo>
                  <a:lnTo>
                    <a:pt x="6" y="788"/>
                  </a:lnTo>
                  <a:lnTo>
                    <a:pt x="15" y="790"/>
                  </a:lnTo>
                  <a:lnTo>
                    <a:pt x="23" y="792"/>
                  </a:lnTo>
                  <a:lnTo>
                    <a:pt x="31" y="794"/>
                  </a:lnTo>
                  <a:lnTo>
                    <a:pt x="87" y="794"/>
                  </a:lnTo>
                  <a:lnTo>
                    <a:pt x="133" y="792"/>
                  </a:lnTo>
                  <a:lnTo>
                    <a:pt x="174" y="791"/>
                  </a:lnTo>
                  <a:lnTo>
                    <a:pt x="212" y="788"/>
                  </a:lnTo>
                  <a:lnTo>
                    <a:pt x="243" y="787"/>
                  </a:lnTo>
                  <a:lnTo>
                    <a:pt x="272" y="784"/>
                  </a:lnTo>
                  <a:lnTo>
                    <a:pt x="299" y="783"/>
                  </a:lnTo>
                  <a:lnTo>
                    <a:pt x="326" y="781"/>
                  </a:lnTo>
                  <a:lnTo>
                    <a:pt x="336" y="783"/>
                  </a:lnTo>
                  <a:lnTo>
                    <a:pt x="345" y="784"/>
                  </a:lnTo>
                  <a:lnTo>
                    <a:pt x="353" y="784"/>
                  </a:lnTo>
                  <a:lnTo>
                    <a:pt x="359" y="786"/>
                  </a:lnTo>
                  <a:lnTo>
                    <a:pt x="368" y="787"/>
                  </a:lnTo>
                  <a:lnTo>
                    <a:pt x="376" y="787"/>
                  </a:lnTo>
                  <a:lnTo>
                    <a:pt x="388" y="788"/>
                  </a:lnTo>
                  <a:lnTo>
                    <a:pt x="405" y="790"/>
                  </a:lnTo>
                  <a:lnTo>
                    <a:pt x="424" y="790"/>
                  </a:lnTo>
                  <a:lnTo>
                    <a:pt x="442" y="790"/>
                  </a:lnTo>
                  <a:lnTo>
                    <a:pt x="461" y="790"/>
                  </a:lnTo>
                  <a:lnTo>
                    <a:pt x="480" y="790"/>
                  </a:lnTo>
                  <a:lnTo>
                    <a:pt x="498" y="791"/>
                  </a:lnTo>
                  <a:lnTo>
                    <a:pt x="517" y="791"/>
                  </a:lnTo>
                  <a:lnTo>
                    <a:pt x="538" y="791"/>
                  </a:lnTo>
                  <a:lnTo>
                    <a:pt x="557" y="791"/>
                  </a:lnTo>
                  <a:lnTo>
                    <a:pt x="569" y="790"/>
                  </a:lnTo>
                  <a:lnTo>
                    <a:pt x="584" y="790"/>
                  </a:lnTo>
                  <a:lnTo>
                    <a:pt x="596" y="788"/>
                  </a:lnTo>
                  <a:lnTo>
                    <a:pt x="611" y="787"/>
                  </a:lnTo>
                  <a:lnTo>
                    <a:pt x="623" y="786"/>
                  </a:lnTo>
                  <a:lnTo>
                    <a:pt x="638" y="786"/>
                  </a:lnTo>
                  <a:lnTo>
                    <a:pt x="650" y="784"/>
                  </a:lnTo>
                  <a:lnTo>
                    <a:pt x="665" y="784"/>
                  </a:lnTo>
                  <a:lnTo>
                    <a:pt x="665" y="746"/>
                  </a:lnTo>
                  <a:lnTo>
                    <a:pt x="665" y="707"/>
                  </a:lnTo>
                  <a:lnTo>
                    <a:pt x="663" y="670"/>
                  </a:lnTo>
                  <a:lnTo>
                    <a:pt x="663" y="631"/>
                  </a:lnTo>
                  <a:lnTo>
                    <a:pt x="665" y="616"/>
                  </a:lnTo>
                  <a:lnTo>
                    <a:pt x="667" y="602"/>
                  </a:lnTo>
                  <a:lnTo>
                    <a:pt x="667" y="587"/>
                  </a:lnTo>
                  <a:lnTo>
                    <a:pt x="669" y="573"/>
                  </a:lnTo>
                  <a:lnTo>
                    <a:pt x="669" y="562"/>
                  </a:lnTo>
                  <a:lnTo>
                    <a:pt x="669" y="551"/>
                  </a:lnTo>
                  <a:lnTo>
                    <a:pt x="667" y="540"/>
                  </a:lnTo>
                  <a:lnTo>
                    <a:pt x="667" y="529"/>
                  </a:lnTo>
                  <a:lnTo>
                    <a:pt x="646" y="504"/>
                  </a:lnTo>
                  <a:lnTo>
                    <a:pt x="629" y="485"/>
                  </a:lnTo>
                  <a:lnTo>
                    <a:pt x="615" y="470"/>
                  </a:lnTo>
                  <a:lnTo>
                    <a:pt x="604" y="458"/>
                  </a:lnTo>
                  <a:lnTo>
                    <a:pt x="594" y="447"/>
                  </a:lnTo>
                  <a:lnTo>
                    <a:pt x="586" y="437"/>
                  </a:lnTo>
                  <a:lnTo>
                    <a:pt x="577" y="426"/>
                  </a:lnTo>
                  <a:lnTo>
                    <a:pt x="567" y="413"/>
                  </a:lnTo>
                  <a:lnTo>
                    <a:pt x="565" y="407"/>
                  </a:lnTo>
                  <a:lnTo>
                    <a:pt x="561" y="398"/>
                  </a:lnTo>
                  <a:lnTo>
                    <a:pt x="557" y="390"/>
                  </a:lnTo>
                  <a:lnTo>
                    <a:pt x="552" y="380"/>
                  </a:lnTo>
                  <a:lnTo>
                    <a:pt x="552" y="374"/>
                  </a:lnTo>
                  <a:lnTo>
                    <a:pt x="552" y="367"/>
                  </a:lnTo>
                  <a:lnTo>
                    <a:pt x="550" y="360"/>
                  </a:lnTo>
                  <a:lnTo>
                    <a:pt x="550" y="353"/>
                  </a:lnTo>
                  <a:lnTo>
                    <a:pt x="542" y="342"/>
                  </a:lnTo>
                  <a:lnTo>
                    <a:pt x="536" y="329"/>
                  </a:lnTo>
                  <a:lnTo>
                    <a:pt x="530" y="317"/>
                  </a:lnTo>
                  <a:lnTo>
                    <a:pt x="521" y="305"/>
                  </a:lnTo>
                  <a:lnTo>
                    <a:pt x="521" y="298"/>
                  </a:lnTo>
                  <a:lnTo>
                    <a:pt x="521" y="291"/>
                  </a:lnTo>
                  <a:lnTo>
                    <a:pt x="519" y="285"/>
                  </a:lnTo>
                  <a:lnTo>
                    <a:pt x="519" y="278"/>
                  </a:lnTo>
                  <a:lnTo>
                    <a:pt x="521" y="277"/>
                  </a:lnTo>
                  <a:lnTo>
                    <a:pt x="525" y="277"/>
                  </a:lnTo>
                  <a:lnTo>
                    <a:pt x="528" y="276"/>
                  </a:lnTo>
                  <a:lnTo>
                    <a:pt x="530" y="274"/>
                  </a:lnTo>
                  <a:lnTo>
                    <a:pt x="530" y="283"/>
                  </a:lnTo>
                  <a:lnTo>
                    <a:pt x="530" y="289"/>
                  </a:lnTo>
                  <a:lnTo>
                    <a:pt x="530" y="296"/>
                  </a:lnTo>
                  <a:lnTo>
                    <a:pt x="532" y="303"/>
                  </a:lnTo>
                  <a:lnTo>
                    <a:pt x="538" y="316"/>
                  </a:lnTo>
                  <a:lnTo>
                    <a:pt x="544" y="327"/>
                  </a:lnTo>
                  <a:lnTo>
                    <a:pt x="550" y="339"/>
                  </a:lnTo>
                  <a:lnTo>
                    <a:pt x="557" y="351"/>
                  </a:lnTo>
                  <a:lnTo>
                    <a:pt x="561" y="374"/>
                  </a:lnTo>
                  <a:lnTo>
                    <a:pt x="565" y="386"/>
                  </a:lnTo>
                  <a:lnTo>
                    <a:pt x="567" y="394"/>
                  </a:lnTo>
                  <a:lnTo>
                    <a:pt x="569" y="404"/>
                  </a:lnTo>
                  <a:lnTo>
                    <a:pt x="588" y="420"/>
                  </a:lnTo>
                  <a:lnTo>
                    <a:pt x="602" y="430"/>
                  </a:lnTo>
                  <a:lnTo>
                    <a:pt x="613" y="440"/>
                  </a:lnTo>
                  <a:lnTo>
                    <a:pt x="629" y="452"/>
                  </a:lnTo>
                  <a:lnTo>
                    <a:pt x="648" y="460"/>
                  </a:lnTo>
                  <a:lnTo>
                    <a:pt x="660" y="466"/>
                  </a:lnTo>
                  <a:lnTo>
                    <a:pt x="671" y="469"/>
                  </a:lnTo>
                  <a:lnTo>
                    <a:pt x="681" y="471"/>
                  </a:lnTo>
                  <a:lnTo>
                    <a:pt x="698" y="470"/>
                  </a:lnTo>
                  <a:lnTo>
                    <a:pt x="706" y="469"/>
                  </a:lnTo>
                  <a:lnTo>
                    <a:pt x="714" y="467"/>
                  </a:lnTo>
                  <a:lnTo>
                    <a:pt x="725" y="463"/>
                  </a:lnTo>
                  <a:lnTo>
                    <a:pt x="723" y="466"/>
                  </a:lnTo>
                  <a:lnTo>
                    <a:pt x="721" y="469"/>
                  </a:lnTo>
                  <a:lnTo>
                    <a:pt x="721" y="473"/>
                  </a:lnTo>
                  <a:lnTo>
                    <a:pt x="719" y="476"/>
                  </a:lnTo>
                  <a:lnTo>
                    <a:pt x="725" y="474"/>
                  </a:lnTo>
                  <a:lnTo>
                    <a:pt x="731" y="474"/>
                  </a:lnTo>
                  <a:lnTo>
                    <a:pt x="737" y="474"/>
                  </a:lnTo>
                  <a:lnTo>
                    <a:pt x="744" y="474"/>
                  </a:lnTo>
                  <a:lnTo>
                    <a:pt x="754" y="471"/>
                  </a:lnTo>
                  <a:lnTo>
                    <a:pt x="766" y="467"/>
                  </a:lnTo>
                  <a:lnTo>
                    <a:pt x="779" y="463"/>
                  </a:lnTo>
                  <a:lnTo>
                    <a:pt x="789" y="460"/>
                  </a:lnTo>
                  <a:lnTo>
                    <a:pt x="800" y="442"/>
                  </a:lnTo>
                  <a:lnTo>
                    <a:pt x="812" y="425"/>
                  </a:lnTo>
                  <a:lnTo>
                    <a:pt x="822" y="405"/>
                  </a:lnTo>
                  <a:lnTo>
                    <a:pt x="833" y="387"/>
                  </a:lnTo>
                  <a:lnTo>
                    <a:pt x="833" y="376"/>
                  </a:lnTo>
                  <a:lnTo>
                    <a:pt x="833" y="368"/>
                  </a:lnTo>
                  <a:lnTo>
                    <a:pt x="831" y="361"/>
                  </a:lnTo>
                  <a:lnTo>
                    <a:pt x="827" y="351"/>
                  </a:lnTo>
                  <a:lnTo>
                    <a:pt x="820" y="346"/>
                  </a:lnTo>
                  <a:lnTo>
                    <a:pt x="816" y="342"/>
                  </a:lnTo>
                  <a:lnTo>
                    <a:pt x="810" y="338"/>
                  </a:lnTo>
                  <a:lnTo>
                    <a:pt x="802" y="335"/>
                  </a:lnTo>
                  <a:lnTo>
                    <a:pt x="793" y="334"/>
                  </a:lnTo>
                  <a:lnTo>
                    <a:pt x="787" y="332"/>
                  </a:lnTo>
                  <a:lnTo>
                    <a:pt x="781" y="331"/>
                  </a:lnTo>
                  <a:lnTo>
                    <a:pt x="775" y="331"/>
                  </a:lnTo>
                  <a:lnTo>
                    <a:pt x="771" y="332"/>
                  </a:lnTo>
                  <a:lnTo>
                    <a:pt x="768" y="335"/>
                  </a:lnTo>
                  <a:lnTo>
                    <a:pt x="766" y="336"/>
                  </a:lnTo>
                  <a:lnTo>
                    <a:pt x="764" y="339"/>
                  </a:lnTo>
                  <a:lnTo>
                    <a:pt x="760" y="354"/>
                  </a:lnTo>
                  <a:lnTo>
                    <a:pt x="756" y="368"/>
                  </a:lnTo>
                  <a:lnTo>
                    <a:pt x="754" y="383"/>
                  </a:lnTo>
                  <a:lnTo>
                    <a:pt x="750" y="397"/>
                  </a:lnTo>
                  <a:lnTo>
                    <a:pt x="746" y="397"/>
                  </a:lnTo>
                  <a:lnTo>
                    <a:pt x="741" y="396"/>
                  </a:lnTo>
                  <a:lnTo>
                    <a:pt x="737" y="396"/>
                  </a:lnTo>
                  <a:lnTo>
                    <a:pt x="731" y="394"/>
                  </a:lnTo>
                  <a:lnTo>
                    <a:pt x="733" y="387"/>
                  </a:lnTo>
                  <a:lnTo>
                    <a:pt x="739" y="376"/>
                  </a:lnTo>
                  <a:lnTo>
                    <a:pt x="746" y="365"/>
                  </a:lnTo>
                  <a:lnTo>
                    <a:pt x="750" y="354"/>
                  </a:lnTo>
                  <a:lnTo>
                    <a:pt x="737" y="358"/>
                  </a:lnTo>
                  <a:lnTo>
                    <a:pt x="731" y="361"/>
                  </a:lnTo>
                  <a:lnTo>
                    <a:pt x="725" y="363"/>
                  </a:lnTo>
                  <a:lnTo>
                    <a:pt x="721" y="364"/>
                  </a:lnTo>
                  <a:lnTo>
                    <a:pt x="725" y="358"/>
                  </a:lnTo>
                  <a:lnTo>
                    <a:pt x="729" y="353"/>
                  </a:lnTo>
                  <a:lnTo>
                    <a:pt x="737" y="347"/>
                  </a:lnTo>
                  <a:lnTo>
                    <a:pt x="750" y="339"/>
                  </a:lnTo>
                  <a:lnTo>
                    <a:pt x="748" y="331"/>
                  </a:lnTo>
                  <a:lnTo>
                    <a:pt x="746" y="321"/>
                  </a:lnTo>
                  <a:lnTo>
                    <a:pt x="746" y="313"/>
                  </a:lnTo>
                  <a:lnTo>
                    <a:pt x="744" y="305"/>
                  </a:lnTo>
                  <a:lnTo>
                    <a:pt x="727" y="283"/>
                  </a:lnTo>
                  <a:lnTo>
                    <a:pt x="717" y="269"/>
                  </a:lnTo>
                  <a:lnTo>
                    <a:pt x="712" y="259"/>
                  </a:lnTo>
                  <a:lnTo>
                    <a:pt x="706" y="249"/>
                  </a:lnTo>
                  <a:lnTo>
                    <a:pt x="708" y="233"/>
                  </a:lnTo>
                  <a:lnTo>
                    <a:pt x="710" y="221"/>
                  </a:lnTo>
                  <a:lnTo>
                    <a:pt x="714" y="208"/>
                  </a:lnTo>
                  <a:lnTo>
                    <a:pt x="721" y="190"/>
                  </a:lnTo>
                  <a:lnTo>
                    <a:pt x="721" y="175"/>
                  </a:lnTo>
                  <a:lnTo>
                    <a:pt x="721" y="161"/>
                  </a:lnTo>
                  <a:lnTo>
                    <a:pt x="721" y="146"/>
                  </a:lnTo>
                  <a:lnTo>
                    <a:pt x="721" y="132"/>
                  </a:lnTo>
                  <a:lnTo>
                    <a:pt x="710" y="130"/>
                  </a:lnTo>
                  <a:lnTo>
                    <a:pt x="702" y="127"/>
                  </a:lnTo>
                  <a:lnTo>
                    <a:pt x="696" y="124"/>
                  </a:lnTo>
                  <a:lnTo>
                    <a:pt x="690" y="123"/>
                  </a:lnTo>
                  <a:lnTo>
                    <a:pt x="683" y="121"/>
                  </a:lnTo>
                  <a:lnTo>
                    <a:pt x="677" y="120"/>
                  </a:lnTo>
                  <a:lnTo>
                    <a:pt x="669" y="119"/>
                  </a:lnTo>
                  <a:lnTo>
                    <a:pt x="658" y="117"/>
                  </a:lnTo>
                  <a:lnTo>
                    <a:pt x="640" y="117"/>
                  </a:lnTo>
                  <a:lnTo>
                    <a:pt x="627" y="117"/>
                  </a:lnTo>
                  <a:lnTo>
                    <a:pt x="615" y="120"/>
                  </a:lnTo>
                  <a:lnTo>
                    <a:pt x="600" y="123"/>
                  </a:lnTo>
                  <a:lnTo>
                    <a:pt x="592" y="125"/>
                  </a:lnTo>
                  <a:lnTo>
                    <a:pt x="588" y="128"/>
                  </a:lnTo>
                  <a:lnTo>
                    <a:pt x="579" y="130"/>
                  </a:lnTo>
                  <a:lnTo>
                    <a:pt x="567" y="131"/>
                  </a:lnTo>
                  <a:lnTo>
                    <a:pt x="567" y="130"/>
                  </a:lnTo>
                  <a:lnTo>
                    <a:pt x="567" y="127"/>
                  </a:lnTo>
                  <a:lnTo>
                    <a:pt x="567" y="125"/>
                  </a:lnTo>
                  <a:lnTo>
                    <a:pt x="567" y="124"/>
                  </a:lnTo>
                  <a:lnTo>
                    <a:pt x="579" y="121"/>
                  </a:lnTo>
                  <a:lnTo>
                    <a:pt x="592" y="117"/>
                  </a:lnTo>
                  <a:lnTo>
                    <a:pt x="604" y="113"/>
                  </a:lnTo>
                  <a:lnTo>
                    <a:pt x="615" y="109"/>
                  </a:lnTo>
                  <a:lnTo>
                    <a:pt x="623" y="109"/>
                  </a:lnTo>
                  <a:lnTo>
                    <a:pt x="631" y="109"/>
                  </a:lnTo>
                  <a:lnTo>
                    <a:pt x="638" y="109"/>
                  </a:lnTo>
                  <a:lnTo>
                    <a:pt x="644" y="110"/>
                  </a:lnTo>
                  <a:lnTo>
                    <a:pt x="650" y="110"/>
                  </a:lnTo>
                  <a:lnTo>
                    <a:pt x="658" y="112"/>
                  </a:lnTo>
                  <a:lnTo>
                    <a:pt x="669" y="113"/>
                  </a:lnTo>
                  <a:lnTo>
                    <a:pt x="681" y="116"/>
                  </a:lnTo>
                  <a:lnTo>
                    <a:pt x="694" y="119"/>
                  </a:lnTo>
                  <a:lnTo>
                    <a:pt x="702" y="120"/>
                  </a:lnTo>
                  <a:lnTo>
                    <a:pt x="710" y="121"/>
                  </a:lnTo>
                  <a:lnTo>
                    <a:pt x="721" y="121"/>
                  </a:lnTo>
                  <a:lnTo>
                    <a:pt x="719" y="119"/>
                  </a:lnTo>
                  <a:lnTo>
                    <a:pt x="719" y="116"/>
                  </a:lnTo>
                  <a:lnTo>
                    <a:pt x="717" y="113"/>
                  </a:lnTo>
                  <a:lnTo>
                    <a:pt x="714" y="109"/>
                  </a:lnTo>
                  <a:lnTo>
                    <a:pt x="681" y="95"/>
                  </a:lnTo>
                  <a:lnTo>
                    <a:pt x="652" y="81"/>
                  </a:lnTo>
                  <a:lnTo>
                    <a:pt x="625" y="68"/>
                  </a:lnTo>
                  <a:lnTo>
                    <a:pt x="600" y="57"/>
                  </a:lnTo>
                  <a:lnTo>
                    <a:pt x="579" y="46"/>
                  </a:lnTo>
                  <a:lnTo>
                    <a:pt x="561" y="37"/>
                  </a:lnTo>
                  <a:lnTo>
                    <a:pt x="548" y="32"/>
                  </a:lnTo>
                  <a:lnTo>
                    <a:pt x="540" y="29"/>
                  </a:lnTo>
                  <a:lnTo>
                    <a:pt x="523" y="26"/>
                  </a:lnTo>
                  <a:lnTo>
                    <a:pt x="507" y="23"/>
                  </a:lnTo>
                  <a:lnTo>
                    <a:pt x="492" y="21"/>
                  </a:lnTo>
                  <a:lnTo>
                    <a:pt x="476" y="18"/>
                  </a:lnTo>
                  <a:lnTo>
                    <a:pt x="459" y="15"/>
                  </a:lnTo>
                  <a:lnTo>
                    <a:pt x="442" y="12"/>
                  </a:lnTo>
                  <a:lnTo>
                    <a:pt x="426" y="10"/>
                  </a:lnTo>
                  <a:lnTo>
                    <a:pt x="409" y="7"/>
                  </a:lnTo>
                  <a:lnTo>
                    <a:pt x="388" y="7"/>
                  </a:lnTo>
                  <a:lnTo>
                    <a:pt x="374" y="6"/>
                  </a:lnTo>
                  <a:lnTo>
                    <a:pt x="361" y="6"/>
                  </a:lnTo>
                  <a:lnTo>
                    <a:pt x="353" y="6"/>
                  </a:lnTo>
                  <a:lnTo>
                    <a:pt x="349" y="6"/>
                  </a:lnTo>
                  <a:lnTo>
                    <a:pt x="345" y="6"/>
                  </a:lnTo>
                  <a:lnTo>
                    <a:pt x="341" y="7"/>
                  </a:lnTo>
                  <a:lnTo>
                    <a:pt x="339" y="7"/>
                  </a:lnTo>
                  <a:lnTo>
                    <a:pt x="326" y="6"/>
                  </a:lnTo>
                  <a:lnTo>
                    <a:pt x="316" y="3"/>
                  </a:lnTo>
                  <a:lnTo>
                    <a:pt x="307" y="1"/>
                  </a:lnTo>
                  <a:lnTo>
                    <a:pt x="297" y="0"/>
                  </a:lnTo>
                  <a:lnTo>
                    <a:pt x="255" y="8"/>
                  </a:lnTo>
                  <a:lnTo>
                    <a:pt x="222" y="14"/>
                  </a:lnTo>
                  <a:lnTo>
                    <a:pt x="199" y="18"/>
                  </a:lnTo>
                  <a:lnTo>
                    <a:pt x="181" y="22"/>
                  </a:lnTo>
                  <a:lnTo>
                    <a:pt x="168" y="25"/>
                  </a:lnTo>
                  <a:lnTo>
                    <a:pt x="156" y="28"/>
                  </a:lnTo>
                  <a:lnTo>
                    <a:pt x="145" y="30"/>
                  </a:lnTo>
                  <a:lnTo>
                    <a:pt x="133" y="33"/>
                  </a:lnTo>
                  <a:lnTo>
                    <a:pt x="104" y="46"/>
                  </a:lnTo>
                  <a:lnTo>
                    <a:pt x="89" y="52"/>
                  </a:lnTo>
                  <a:lnTo>
                    <a:pt x="83" y="55"/>
                  </a:lnTo>
                  <a:lnTo>
                    <a:pt x="79" y="59"/>
                  </a:lnTo>
                  <a:lnTo>
                    <a:pt x="79" y="74"/>
                  </a:lnTo>
                  <a:lnTo>
                    <a:pt x="77" y="90"/>
                  </a:lnTo>
                  <a:lnTo>
                    <a:pt x="75" y="112"/>
                  </a:lnTo>
                  <a:lnTo>
                    <a:pt x="69" y="150"/>
                  </a:lnTo>
                  <a:lnTo>
                    <a:pt x="75" y="178"/>
                  </a:lnTo>
                  <a:lnTo>
                    <a:pt x="79" y="204"/>
                  </a:lnTo>
                  <a:lnTo>
                    <a:pt x="83" y="230"/>
                  </a:lnTo>
                  <a:lnTo>
                    <a:pt x="89" y="256"/>
                  </a:lnTo>
                  <a:lnTo>
                    <a:pt x="89" y="281"/>
                  </a:lnTo>
                  <a:lnTo>
                    <a:pt x="91" y="305"/>
                  </a:lnTo>
                  <a:lnTo>
                    <a:pt x="91" y="329"/>
                  </a:lnTo>
                  <a:lnTo>
                    <a:pt x="93" y="353"/>
                  </a:lnTo>
                  <a:lnTo>
                    <a:pt x="91" y="412"/>
                  </a:lnTo>
                  <a:lnTo>
                    <a:pt x="89" y="444"/>
                  </a:lnTo>
                  <a:lnTo>
                    <a:pt x="87" y="458"/>
                  </a:lnTo>
                  <a:lnTo>
                    <a:pt x="85" y="462"/>
                  </a:lnTo>
                  <a:lnTo>
                    <a:pt x="81" y="500"/>
                  </a:lnTo>
                  <a:lnTo>
                    <a:pt x="77" y="522"/>
                  </a:lnTo>
                  <a:lnTo>
                    <a:pt x="73" y="539"/>
                  </a:lnTo>
                  <a:lnTo>
                    <a:pt x="69" y="557"/>
                  </a:lnTo>
                  <a:lnTo>
                    <a:pt x="62" y="568"/>
                  </a:lnTo>
                  <a:lnTo>
                    <a:pt x="54" y="579"/>
                  </a:lnTo>
                  <a:lnTo>
                    <a:pt x="46" y="594"/>
                  </a:lnTo>
                  <a:lnTo>
                    <a:pt x="35" y="617"/>
                  </a:lnTo>
                  <a:lnTo>
                    <a:pt x="35" y="631"/>
                  </a:lnTo>
                  <a:lnTo>
                    <a:pt x="35" y="646"/>
                  </a:lnTo>
                  <a:lnTo>
                    <a:pt x="35" y="660"/>
                  </a:lnTo>
                  <a:lnTo>
                    <a:pt x="33" y="675"/>
                  </a:ln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3" name="Freeform 901"/>
            <p:cNvSpPr>
              <a:spLocks/>
            </p:cNvSpPr>
            <p:nvPr/>
          </p:nvSpPr>
          <p:spPr bwMode="auto">
            <a:xfrm>
              <a:off x="966" y="2674"/>
              <a:ext cx="528" cy="809"/>
            </a:xfrm>
            <a:custGeom>
              <a:avLst/>
              <a:gdLst>
                <a:gd name="T0" fmla="*/ 36 w 528"/>
                <a:gd name="T1" fmla="*/ 91 h 809"/>
                <a:gd name="T2" fmla="*/ 88 w 528"/>
                <a:gd name="T3" fmla="*/ 177 h 809"/>
                <a:gd name="T4" fmla="*/ 102 w 528"/>
                <a:gd name="T5" fmla="*/ 204 h 809"/>
                <a:gd name="T6" fmla="*/ 104 w 528"/>
                <a:gd name="T7" fmla="*/ 234 h 809"/>
                <a:gd name="T8" fmla="*/ 106 w 528"/>
                <a:gd name="T9" fmla="*/ 288 h 809"/>
                <a:gd name="T10" fmla="*/ 123 w 528"/>
                <a:gd name="T11" fmla="*/ 314 h 809"/>
                <a:gd name="T12" fmla="*/ 131 w 528"/>
                <a:gd name="T13" fmla="*/ 352 h 809"/>
                <a:gd name="T14" fmla="*/ 135 w 528"/>
                <a:gd name="T15" fmla="*/ 390 h 809"/>
                <a:gd name="T16" fmla="*/ 96 w 528"/>
                <a:gd name="T17" fmla="*/ 669 h 809"/>
                <a:gd name="T18" fmla="*/ 104 w 528"/>
                <a:gd name="T19" fmla="*/ 776 h 809"/>
                <a:gd name="T20" fmla="*/ 135 w 528"/>
                <a:gd name="T21" fmla="*/ 782 h 809"/>
                <a:gd name="T22" fmla="*/ 171 w 528"/>
                <a:gd name="T23" fmla="*/ 784 h 809"/>
                <a:gd name="T24" fmla="*/ 218 w 528"/>
                <a:gd name="T25" fmla="*/ 777 h 809"/>
                <a:gd name="T26" fmla="*/ 248 w 528"/>
                <a:gd name="T27" fmla="*/ 667 h 809"/>
                <a:gd name="T28" fmla="*/ 266 w 528"/>
                <a:gd name="T29" fmla="*/ 473 h 809"/>
                <a:gd name="T30" fmla="*/ 283 w 528"/>
                <a:gd name="T31" fmla="*/ 352 h 809"/>
                <a:gd name="T32" fmla="*/ 272 w 528"/>
                <a:gd name="T33" fmla="*/ 161 h 809"/>
                <a:gd name="T34" fmla="*/ 235 w 528"/>
                <a:gd name="T35" fmla="*/ 95 h 809"/>
                <a:gd name="T36" fmla="*/ 229 w 528"/>
                <a:gd name="T37" fmla="*/ 84 h 809"/>
                <a:gd name="T38" fmla="*/ 235 w 528"/>
                <a:gd name="T39" fmla="*/ 81 h 809"/>
                <a:gd name="T40" fmla="*/ 237 w 528"/>
                <a:gd name="T41" fmla="*/ 75 h 809"/>
                <a:gd name="T42" fmla="*/ 256 w 528"/>
                <a:gd name="T43" fmla="*/ 75 h 809"/>
                <a:gd name="T44" fmla="*/ 266 w 528"/>
                <a:gd name="T45" fmla="*/ 80 h 809"/>
                <a:gd name="T46" fmla="*/ 275 w 528"/>
                <a:gd name="T47" fmla="*/ 83 h 809"/>
                <a:gd name="T48" fmla="*/ 272 w 528"/>
                <a:gd name="T49" fmla="*/ 92 h 809"/>
                <a:gd name="T50" fmla="*/ 277 w 528"/>
                <a:gd name="T51" fmla="*/ 97 h 809"/>
                <a:gd name="T52" fmla="*/ 304 w 528"/>
                <a:gd name="T53" fmla="*/ 250 h 809"/>
                <a:gd name="T54" fmla="*/ 302 w 528"/>
                <a:gd name="T55" fmla="*/ 327 h 809"/>
                <a:gd name="T56" fmla="*/ 291 w 528"/>
                <a:gd name="T57" fmla="*/ 367 h 809"/>
                <a:gd name="T58" fmla="*/ 297 w 528"/>
                <a:gd name="T59" fmla="*/ 374 h 809"/>
                <a:gd name="T60" fmla="*/ 277 w 528"/>
                <a:gd name="T61" fmla="*/ 467 h 809"/>
                <a:gd name="T62" fmla="*/ 270 w 528"/>
                <a:gd name="T63" fmla="*/ 549 h 809"/>
                <a:gd name="T64" fmla="*/ 243 w 528"/>
                <a:gd name="T65" fmla="*/ 754 h 809"/>
                <a:gd name="T66" fmla="*/ 250 w 528"/>
                <a:gd name="T67" fmla="*/ 802 h 809"/>
                <a:gd name="T68" fmla="*/ 272 w 528"/>
                <a:gd name="T69" fmla="*/ 809 h 809"/>
                <a:gd name="T70" fmla="*/ 302 w 528"/>
                <a:gd name="T71" fmla="*/ 805 h 809"/>
                <a:gd name="T72" fmla="*/ 387 w 528"/>
                <a:gd name="T73" fmla="*/ 782 h 809"/>
                <a:gd name="T74" fmla="*/ 422 w 528"/>
                <a:gd name="T75" fmla="*/ 768 h 809"/>
                <a:gd name="T76" fmla="*/ 443 w 528"/>
                <a:gd name="T77" fmla="*/ 750 h 809"/>
                <a:gd name="T78" fmla="*/ 459 w 528"/>
                <a:gd name="T79" fmla="*/ 558 h 809"/>
                <a:gd name="T80" fmla="*/ 472 w 528"/>
                <a:gd name="T81" fmla="*/ 462 h 809"/>
                <a:gd name="T82" fmla="*/ 466 w 528"/>
                <a:gd name="T83" fmla="*/ 441 h 809"/>
                <a:gd name="T84" fmla="*/ 478 w 528"/>
                <a:gd name="T85" fmla="*/ 440 h 809"/>
                <a:gd name="T86" fmla="*/ 495 w 528"/>
                <a:gd name="T87" fmla="*/ 414 h 809"/>
                <a:gd name="T88" fmla="*/ 501 w 528"/>
                <a:gd name="T89" fmla="*/ 354 h 809"/>
                <a:gd name="T90" fmla="*/ 497 w 528"/>
                <a:gd name="T91" fmla="*/ 318 h 809"/>
                <a:gd name="T92" fmla="*/ 507 w 528"/>
                <a:gd name="T93" fmla="*/ 241 h 809"/>
                <a:gd name="T94" fmla="*/ 526 w 528"/>
                <a:gd name="T95" fmla="*/ 70 h 809"/>
                <a:gd name="T96" fmla="*/ 524 w 528"/>
                <a:gd name="T97" fmla="*/ 13 h 809"/>
                <a:gd name="T98" fmla="*/ 455 w 528"/>
                <a:gd name="T99" fmla="*/ 7 h 809"/>
                <a:gd name="T100" fmla="*/ 360 w 528"/>
                <a:gd name="T101" fmla="*/ 7 h 809"/>
                <a:gd name="T102" fmla="*/ 283 w 528"/>
                <a:gd name="T103" fmla="*/ 3 h 809"/>
                <a:gd name="T104" fmla="*/ 250 w 528"/>
                <a:gd name="T105" fmla="*/ 0 h 809"/>
                <a:gd name="T106" fmla="*/ 229 w 528"/>
                <a:gd name="T107" fmla="*/ 6 h 809"/>
                <a:gd name="T108" fmla="*/ 191 w 528"/>
                <a:gd name="T109" fmla="*/ 13 h 809"/>
                <a:gd name="T110" fmla="*/ 98 w 528"/>
                <a:gd name="T111" fmla="*/ 25 h 809"/>
                <a:gd name="T112" fmla="*/ 48 w 528"/>
                <a:gd name="T113" fmla="*/ 25 h 809"/>
                <a:gd name="T114" fmla="*/ 7 w 528"/>
                <a:gd name="T115" fmla="*/ 25 h 8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8"/>
                <a:gd name="T175" fmla="*/ 0 h 809"/>
                <a:gd name="T176" fmla="*/ 528 w 528"/>
                <a:gd name="T177" fmla="*/ 809 h 80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8" h="809">
                  <a:moveTo>
                    <a:pt x="0" y="26"/>
                  </a:moveTo>
                  <a:lnTo>
                    <a:pt x="11" y="50"/>
                  </a:lnTo>
                  <a:lnTo>
                    <a:pt x="23" y="70"/>
                  </a:lnTo>
                  <a:lnTo>
                    <a:pt x="36" y="91"/>
                  </a:lnTo>
                  <a:lnTo>
                    <a:pt x="50" y="110"/>
                  </a:lnTo>
                  <a:lnTo>
                    <a:pt x="65" y="131"/>
                  </a:lnTo>
                  <a:lnTo>
                    <a:pt x="77" y="153"/>
                  </a:lnTo>
                  <a:lnTo>
                    <a:pt x="88" y="177"/>
                  </a:lnTo>
                  <a:lnTo>
                    <a:pt x="96" y="204"/>
                  </a:lnTo>
                  <a:lnTo>
                    <a:pt x="98" y="204"/>
                  </a:lnTo>
                  <a:lnTo>
                    <a:pt x="100" y="204"/>
                  </a:lnTo>
                  <a:lnTo>
                    <a:pt x="102" y="204"/>
                  </a:lnTo>
                  <a:lnTo>
                    <a:pt x="104" y="204"/>
                  </a:lnTo>
                  <a:lnTo>
                    <a:pt x="102" y="215"/>
                  </a:lnTo>
                  <a:lnTo>
                    <a:pt x="104" y="225"/>
                  </a:lnTo>
                  <a:lnTo>
                    <a:pt x="104" y="234"/>
                  </a:lnTo>
                  <a:lnTo>
                    <a:pt x="108" y="250"/>
                  </a:lnTo>
                  <a:lnTo>
                    <a:pt x="110" y="256"/>
                  </a:lnTo>
                  <a:lnTo>
                    <a:pt x="106" y="269"/>
                  </a:lnTo>
                  <a:lnTo>
                    <a:pt x="106" y="288"/>
                  </a:lnTo>
                  <a:lnTo>
                    <a:pt x="117" y="314"/>
                  </a:lnTo>
                  <a:lnTo>
                    <a:pt x="119" y="314"/>
                  </a:lnTo>
                  <a:lnTo>
                    <a:pt x="121" y="314"/>
                  </a:lnTo>
                  <a:lnTo>
                    <a:pt x="123" y="314"/>
                  </a:lnTo>
                  <a:lnTo>
                    <a:pt x="125" y="314"/>
                  </a:lnTo>
                  <a:lnTo>
                    <a:pt x="127" y="327"/>
                  </a:lnTo>
                  <a:lnTo>
                    <a:pt x="129" y="339"/>
                  </a:lnTo>
                  <a:lnTo>
                    <a:pt x="131" y="352"/>
                  </a:lnTo>
                  <a:lnTo>
                    <a:pt x="133" y="365"/>
                  </a:lnTo>
                  <a:lnTo>
                    <a:pt x="131" y="376"/>
                  </a:lnTo>
                  <a:lnTo>
                    <a:pt x="133" y="383"/>
                  </a:lnTo>
                  <a:lnTo>
                    <a:pt x="135" y="390"/>
                  </a:lnTo>
                  <a:lnTo>
                    <a:pt x="133" y="403"/>
                  </a:lnTo>
                  <a:lnTo>
                    <a:pt x="121" y="493"/>
                  </a:lnTo>
                  <a:lnTo>
                    <a:pt x="108" y="582"/>
                  </a:lnTo>
                  <a:lnTo>
                    <a:pt x="96" y="669"/>
                  </a:lnTo>
                  <a:lnTo>
                    <a:pt x="83" y="761"/>
                  </a:lnTo>
                  <a:lnTo>
                    <a:pt x="86" y="766"/>
                  </a:lnTo>
                  <a:lnTo>
                    <a:pt x="94" y="772"/>
                  </a:lnTo>
                  <a:lnTo>
                    <a:pt x="104" y="776"/>
                  </a:lnTo>
                  <a:lnTo>
                    <a:pt x="115" y="779"/>
                  </a:lnTo>
                  <a:lnTo>
                    <a:pt x="123" y="779"/>
                  </a:lnTo>
                  <a:lnTo>
                    <a:pt x="129" y="780"/>
                  </a:lnTo>
                  <a:lnTo>
                    <a:pt x="135" y="782"/>
                  </a:lnTo>
                  <a:lnTo>
                    <a:pt x="144" y="782"/>
                  </a:lnTo>
                  <a:lnTo>
                    <a:pt x="150" y="783"/>
                  </a:lnTo>
                  <a:lnTo>
                    <a:pt x="158" y="784"/>
                  </a:lnTo>
                  <a:lnTo>
                    <a:pt x="171" y="784"/>
                  </a:lnTo>
                  <a:lnTo>
                    <a:pt x="183" y="784"/>
                  </a:lnTo>
                  <a:lnTo>
                    <a:pt x="202" y="782"/>
                  </a:lnTo>
                  <a:lnTo>
                    <a:pt x="212" y="779"/>
                  </a:lnTo>
                  <a:lnTo>
                    <a:pt x="218" y="777"/>
                  </a:lnTo>
                  <a:lnTo>
                    <a:pt x="227" y="775"/>
                  </a:lnTo>
                  <a:lnTo>
                    <a:pt x="235" y="736"/>
                  </a:lnTo>
                  <a:lnTo>
                    <a:pt x="241" y="704"/>
                  </a:lnTo>
                  <a:lnTo>
                    <a:pt x="248" y="667"/>
                  </a:lnTo>
                  <a:lnTo>
                    <a:pt x="258" y="605"/>
                  </a:lnTo>
                  <a:lnTo>
                    <a:pt x="260" y="561"/>
                  </a:lnTo>
                  <a:lnTo>
                    <a:pt x="264" y="517"/>
                  </a:lnTo>
                  <a:lnTo>
                    <a:pt x="266" y="473"/>
                  </a:lnTo>
                  <a:lnTo>
                    <a:pt x="268" y="429"/>
                  </a:lnTo>
                  <a:lnTo>
                    <a:pt x="272" y="403"/>
                  </a:lnTo>
                  <a:lnTo>
                    <a:pt x="279" y="378"/>
                  </a:lnTo>
                  <a:lnTo>
                    <a:pt x="283" y="352"/>
                  </a:lnTo>
                  <a:lnTo>
                    <a:pt x="287" y="325"/>
                  </a:lnTo>
                  <a:lnTo>
                    <a:pt x="285" y="272"/>
                  </a:lnTo>
                  <a:lnTo>
                    <a:pt x="283" y="215"/>
                  </a:lnTo>
                  <a:lnTo>
                    <a:pt x="272" y="161"/>
                  </a:lnTo>
                  <a:lnTo>
                    <a:pt x="250" y="109"/>
                  </a:lnTo>
                  <a:lnTo>
                    <a:pt x="245" y="105"/>
                  </a:lnTo>
                  <a:lnTo>
                    <a:pt x="239" y="99"/>
                  </a:lnTo>
                  <a:lnTo>
                    <a:pt x="235" y="95"/>
                  </a:lnTo>
                  <a:lnTo>
                    <a:pt x="229" y="91"/>
                  </a:lnTo>
                  <a:lnTo>
                    <a:pt x="229" y="88"/>
                  </a:lnTo>
                  <a:lnTo>
                    <a:pt x="229" y="86"/>
                  </a:lnTo>
                  <a:lnTo>
                    <a:pt x="229" y="84"/>
                  </a:lnTo>
                  <a:lnTo>
                    <a:pt x="229" y="81"/>
                  </a:lnTo>
                  <a:lnTo>
                    <a:pt x="231" y="81"/>
                  </a:lnTo>
                  <a:lnTo>
                    <a:pt x="233" y="81"/>
                  </a:lnTo>
                  <a:lnTo>
                    <a:pt x="235" y="81"/>
                  </a:lnTo>
                  <a:lnTo>
                    <a:pt x="237" y="81"/>
                  </a:lnTo>
                  <a:lnTo>
                    <a:pt x="237" y="79"/>
                  </a:lnTo>
                  <a:lnTo>
                    <a:pt x="237" y="76"/>
                  </a:lnTo>
                  <a:lnTo>
                    <a:pt x="237" y="75"/>
                  </a:lnTo>
                  <a:lnTo>
                    <a:pt x="237" y="72"/>
                  </a:lnTo>
                  <a:lnTo>
                    <a:pt x="245" y="73"/>
                  </a:lnTo>
                  <a:lnTo>
                    <a:pt x="250" y="75"/>
                  </a:lnTo>
                  <a:lnTo>
                    <a:pt x="256" y="75"/>
                  </a:lnTo>
                  <a:lnTo>
                    <a:pt x="266" y="73"/>
                  </a:lnTo>
                  <a:lnTo>
                    <a:pt x="266" y="76"/>
                  </a:lnTo>
                  <a:lnTo>
                    <a:pt x="266" y="77"/>
                  </a:lnTo>
                  <a:lnTo>
                    <a:pt x="266" y="80"/>
                  </a:lnTo>
                  <a:lnTo>
                    <a:pt x="266" y="83"/>
                  </a:lnTo>
                  <a:lnTo>
                    <a:pt x="268" y="83"/>
                  </a:lnTo>
                  <a:lnTo>
                    <a:pt x="272" y="83"/>
                  </a:lnTo>
                  <a:lnTo>
                    <a:pt x="275" y="83"/>
                  </a:lnTo>
                  <a:lnTo>
                    <a:pt x="277" y="83"/>
                  </a:lnTo>
                  <a:lnTo>
                    <a:pt x="275" y="87"/>
                  </a:lnTo>
                  <a:lnTo>
                    <a:pt x="275" y="90"/>
                  </a:lnTo>
                  <a:lnTo>
                    <a:pt x="272" y="92"/>
                  </a:lnTo>
                  <a:lnTo>
                    <a:pt x="270" y="97"/>
                  </a:lnTo>
                  <a:lnTo>
                    <a:pt x="272" y="97"/>
                  </a:lnTo>
                  <a:lnTo>
                    <a:pt x="275" y="97"/>
                  </a:lnTo>
                  <a:lnTo>
                    <a:pt x="277" y="97"/>
                  </a:lnTo>
                  <a:lnTo>
                    <a:pt x="279" y="97"/>
                  </a:lnTo>
                  <a:lnTo>
                    <a:pt x="281" y="150"/>
                  </a:lnTo>
                  <a:lnTo>
                    <a:pt x="291" y="200"/>
                  </a:lnTo>
                  <a:lnTo>
                    <a:pt x="304" y="250"/>
                  </a:lnTo>
                  <a:lnTo>
                    <a:pt x="308" y="305"/>
                  </a:lnTo>
                  <a:lnTo>
                    <a:pt x="302" y="317"/>
                  </a:lnTo>
                  <a:lnTo>
                    <a:pt x="302" y="321"/>
                  </a:lnTo>
                  <a:lnTo>
                    <a:pt x="302" y="327"/>
                  </a:lnTo>
                  <a:lnTo>
                    <a:pt x="293" y="346"/>
                  </a:lnTo>
                  <a:lnTo>
                    <a:pt x="293" y="353"/>
                  </a:lnTo>
                  <a:lnTo>
                    <a:pt x="293" y="360"/>
                  </a:lnTo>
                  <a:lnTo>
                    <a:pt x="291" y="367"/>
                  </a:lnTo>
                  <a:lnTo>
                    <a:pt x="291" y="374"/>
                  </a:lnTo>
                  <a:lnTo>
                    <a:pt x="293" y="374"/>
                  </a:lnTo>
                  <a:lnTo>
                    <a:pt x="295" y="374"/>
                  </a:lnTo>
                  <a:lnTo>
                    <a:pt x="297" y="374"/>
                  </a:lnTo>
                  <a:lnTo>
                    <a:pt x="299" y="374"/>
                  </a:lnTo>
                  <a:lnTo>
                    <a:pt x="287" y="422"/>
                  </a:lnTo>
                  <a:lnTo>
                    <a:pt x="281" y="449"/>
                  </a:lnTo>
                  <a:lnTo>
                    <a:pt x="277" y="467"/>
                  </a:lnTo>
                  <a:lnTo>
                    <a:pt x="275" y="485"/>
                  </a:lnTo>
                  <a:lnTo>
                    <a:pt x="272" y="506"/>
                  </a:lnTo>
                  <a:lnTo>
                    <a:pt x="270" y="527"/>
                  </a:lnTo>
                  <a:lnTo>
                    <a:pt x="270" y="549"/>
                  </a:lnTo>
                  <a:lnTo>
                    <a:pt x="270" y="571"/>
                  </a:lnTo>
                  <a:lnTo>
                    <a:pt x="256" y="666"/>
                  </a:lnTo>
                  <a:lnTo>
                    <a:pt x="248" y="720"/>
                  </a:lnTo>
                  <a:lnTo>
                    <a:pt x="243" y="754"/>
                  </a:lnTo>
                  <a:lnTo>
                    <a:pt x="241" y="787"/>
                  </a:lnTo>
                  <a:lnTo>
                    <a:pt x="243" y="793"/>
                  </a:lnTo>
                  <a:lnTo>
                    <a:pt x="248" y="797"/>
                  </a:lnTo>
                  <a:lnTo>
                    <a:pt x="250" y="802"/>
                  </a:lnTo>
                  <a:lnTo>
                    <a:pt x="254" y="808"/>
                  </a:lnTo>
                  <a:lnTo>
                    <a:pt x="260" y="808"/>
                  </a:lnTo>
                  <a:lnTo>
                    <a:pt x="266" y="809"/>
                  </a:lnTo>
                  <a:lnTo>
                    <a:pt x="272" y="809"/>
                  </a:lnTo>
                  <a:lnTo>
                    <a:pt x="277" y="808"/>
                  </a:lnTo>
                  <a:lnTo>
                    <a:pt x="283" y="808"/>
                  </a:lnTo>
                  <a:lnTo>
                    <a:pt x="291" y="806"/>
                  </a:lnTo>
                  <a:lnTo>
                    <a:pt x="302" y="805"/>
                  </a:lnTo>
                  <a:lnTo>
                    <a:pt x="316" y="804"/>
                  </a:lnTo>
                  <a:lnTo>
                    <a:pt x="347" y="794"/>
                  </a:lnTo>
                  <a:lnTo>
                    <a:pt x="370" y="787"/>
                  </a:lnTo>
                  <a:lnTo>
                    <a:pt x="387" y="782"/>
                  </a:lnTo>
                  <a:lnTo>
                    <a:pt x="399" y="777"/>
                  </a:lnTo>
                  <a:lnTo>
                    <a:pt x="407" y="773"/>
                  </a:lnTo>
                  <a:lnTo>
                    <a:pt x="416" y="771"/>
                  </a:lnTo>
                  <a:lnTo>
                    <a:pt x="422" y="768"/>
                  </a:lnTo>
                  <a:lnTo>
                    <a:pt x="428" y="764"/>
                  </a:lnTo>
                  <a:lnTo>
                    <a:pt x="437" y="758"/>
                  </a:lnTo>
                  <a:lnTo>
                    <a:pt x="441" y="754"/>
                  </a:lnTo>
                  <a:lnTo>
                    <a:pt x="443" y="750"/>
                  </a:lnTo>
                  <a:lnTo>
                    <a:pt x="445" y="743"/>
                  </a:lnTo>
                  <a:lnTo>
                    <a:pt x="453" y="652"/>
                  </a:lnTo>
                  <a:lnTo>
                    <a:pt x="457" y="598"/>
                  </a:lnTo>
                  <a:lnTo>
                    <a:pt x="459" y="558"/>
                  </a:lnTo>
                  <a:lnTo>
                    <a:pt x="461" y="511"/>
                  </a:lnTo>
                  <a:lnTo>
                    <a:pt x="466" y="495"/>
                  </a:lnTo>
                  <a:lnTo>
                    <a:pt x="468" y="478"/>
                  </a:lnTo>
                  <a:lnTo>
                    <a:pt x="472" y="462"/>
                  </a:lnTo>
                  <a:lnTo>
                    <a:pt x="476" y="445"/>
                  </a:lnTo>
                  <a:lnTo>
                    <a:pt x="470" y="444"/>
                  </a:lnTo>
                  <a:lnTo>
                    <a:pt x="468" y="444"/>
                  </a:lnTo>
                  <a:lnTo>
                    <a:pt x="466" y="441"/>
                  </a:lnTo>
                  <a:lnTo>
                    <a:pt x="464" y="438"/>
                  </a:lnTo>
                  <a:lnTo>
                    <a:pt x="468" y="438"/>
                  </a:lnTo>
                  <a:lnTo>
                    <a:pt x="474" y="438"/>
                  </a:lnTo>
                  <a:lnTo>
                    <a:pt x="478" y="440"/>
                  </a:lnTo>
                  <a:lnTo>
                    <a:pt x="482" y="440"/>
                  </a:lnTo>
                  <a:lnTo>
                    <a:pt x="486" y="431"/>
                  </a:lnTo>
                  <a:lnTo>
                    <a:pt x="491" y="422"/>
                  </a:lnTo>
                  <a:lnTo>
                    <a:pt x="495" y="414"/>
                  </a:lnTo>
                  <a:lnTo>
                    <a:pt x="499" y="405"/>
                  </a:lnTo>
                  <a:lnTo>
                    <a:pt x="499" y="389"/>
                  </a:lnTo>
                  <a:lnTo>
                    <a:pt x="501" y="371"/>
                  </a:lnTo>
                  <a:lnTo>
                    <a:pt x="501" y="354"/>
                  </a:lnTo>
                  <a:lnTo>
                    <a:pt x="503" y="338"/>
                  </a:lnTo>
                  <a:lnTo>
                    <a:pt x="501" y="331"/>
                  </a:lnTo>
                  <a:lnTo>
                    <a:pt x="499" y="325"/>
                  </a:lnTo>
                  <a:lnTo>
                    <a:pt x="497" y="318"/>
                  </a:lnTo>
                  <a:lnTo>
                    <a:pt x="495" y="312"/>
                  </a:lnTo>
                  <a:lnTo>
                    <a:pt x="497" y="291"/>
                  </a:lnTo>
                  <a:lnTo>
                    <a:pt x="501" y="272"/>
                  </a:lnTo>
                  <a:lnTo>
                    <a:pt x="507" y="241"/>
                  </a:lnTo>
                  <a:lnTo>
                    <a:pt x="520" y="188"/>
                  </a:lnTo>
                  <a:lnTo>
                    <a:pt x="522" y="149"/>
                  </a:lnTo>
                  <a:lnTo>
                    <a:pt x="524" y="109"/>
                  </a:lnTo>
                  <a:lnTo>
                    <a:pt x="526" y="70"/>
                  </a:lnTo>
                  <a:lnTo>
                    <a:pt x="528" y="32"/>
                  </a:lnTo>
                  <a:lnTo>
                    <a:pt x="526" y="25"/>
                  </a:lnTo>
                  <a:lnTo>
                    <a:pt x="526" y="19"/>
                  </a:lnTo>
                  <a:lnTo>
                    <a:pt x="524" y="13"/>
                  </a:lnTo>
                  <a:lnTo>
                    <a:pt x="524" y="7"/>
                  </a:lnTo>
                  <a:lnTo>
                    <a:pt x="501" y="7"/>
                  </a:lnTo>
                  <a:lnTo>
                    <a:pt x="478" y="7"/>
                  </a:lnTo>
                  <a:lnTo>
                    <a:pt x="455" y="7"/>
                  </a:lnTo>
                  <a:lnTo>
                    <a:pt x="430" y="7"/>
                  </a:lnTo>
                  <a:lnTo>
                    <a:pt x="407" y="7"/>
                  </a:lnTo>
                  <a:lnTo>
                    <a:pt x="385" y="7"/>
                  </a:lnTo>
                  <a:lnTo>
                    <a:pt x="360" y="7"/>
                  </a:lnTo>
                  <a:lnTo>
                    <a:pt x="337" y="7"/>
                  </a:lnTo>
                  <a:lnTo>
                    <a:pt x="314" y="6"/>
                  </a:lnTo>
                  <a:lnTo>
                    <a:pt x="297" y="4"/>
                  </a:lnTo>
                  <a:lnTo>
                    <a:pt x="283" y="3"/>
                  </a:lnTo>
                  <a:lnTo>
                    <a:pt x="272" y="1"/>
                  </a:lnTo>
                  <a:lnTo>
                    <a:pt x="264" y="1"/>
                  </a:lnTo>
                  <a:lnTo>
                    <a:pt x="258" y="1"/>
                  </a:lnTo>
                  <a:lnTo>
                    <a:pt x="250" y="0"/>
                  </a:lnTo>
                  <a:lnTo>
                    <a:pt x="239" y="0"/>
                  </a:lnTo>
                  <a:lnTo>
                    <a:pt x="235" y="1"/>
                  </a:lnTo>
                  <a:lnTo>
                    <a:pt x="231" y="4"/>
                  </a:lnTo>
                  <a:lnTo>
                    <a:pt x="229" y="6"/>
                  </a:lnTo>
                  <a:lnTo>
                    <a:pt x="227" y="8"/>
                  </a:lnTo>
                  <a:lnTo>
                    <a:pt x="214" y="10"/>
                  </a:lnTo>
                  <a:lnTo>
                    <a:pt x="204" y="11"/>
                  </a:lnTo>
                  <a:lnTo>
                    <a:pt x="191" y="13"/>
                  </a:lnTo>
                  <a:lnTo>
                    <a:pt x="179" y="14"/>
                  </a:lnTo>
                  <a:lnTo>
                    <a:pt x="148" y="19"/>
                  </a:lnTo>
                  <a:lnTo>
                    <a:pt x="121" y="24"/>
                  </a:lnTo>
                  <a:lnTo>
                    <a:pt x="98" y="25"/>
                  </a:lnTo>
                  <a:lnTo>
                    <a:pt x="81" y="26"/>
                  </a:lnTo>
                  <a:lnTo>
                    <a:pt x="67" y="26"/>
                  </a:lnTo>
                  <a:lnTo>
                    <a:pt x="54" y="25"/>
                  </a:lnTo>
                  <a:lnTo>
                    <a:pt x="48" y="25"/>
                  </a:lnTo>
                  <a:lnTo>
                    <a:pt x="44" y="26"/>
                  </a:lnTo>
                  <a:lnTo>
                    <a:pt x="38" y="26"/>
                  </a:lnTo>
                  <a:lnTo>
                    <a:pt x="23" y="26"/>
                  </a:lnTo>
                  <a:lnTo>
                    <a:pt x="7" y="25"/>
                  </a:lnTo>
                  <a:lnTo>
                    <a:pt x="0" y="26"/>
                  </a:ln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4" name="Freeform 902"/>
            <p:cNvSpPr>
              <a:spLocks/>
            </p:cNvSpPr>
            <p:nvPr/>
          </p:nvSpPr>
          <p:spPr bwMode="auto">
            <a:xfrm>
              <a:off x="1072" y="3461"/>
              <a:ext cx="121" cy="46"/>
            </a:xfrm>
            <a:custGeom>
              <a:avLst/>
              <a:gdLst>
                <a:gd name="T0" fmla="*/ 0 w 121"/>
                <a:gd name="T1" fmla="*/ 21 h 46"/>
                <a:gd name="T2" fmla="*/ 4 w 121"/>
                <a:gd name="T3" fmla="*/ 25 h 46"/>
                <a:gd name="T4" fmla="*/ 9 w 121"/>
                <a:gd name="T5" fmla="*/ 29 h 46"/>
                <a:gd name="T6" fmla="*/ 11 w 121"/>
                <a:gd name="T7" fmla="*/ 33 h 46"/>
                <a:gd name="T8" fmla="*/ 13 w 121"/>
                <a:gd name="T9" fmla="*/ 37 h 46"/>
                <a:gd name="T10" fmla="*/ 23 w 121"/>
                <a:gd name="T11" fmla="*/ 39 h 46"/>
                <a:gd name="T12" fmla="*/ 31 w 121"/>
                <a:gd name="T13" fmla="*/ 39 h 46"/>
                <a:gd name="T14" fmla="*/ 38 w 121"/>
                <a:gd name="T15" fmla="*/ 41 h 46"/>
                <a:gd name="T16" fmla="*/ 46 w 121"/>
                <a:gd name="T17" fmla="*/ 46 h 46"/>
                <a:gd name="T18" fmla="*/ 54 w 121"/>
                <a:gd name="T19" fmla="*/ 46 h 46"/>
                <a:gd name="T20" fmla="*/ 63 w 121"/>
                <a:gd name="T21" fmla="*/ 46 h 46"/>
                <a:gd name="T22" fmla="*/ 73 w 121"/>
                <a:gd name="T23" fmla="*/ 44 h 46"/>
                <a:gd name="T24" fmla="*/ 81 w 121"/>
                <a:gd name="T25" fmla="*/ 44 h 46"/>
                <a:gd name="T26" fmla="*/ 90 w 121"/>
                <a:gd name="T27" fmla="*/ 44 h 46"/>
                <a:gd name="T28" fmla="*/ 98 w 121"/>
                <a:gd name="T29" fmla="*/ 43 h 46"/>
                <a:gd name="T30" fmla="*/ 106 w 121"/>
                <a:gd name="T31" fmla="*/ 43 h 46"/>
                <a:gd name="T32" fmla="*/ 115 w 121"/>
                <a:gd name="T33" fmla="*/ 43 h 46"/>
                <a:gd name="T34" fmla="*/ 117 w 121"/>
                <a:gd name="T35" fmla="*/ 33 h 46"/>
                <a:gd name="T36" fmla="*/ 119 w 121"/>
                <a:gd name="T37" fmla="*/ 22 h 46"/>
                <a:gd name="T38" fmla="*/ 119 w 121"/>
                <a:gd name="T39" fmla="*/ 11 h 46"/>
                <a:gd name="T40" fmla="*/ 121 w 121"/>
                <a:gd name="T41" fmla="*/ 0 h 46"/>
                <a:gd name="T42" fmla="*/ 112 w 121"/>
                <a:gd name="T43" fmla="*/ 0 h 46"/>
                <a:gd name="T44" fmla="*/ 104 w 121"/>
                <a:gd name="T45" fmla="*/ 0 h 46"/>
                <a:gd name="T46" fmla="*/ 96 w 121"/>
                <a:gd name="T47" fmla="*/ 0 h 46"/>
                <a:gd name="T48" fmla="*/ 88 w 121"/>
                <a:gd name="T49" fmla="*/ 0 h 46"/>
                <a:gd name="T50" fmla="*/ 77 w 121"/>
                <a:gd name="T51" fmla="*/ 0 h 46"/>
                <a:gd name="T52" fmla="*/ 65 w 121"/>
                <a:gd name="T53" fmla="*/ 1 h 46"/>
                <a:gd name="T54" fmla="*/ 50 w 121"/>
                <a:gd name="T55" fmla="*/ 1 h 46"/>
                <a:gd name="T56" fmla="*/ 31 w 121"/>
                <a:gd name="T57" fmla="*/ 1 h 46"/>
                <a:gd name="T58" fmla="*/ 19 w 121"/>
                <a:gd name="T59" fmla="*/ 3 h 46"/>
                <a:gd name="T60" fmla="*/ 11 w 121"/>
                <a:gd name="T61" fmla="*/ 4 h 46"/>
                <a:gd name="T62" fmla="*/ 4 w 121"/>
                <a:gd name="T63" fmla="*/ 6 h 46"/>
                <a:gd name="T64" fmla="*/ 0 w 121"/>
                <a:gd name="T65" fmla="*/ 7 h 46"/>
                <a:gd name="T66" fmla="*/ 0 w 121"/>
                <a:gd name="T67" fmla="*/ 11 h 46"/>
                <a:gd name="T68" fmla="*/ 0 w 121"/>
                <a:gd name="T69" fmla="*/ 14 h 46"/>
                <a:gd name="T70" fmla="*/ 0 w 121"/>
                <a:gd name="T71" fmla="*/ 17 h 46"/>
                <a:gd name="T72" fmla="*/ 0 w 121"/>
                <a:gd name="T73" fmla="*/ 21 h 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46"/>
                <a:gd name="T113" fmla="*/ 121 w 121"/>
                <a:gd name="T114" fmla="*/ 46 h 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46">
                  <a:moveTo>
                    <a:pt x="0" y="21"/>
                  </a:moveTo>
                  <a:lnTo>
                    <a:pt x="4" y="25"/>
                  </a:lnTo>
                  <a:lnTo>
                    <a:pt x="9" y="29"/>
                  </a:lnTo>
                  <a:lnTo>
                    <a:pt x="11" y="33"/>
                  </a:lnTo>
                  <a:lnTo>
                    <a:pt x="13" y="37"/>
                  </a:lnTo>
                  <a:lnTo>
                    <a:pt x="23" y="39"/>
                  </a:lnTo>
                  <a:lnTo>
                    <a:pt x="31" y="39"/>
                  </a:lnTo>
                  <a:lnTo>
                    <a:pt x="38" y="41"/>
                  </a:lnTo>
                  <a:lnTo>
                    <a:pt x="46" y="46"/>
                  </a:lnTo>
                  <a:lnTo>
                    <a:pt x="54" y="46"/>
                  </a:lnTo>
                  <a:lnTo>
                    <a:pt x="63" y="46"/>
                  </a:lnTo>
                  <a:lnTo>
                    <a:pt x="73" y="44"/>
                  </a:lnTo>
                  <a:lnTo>
                    <a:pt x="81" y="44"/>
                  </a:lnTo>
                  <a:lnTo>
                    <a:pt x="90" y="44"/>
                  </a:lnTo>
                  <a:lnTo>
                    <a:pt x="98" y="43"/>
                  </a:lnTo>
                  <a:lnTo>
                    <a:pt x="106" y="43"/>
                  </a:lnTo>
                  <a:lnTo>
                    <a:pt x="115" y="43"/>
                  </a:lnTo>
                  <a:lnTo>
                    <a:pt x="117" y="33"/>
                  </a:lnTo>
                  <a:lnTo>
                    <a:pt x="119" y="22"/>
                  </a:lnTo>
                  <a:lnTo>
                    <a:pt x="119" y="11"/>
                  </a:lnTo>
                  <a:lnTo>
                    <a:pt x="121" y="0"/>
                  </a:lnTo>
                  <a:lnTo>
                    <a:pt x="112" y="0"/>
                  </a:lnTo>
                  <a:lnTo>
                    <a:pt x="104" y="0"/>
                  </a:lnTo>
                  <a:lnTo>
                    <a:pt x="96" y="0"/>
                  </a:lnTo>
                  <a:lnTo>
                    <a:pt x="88" y="0"/>
                  </a:lnTo>
                  <a:lnTo>
                    <a:pt x="77" y="0"/>
                  </a:lnTo>
                  <a:lnTo>
                    <a:pt x="65" y="1"/>
                  </a:lnTo>
                  <a:lnTo>
                    <a:pt x="50" y="1"/>
                  </a:lnTo>
                  <a:lnTo>
                    <a:pt x="31" y="1"/>
                  </a:lnTo>
                  <a:lnTo>
                    <a:pt x="19" y="3"/>
                  </a:lnTo>
                  <a:lnTo>
                    <a:pt x="11" y="4"/>
                  </a:lnTo>
                  <a:lnTo>
                    <a:pt x="4" y="6"/>
                  </a:lnTo>
                  <a:lnTo>
                    <a:pt x="0" y="7"/>
                  </a:lnTo>
                  <a:lnTo>
                    <a:pt x="0" y="11"/>
                  </a:lnTo>
                  <a:lnTo>
                    <a:pt x="0" y="14"/>
                  </a:lnTo>
                  <a:lnTo>
                    <a:pt x="0" y="17"/>
                  </a:lnTo>
                  <a:lnTo>
                    <a:pt x="0" y="21"/>
                  </a:lnTo>
                  <a:close/>
                </a:path>
              </a:pathLst>
            </a:custGeom>
            <a:solidFill>
              <a:srgbClr val="33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5" name="Freeform 903"/>
            <p:cNvSpPr>
              <a:spLocks/>
            </p:cNvSpPr>
            <p:nvPr/>
          </p:nvSpPr>
          <p:spPr bwMode="auto">
            <a:xfrm>
              <a:off x="1137" y="3512"/>
              <a:ext cx="47" cy="7"/>
            </a:xfrm>
            <a:custGeom>
              <a:avLst/>
              <a:gdLst>
                <a:gd name="T0" fmla="*/ 0 w 47"/>
                <a:gd name="T1" fmla="*/ 7 h 7"/>
                <a:gd name="T2" fmla="*/ 12 w 47"/>
                <a:gd name="T3" fmla="*/ 7 h 7"/>
                <a:gd name="T4" fmla="*/ 25 w 47"/>
                <a:gd name="T5" fmla="*/ 7 h 7"/>
                <a:gd name="T6" fmla="*/ 35 w 47"/>
                <a:gd name="T7" fmla="*/ 7 h 7"/>
                <a:gd name="T8" fmla="*/ 47 w 47"/>
                <a:gd name="T9" fmla="*/ 7 h 7"/>
                <a:gd name="T10" fmla="*/ 47 w 47"/>
                <a:gd name="T11" fmla="*/ 6 h 7"/>
                <a:gd name="T12" fmla="*/ 47 w 47"/>
                <a:gd name="T13" fmla="*/ 4 h 7"/>
                <a:gd name="T14" fmla="*/ 47 w 47"/>
                <a:gd name="T15" fmla="*/ 1 h 7"/>
                <a:gd name="T16" fmla="*/ 47 w 47"/>
                <a:gd name="T17" fmla="*/ 0 h 7"/>
                <a:gd name="T18" fmla="*/ 23 w 47"/>
                <a:gd name="T19" fmla="*/ 3 h 7"/>
                <a:gd name="T20" fmla="*/ 8 w 47"/>
                <a:gd name="T21" fmla="*/ 4 h 7"/>
                <a:gd name="T22" fmla="*/ 2 w 47"/>
                <a:gd name="T23" fmla="*/ 6 h 7"/>
                <a:gd name="T24" fmla="*/ 0 w 47"/>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
                <a:gd name="T40" fmla="*/ 0 h 7"/>
                <a:gd name="T41" fmla="*/ 47 w 4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 h="7">
                  <a:moveTo>
                    <a:pt x="0" y="7"/>
                  </a:moveTo>
                  <a:lnTo>
                    <a:pt x="12" y="7"/>
                  </a:lnTo>
                  <a:lnTo>
                    <a:pt x="25" y="7"/>
                  </a:lnTo>
                  <a:lnTo>
                    <a:pt x="35" y="7"/>
                  </a:lnTo>
                  <a:lnTo>
                    <a:pt x="47" y="7"/>
                  </a:lnTo>
                  <a:lnTo>
                    <a:pt x="47" y="6"/>
                  </a:lnTo>
                  <a:lnTo>
                    <a:pt x="47" y="4"/>
                  </a:lnTo>
                  <a:lnTo>
                    <a:pt x="47" y="1"/>
                  </a:lnTo>
                  <a:lnTo>
                    <a:pt x="47" y="0"/>
                  </a:lnTo>
                  <a:lnTo>
                    <a:pt x="23" y="3"/>
                  </a:lnTo>
                  <a:lnTo>
                    <a:pt x="8" y="4"/>
                  </a:lnTo>
                  <a:lnTo>
                    <a:pt x="2" y="6"/>
                  </a:lnTo>
                  <a:lnTo>
                    <a:pt x="0" y="7"/>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6" name="Freeform 904"/>
            <p:cNvSpPr>
              <a:spLocks/>
            </p:cNvSpPr>
            <p:nvPr/>
          </p:nvSpPr>
          <p:spPr bwMode="auto">
            <a:xfrm>
              <a:off x="1203" y="3411"/>
              <a:ext cx="289" cy="122"/>
            </a:xfrm>
            <a:custGeom>
              <a:avLst/>
              <a:gdLst>
                <a:gd name="T0" fmla="*/ 0 w 289"/>
                <a:gd name="T1" fmla="*/ 102 h 122"/>
                <a:gd name="T2" fmla="*/ 0 w 289"/>
                <a:gd name="T3" fmla="*/ 108 h 122"/>
                <a:gd name="T4" fmla="*/ 11 w 289"/>
                <a:gd name="T5" fmla="*/ 113 h 122"/>
                <a:gd name="T6" fmla="*/ 29 w 289"/>
                <a:gd name="T7" fmla="*/ 118 h 122"/>
                <a:gd name="T8" fmla="*/ 48 w 289"/>
                <a:gd name="T9" fmla="*/ 120 h 122"/>
                <a:gd name="T10" fmla="*/ 73 w 289"/>
                <a:gd name="T11" fmla="*/ 122 h 122"/>
                <a:gd name="T12" fmla="*/ 92 w 289"/>
                <a:gd name="T13" fmla="*/ 119 h 122"/>
                <a:gd name="T14" fmla="*/ 102 w 289"/>
                <a:gd name="T15" fmla="*/ 113 h 122"/>
                <a:gd name="T16" fmla="*/ 114 w 289"/>
                <a:gd name="T17" fmla="*/ 111 h 122"/>
                <a:gd name="T18" fmla="*/ 131 w 289"/>
                <a:gd name="T19" fmla="*/ 112 h 122"/>
                <a:gd name="T20" fmla="*/ 139 w 289"/>
                <a:gd name="T21" fmla="*/ 111 h 122"/>
                <a:gd name="T22" fmla="*/ 141 w 289"/>
                <a:gd name="T23" fmla="*/ 108 h 122"/>
                <a:gd name="T24" fmla="*/ 146 w 289"/>
                <a:gd name="T25" fmla="*/ 105 h 122"/>
                <a:gd name="T26" fmla="*/ 154 w 289"/>
                <a:gd name="T27" fmla="*/ 102 h 122"/>
                <a:gd name="T28" fmla="*/ 158 w 289"/>
                <a:gd name="T29" fmla="*/ 98 h 122"/>
                <a:gd name="T30" fmla="*/ 162 w 289"/>
                <a:gd name="T31" fmla="*/ 93 h 122"/>
                <a:gd name="T32" fmla="*/ 181 w 289"/>
                <a:gd name="T33" fmla="*/ 86 h 122"/>
                <a:gd name="T34" fmla="*/ 210 w 289"/>
                <a:gd name="T35" fmla="*/ 76 h 122"/>
                <a:gd name="T36" fmla="*/ 239 w 289"/>
                <a:gd name="T37" fmla="*/ 67 h 122"/>
                <a:gd name="T38" fmla="*/ 264 w 289"/>
                <a:gd name="T39" fmla="*/ 56 h 122"/>
                <a:gd name="T40" fmla="*/ 278 w 289"/>
                <a:gd name="T41" fmla="*/ 46 h 122"/>
                <a:gd name="T42" fmla="*/ 285 w 289"/>
                <a:gd name="T43" fmla="*/ 34 h 122"/>
                <a:gd name="T44" fmla="*/ 283 w 289"/>
                <a:gd name="T45" fmla="*/ 17 h 122"/>
                <a:gd name="T46" fmla="*/ 272 w 289"/>
                <a:gd name="T47" fmla="*/ 7 h 122"/>
                <a:gd name="T48" fmla="*/ 260 w 289"/>
                <a:gd name="T49" fmla="*/ 2 h 122"/>
                <a:gd name="T50" fmla="*/ 247 w 289"/>
                <a:gd name="T51" fmla="*/ 0 h 122"/>
                <a:gd name="T52" fmla="*/ 233 w 289"/>
                <a:gd name="T53" fmla="*/ 6 h 122"/>
                <a:gd name="T54" fmla="*/ 220 w 289"/>
                <a:gd name="T55" fmla="*/ 27 h 122"/>
                <a:gd name="T56" fmla="*/ 189 w 289"/>
                <a:gd name="T57" fmla="*/ 43 h 122"/>
                <a:gd name="T58" fmla="*/ 158 w 289"/>
                <a:gd name="T59" fmla="*/ 53 h 122"/>
                <a:gd name="T60" fmla="*/ 133 w 289"/>
                <a:gd name="T61" fmla="*/ 60 h 122"/>
                <a:gd name="T62" fmla="*/ 102 w 289"/>
                <a:gd name="T63" fmla="*/ 71 h 122"/>
                <a:gd name="T64" fmla="*/ 71 w 289"/>
                <a:gd name="T65" fmla="*/ 79 h 122"/>
                <a:gd name="T66" fmla="*/ 54 w 289"/>
                <a:gd name="T67" fmla="*/ 79 h 122"/>
                <a:gd name="T68" fmla="*/ 35 w 289"/>
                <a:gd name="T69" fmla="*/ 79 h 122"/>
                <a:gd name="T70" fmla="*/ 17 w 289"/>
                <a:gd name="T71" fmla="*/ 80 h 122"/>
                <a:gd name="T72" fmla="*/ 6 w 289"/>
                <a:gd name="T73" fmla="*/ 82 h 122"/>
                <a:gd name="T74" fmla="*/ 2 w 289"/>
                <a:gd name="T75" fmla="*/ 90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9"/>
                <a:gd name="T115" fmla="*/ 0 h 122"/>
                <a:gd name="T116" fmla="*/ 289 w 289"/>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9" h="122">
                  <a:moveTo>
                    <a:pt x="0" y="98"/>
                  </a:moveTo>
                  <a:lnTo>
                    <a:pt x="0" y="102"/>
                  </a:lnTo>
                  <a:lnTo>
                    <a:pt x="0" y="105"/>
                  </a:lnTo>
                  <a:lnTo>
                    <a:pt x="0" y="108"/>
                  </a:lnTo>
                  <a:lnTo>
                    <a:pt x="2" y="112"/>
                  </a:lnTo>
                  <a:lnTo>
                    <a:pt x="11" y="113"/>
                  </a:lnTo>
                  <a:lnTo>
                    <a:pt x="19" y="116"/>
                  </a:lnTo>
                  <a:lnTo>
                    <a:pt x="29" y="118"/>
                  </a:lnTo>
                  <a:lnTo>
                    <a:pt x="38" y="120"/>
                  </a:lnTo>
                  <a:lnTo>
                    <a:pt x="48" y="120"/>
                  </a:lnTo>
                  <a:lnTo>
                    <a:pt x="60" y="120"/>
                  </a:lnTo>
                  <a:lnTo>
                    <a:pt x="73" y="122"/>
                  </a:lnTo>
                  <a:lnTo>
                    <a:pt x="87" y="122"/>
                  </a:lnTo>
                  <a:lnTo>
                    <a:pt x="92" y="119"/>
                  </a:lnTo>
                  <a:lnTo>
                    <a:pt x="98" y="116"/>
                  </a:lnTo>
                  <a:lnTo>
                    <a:pt x="102" y="113"/>
                  </a:lnTo>
                  <a:lnTo>
                    <a:pt x="106" y="109"/>
                  </a:lnTo>
                  <a:lnTo>
                    <a:pt x="114" y="111"/>
                  </a:lnTo>
                  <a:lnTo>
                    <a:pt x="123" y="112"/>
                  </a:lnTo>
                  <a:lnTo>
                    <a:pt x="131" y="112"/>
                  </a:lnTo>
                  <a:lnTo>
                    <a:pt x="139" y="112"/>
                  </a:lnTo>
                  <a:lnTo>
                    <a:pt x="139" y="111"/>
                  </a:lnTo>
                  <a:lnTo>
                    <a:pt x="141" y="109"/>
                  </a:lnTo>
                  <a:lnTo>
                    <a:pt x="141" y="108"/>
                  </a:lnTo>
                  <a:lnTo>
                    <a:pt x="141" y="107"/>
                  </a:lnTo>
                  <a:lnTo>
                    <a:pt x="146" y="105"/>
                  </a:lnTo>
                  <a:lnTo>
                    <a:pt x="150" y="104"/>
                  </a:lnTo>
                  <a:lnTo>
                    <a:pt x="154" y="102"/>
                  </a:lnTo>
                  <a:lnTo>
                    <a:pt x="158" y="101"/>
                  </a:lnTo>
                  <a:lnTo>
                    <a:pt x="158" y="98"/>
                  </a:lnTo>
                  <a:lnTo>
                    <a:pt x="160" y="96"/>
                  </a:lnTo>
                  <a:lnTo>
                    <a:pt x="162" y="93"/>
                  </a:lnTo>
                  <a:lnTo>
                    <a:pt x="166" y="90"/>
                  </a:lnTo>
                  <a:lnTo>
                    <a:pt x="181" y="86"/>
                  </a:lnTo>
                  <a:lnTo>
                    <a:pt x="195" y="82"/>
                  </a:lnTo>
                  <a:lnTo>
                    <a:pt x="210" y="76"/>
                  </a:lnTo>
                  <a:lnTo>
                    <a:pt x="224" y="71"/>
                  </a:lnTo>
                  <a:lnTo>
                    <a:pt x="239" y="67"/>
                  </a:lnTo>
                  <a:lnTo>
                    <a:pt x="251" y="61"/>
                  </a:lnTo>
                  <a:lnTo>
                    <a:pt x="264" y="56"/>
                  </a:lnTo>
                  <a:lnTo>
                    <a:pt x="274" y="51"/>
                  </a:lnTo>
                  <a:lnTo>
                    <a:pt x="278" y="46"/>
                  </a:lnTo>
                  <a:lnTo>
                    <a:pt x="283" y="40"/>
                  </a:lnTo>
                  <a:lnTo>
                    <a:pt x="285" y="34"/>
                  </a:lnTo>
                  <a:lnTo>
                    <a:pt x="289" y="22"/>
                  </a:lnTo>
                  <a:lnTo>
                    <a:pt x="283" y="17"/>
                  </a:lnTo>
                  <a:lnTo>
                    <a:pt x="278" y="11"/>
                  </a:lnTo>
                  <a:lnTo>
                    <a:pt x="272" y="7"/>
                  </a:lnTo>
                  <a:lnTo>
                    <a:pt x="266" y="2"/>
                  </a:lnTo>
                  <a:lnTo>
                    <a:pt x="260" y="2"/>
                  </a:lnTo>
                  <a:lnTo>
                    <a:pt x="254" y="0"/>
                  </a:lnTo>
                  <a:lnTo>
                    <a:pt x="247" y="0"/>
                  </a:lnTo>
                  <a:lnTo>
                    <a:pt x="239" y="0"/>
                  </a:lnTo>
                  <a:lnTo>
                    <a:pt x="233" y="6"/>
                  </a:lnTo>
                  <a:lnTo>
                    <a:pt x="227" y="16"/>
                  </a:lnTo>
                  <a:lnTo>
                    <a:pt x="220" y="27"/>
                  </a:lnTo>
                  <a:lnTo>
                    <a:pt x="212" y="38"/>
                  </a:lnTo>
                  <a:lnTo>
                    <a:pt x="189" y="43"/>
                  </a:lnTo>
                  <a:lnTo>
                    <a:pt x="173" y="49"/>
                  </a:lnTo>
                  <a:lnTo>
                    <a:pt x="158" y="53"/>
                  </a:lnTo>
                  <a:lnTo>
                    <a:pt x="146" y="56"/>
                  </a:lnTo>
                  <a:lnTo>
                    <a:pt x="133" y="60"/>
                  </a:lnTo>
                  <a:lnTo>
                    <a:pt x="119" y="65"/>
                  </a:lnTo>
                  <a:lnTo>
                    <a:pt x="102" y="71"/>
                  </a:lnTo>
                  <a:lnTo>
                    <a:pt x="79" y="79"/>
                  </a:lnTo>
                  <a:lnTo>
                    <a:pt x="71" y="79"/>
                  </a:lnTo>
                  <a:lnTo>
                    <a:pt x="62" y="79"/>
                  </a:lnTo>
                  <a:lnTo>
                    <a:pt x="54" y="79"/>
                  </a:lnTo>
                  <a:lnTo>
                    <a:pt x="44" y="79"/>
                  </a:lnTo>
                  <a:lnTo>
                    <a:pt x="35" y="79"/>
                  </a:lnTo>
                  <a:lnTo>
                    <a:pt x="27" y="79"/>
                  </a:lnTo>
                  <a:lnTo>
                    <a:pt x="17" y="80"/>
                  </a:lnTo>
                  <a:lnTo>
                    <a:pt x="8" y="80"/>
                  </a:lnTo>
                  <a:lnTo>
                    <a:pt x="6" y="82"/>
                  </a:lnTo>
                  <a:lnTo>
                    <a:pt x="4" y="84"/>
                  </a:lnTo>
                  <a:lnTo>
                    <a:pt x="2" y="90"/>
                  </a:lnTo>
                  <a:lnTo>
                    <a:pt x="0" y="98"/>
                  </a:lnTo>
                  <a:close/>
                </a:path>
              </a:pathLst>
            </a:custGeom>
            <a:solidFill>
              <a:srgbClr val="33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7" name="Freeform 905"/>
            <p:cNvSpPr>
              <a:spLocks/>
            </p:cNvSpPr>
            <p:nvPr/>
          </p:nvSpPr>
          <p:spPr bwMode="auto">
            <a:xfrm>
              <a:off x="1230" y="1865"/>
              <a:ext cx="216" cy="40"/>
            </a:xfrm>
            <a:custGeom>
              <a:avLst/>
              <a:gdLst>
                <a:gd name="T0" fmla="*/ 0 w 216"/>
                <a:gd name="T1" fmla="*/ 11 h 40"/>
                <a:gd name="T2" fmla="*/ 13 w 216"/>
                <a:gd name="T3" fmla="*/ 13 h 40"/>
                <a:gd name="T4" fmla="*/ 23 w 216"/>
                <a:gd name="T5" fmla="*/ 14 h 40"/>
                <a:gd name="T6" fmla="*/ 35 w 216"/>
                <a:gd name="T7" fmla="*/ 15 h 40"/>
                <a:gd name="T8" fmla="*/ 48 w 216"/>
                <a:gd name="T9" fmla="*/ 17 h 40"/>
                <a:gd name="T10" fmla="*/ 60 w 216"/>
                <a:gd name="T11" fmla="*/ 18 h 40"/>
                <a:gd name="T12" fmla="*/ 71 w 216"/>
                <a:gd name="T13" fmla="*/ 19 h 40"/>
                <a:gd name="T14" fmla="*/ 83 w 216"/>
                <a:gd name="T15" fmla="*/ 21 h 40"/>
                <a:gd name="T16" fmla="*/ 94 w 216"/>
                <a:gd name="T17" fmla="*/ 22 h 40"/>
                <a:gd name="T18" fmla="*/ 110 w 216"/>
                <a:gd name="T19" fmla="*/ 24 h 40"/>
                <a:gd name="T20" fmla="*/ 125 w 216"/>
                <a:gd name="T21" fmla="*/ 26 h 40"/>
                <a:gd name="T22" fmla="*/ 141 w 216"/>
                <a:gd name="T23" fmla="*/ 28 h 40"/>
                <a:gd name="T24" fmla="*/ 156 w 216"/>
                <a:gd name="T25" fmla="*/ 30 h 40"/>
                <a:gd name="T26" fmla="*/ 173 w 216"/>
                <a:gd name="T27" fmla="*/ 32 h 40"/>
                <a:gd name="T28" fmla="*/ 187 w 216"/>
                <a:gd name="T29" fmla="*/ 35 h 40"/>
                <a:gd name="T30" fmla="*/ 202 w 216"/>
                <a:gd name="T31" fmla="*/ 37 h 40"/>
                <a:gd name="T32" fmla="*/ 216 w 216"/>
                <a:gd name="T33" fmla="*/ 40 h 40"/>
                <a:gd name="T34" fmla="*/ 216 w 216"/>
                <a:gd name="T35" fmla="*/ 39 h 40"/>
                <a:gd name="T36" fmla="*/ 216 w 216"/>
                <a:gd name="T37" fmla="*/ 36 h 40"/>
                <a:gd name="T38" fmla="*/ 214 w 216"/>
                <a:gd name="T39" fmla="*/ 35 h 40"/>
                <a:gd name="T40" fmla="*/ 214 w 216"/>
                <a:gd name="T41" fmla="*/ 33 h 40"/>
                <a:gd name="T42" fmla="*/ 208 w 216"/>
                <a:gd name="T43" fmla="*/ 30 h 40"/>
                <a:gd name="T44" fmla="*/ 204 w 216"/>
                <a:gd name="T45" fmla="*/ 28 h 40"/>
                <a:gd name="T46" fmla="*/ 197 w 216"/>
                <a:gd name="T47" fmla="*/ 26 h 40"/>
                <a:gd name="T48" fmla="*/ 191 w 216"/>
                <a:gd name="T49" fmla="*/ 24 h 40"/>
                <a:gd name="T50" fmla="*/ 175 w 216"/>
                <a:gd name="T51" fmla="*/ 21 h 40"/>
                <a:gd name="T52" fmla="*/ 158 w 216"/>
                <a:gd name="T53" fmla="*/ 18 h 40"/>
                <a:gd name="T54" fmla="*/ 141 w 216"/>
                <a:gd name="T55" fmla="*/ 15 h 40"/>
                <a:gd name="T56" fmla="*/ 125 w 216"/>
                <a:gd name="T57" fmla="*/ 13 h 40"/>
                <a:gd name="T58" fmla="*/ 106 w 216"/>
                <a:gd name="T59" fmla="*/ 10 h 40"/>
                <a:gd name="T60" fmla="*/ 89 w 216"/>
                <a:gd name="T61" fmla="*/ 6 h 40"/>
                <a:gd name="T62" fmla="*/ 73 w 216"/>
                <a:gd name="T63" fmla="*/ 3 h 40"/>
                <a:gd name="T64" fmla="*/ 54 w 216"/>
                <a:gd name="T65" fmla="*/ 0 h 40"/>
                <a:gd name="T66" fmla="*/ 46 w 216"/>
                <a:gd name="T67" fmla="*/ 0 h 40"/>
                <a:gd name="T68" fmla="*/ 35 w 216"/>
                <a:gd name="T69" fmla="*/ 0 h 40"/>
                <a:gd name="T70" fmla="*/ 27 w 216"/>
                <a:gd name="T71" fmla="*/ 0 h 40"/>
                <a:gd name="T72" fmla="*/ 17 w 216"/>
                <a:gd name="T73" fmla="*/ 0 h 40"/>
                <a:gd name="T74" fmla="*/ 11 w 216"/>
                <a:gd name="T75" fmla="*/ 3 h 40"/>
                <a:gd name="T76" fmla="*/ 6 w 216"/>
                <a:gd name="T77" fmla="*/ 6 h 40"/>
                <a:gd name="T78" fmla="*/ 2 w 216"/>
                <a:gd name="T79" fmla="*/ 8 h 40"/>
                <a:gd name="T80" fmla="*/ 0 w 216"/>
                <a:gd name="T81" fmla="*/ 11 h 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40"/>
                <a:gd name="T125" fmla="*/ 216 w 216"/>
                <a:gd name="T126" fmla="*/ 40 h 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40">
                  <a:moveTo>
                    <a:pt x="0" y="11"/>
                  </a:moveTo>
                  <a:lnTo>
                    <a:pt x="13" y="13"/>
                  </a:lnTo>
                  <a:lnTo>
                    <a:pt x="23" y="14"/>
                  </a:lnTo>
                  <a:lnTo>
                    <a:pt x="35" y="15"/>
                  </a:lnTo>
                  <a:lnTo>
                    <a:pt x="48" y="17"/>
                  </a:lnTo>
                  <a:lnTo>
                    <a:pt x="60" y="18"/>
                  </a:lnTo>
                  <a:lnTo>
                    <a:pt x="71" y="19"/>
                  </a:lnTo>
                  <a:lnTo>
                    <a:pt x="83" y="21"/>
                  </a:lnTo>
                  <a:lnTo>
                    <a:pt x="94" y="22"/>
                  </a:lnTo>
                  <a:lnTo>
                    <a:pt x="110" y="24"/>
                  </a:lnTo>
                  <a:lnTo>
                    <a:pt x="125" y="26"/>
                  </a:lnTo>
                  <a:lnTo>
                    <a:pt x="141" y="28"/>
                  </a:lnTo>
                  <a:lnTo>
                    <a:pt x="156" y="30"/>
                  </a:lnTo>
                  <a:lnTo>
                    <a:pt x="173" y="32"/>
                  </a:lnTo>
                  <a:lnTo>
                    <a:pt x="187" y="35"/>
                  </a:lnTo>
                  <a:lnTo>
                    <a:pt x="202" y="37"/>
                  </a:lnTo>
                  <a:lnTo>
                    <a:pt x="216" y="40"/>
                  </a:lnTo>
                  <a:lnTo>
                    <a:pt x="216" y="39"/>
                  </a:lnTo>
                  <a:lnTo>
                    <a:pt x="216" y="36"/>
                  </a:lnTo>
                  <a:lnTo>
                    <a:pt x="214" y="35"/>
                  </a:lnTo>
                  <a:lnTo>
                    <a:pt x="214" y="33"/>
                  </a:lnTo>
                  <a:lnTo>
                    <a:pt x="208" y="30"/>
                  </a:lnTo>
                  <a:lnTo>
                    <a:pt x="204" y="28"/>
                  </a:lnTo>
                  <a:lnTo>
                    <a:pt x="197" y="26"/>
                  </a:lnTo>
                  <a:lnTo>
                    <a:pt x="191" y="24"/>
                  </a:lnTo>
                  <a:lnTo>
                    <a:pt x="175" y="21"/>
                  </a:lnTo>
                  <a:lnTo>
                    <a:pt x="158" y="18"/>
                  </a:lnTo>
                  <a:lnTo>
                    <a:pt x="141" y="15"/>
                  </a:lnTo>
                  <a:lnTo>
                    <a:pt x="125" y="13"/>
                  </a:lnTo>
                  <a:lnTo>
                    <a:pt x="106" y="10"/>
                  </a:lnTo>
                  <a:lnTo>
                    <a:pt x="89" y="6"/>
                  </a:lnTo>
                  <a:lnTo>
                    <a:pt x="73" y="3"/>
                  </a:lnTo>
                  <a:lnTo>
                    <a:pt x="54" y="0"/>
                  </a:lnTo>
                  <a:lnTo>
                    <a:pt x="46" y="0"/>
                  </a:lnTo>
                  <a:lnTo>
                    <a:pt x="35" y="0"/>
                  </a:lnTo>
                  <a:lnTo>
                    <a:pt x="27" y="0"/>
                  </a:lnTo>
                  <a:lnTo>
                    <a:pt x="17" y="0"/>
                  </a:lnTo>
                  <a:lnTo>
                    <a:pt x="11" y="3"/>
                  </a:lnTo>
                  <a:lnTo>
                    <a:pt x="6" y="6"/>
                  </a:lnTo>
                  <a:lnTo>
                    <a:pt x="2" y="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8" name="Freeform 906"/>
            <p:cNvSpPr>
              <a:spLocks/>
            </p:cNvSpPr>
            <p:nvPr/>
          </p:nvSpPr>
          <p:spPr bwMode="auto">
            <a:xfrm>
              <a:off x="1241" y="1742"/>
              <a:ext cx="16" cy="21"/>
            </a:xfrm>
            <a:custGeom>
              <a:avLst/>
              <a:gdLst>
                <a:gd name="T0" fmla="*/ 0 w 16"/>
                <a:gd name="T1" fmla="*/ 21 h 21"/>
                <a:gd name="T2" fmla="*/ 2 w 16"/>
                <a:gd name="T3" fmla="*/ 21 h 21"/>
                <a:gd name="T4" fmla="*/ 6 w 16"/>
                <a:gd name="T5" fmla="*/ 21 h 21"/>
                <a:gd name="T6" fmla="*/ 8 w 16"/>
                <a:gd name="T7" fmla="*/ 21 h 21"/>
                <a:gd name="T8" fmla="*/ 12 w 16"/>
                <a:gd name="T9" fmla="*/ 21 h 21"/>
                <a:gd name="T10" fmla="*/ 14 w 16"/>
                <a:gd name="T11" fmla="*/ 16 h 21"/>
                <a:gd name="T12" fmla="*/ 14 w 16"/>
                <a:gd name="T13" fmla="*/ 10 h 21"/>
                <a:gd name="T14" fmla="*/ 14 w 16"/>
                <a:gd name="T15" fmla="*/ 6 h 21"/>
                <a:gd name="T16" fmla="*/ 16 w 16"/>
                <a:gd name="T17" fmla="*/ 0 h 21"/>
                <a:gd name="T18" fmla="*/ 10 w 16"/>
                <a:gd name="T19" fmla="*/ 2 h 21"/>
                <a:gd name="T20" fmla="*/ 6 w 16"/>
                <a:gd name="T21" fmla="*/ 2 h 21"/>
                <a:gd name="T22" fmla="*/ 4 w 16"/>
                <a:gd name="T23" fmla="*/ 5 h 21"/>
                <a:gd name="T24" fmla="*/ 2 w 16"/>
                <a:gd name="T25" fmla="*/ 7 h 21"/>
                <a:gd name="T26" fmla="*/ 2 w 16"/>
                <a:gd name="T27" fmla="*/ 12 h 21"/>
                <a:gd name="T28" fmla="*/ 2 w 16"/>
                <a:gd name="T29" fmla="*/ 14 h 21"/>
                <a:gd name="T30" fmla="*/ 2 w 16"/>
                <a:gd name="T31" fmla="*/ 17 h 21"/>
                <a:gd name="T32" fmla="*/ 0 w 16"/>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1"/>
                <a:gd name="T53" fmla="*/ 16 w 1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1">
                  <a:moveTo>
                    <a:pt x="0" y="21"/>
                  </a:moveTo>
                  <a:lnTo>
                    <a:pt x="2" y="21"/>
                  </a:lnTo>
                  <a:lnTo>
                    <a:pt x="6" y="21"/>
                  </a:lnTo>
                  <a:lnTo>
                    <a:pt x="8" y="21"/>
                  </a:lnTo>
                  <a:lnTo>
                    <a:pt x="12" y="21"/>
                  </a:lnTo>
                  <a:lnTo>
                    <a:pt x="14" y="16"/>
                  </a:lnTo>
                  <a:lnTo>
                    <a:pt x="14" y="10"/>
                  </a:lnTo>
                  <a:lnTo>
                    <a:pt x="14" y="6"/>
                  </a:lnTo>
                  <a:lnTo>
                    <a:pt x="16" y="0"/>
                  </a:lnTo>
                  <a:lnTo>
                    <a:pt x="10" y="2"/>
                  </a:lnTo>
                  <a:lnTo>
                    <a:pt x="6" y="2"/>
                  </a:lnTo>
                  <a:lnTo>
                    <a:pt x="4" y="5"/>
                  </a:lnTo>
                  <a:lnTo>
                    <a:pt x="2" y="7"/>
                  </a:lnTo>
                  <a:lnTo>
                    <a:pt x="2" y="12"/>
                  </a:lnTo>
                  <a:lnTo>
                    <a:pt x="2" y="14"/>
                  </a:lnTo>
                  <a:lnTo>
                    <a:pt x="2" y="17"/>
                  </a:lnTo>
                  <a:lnTo>
                    <a:pt x="0" y="21"/>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49" name="Freeform 907"/>
            <p:cNvSpPr>
              <a:spLocks/>
            </p:cNvSpPr>
            <p:nvPr/>
          </p:nvSpPr>
          <p:spPr bwMode="auto">
            <a:xfrm>
              <a:off x="1249" y="1831"/>
              <a:ext cx="183" cy="52"/>
            </a:xfrm>
            <a:custGeom>
              <a:avLst/>
              <a:gdLst>
                <a:gd name="T0" fmla="*/ 0 w 183"/>
                <a:gd name="T1" fmla="*/ 26 h 52"/>
                <a:gd name="T2" fmla="*/ 10 w 183"/>
                <a:gd name="T3" fmla="*/ 26 h 52"/>
                <a:gd name="T4" fmla="*/ 21 w 183"/>
                <a:gd name="T5" fmla="*/ 27 h 52"/>
                <a:gd name="T6" fmla="*/ 33 w 183"/>
                <a:gd name="T7" fmla="*/ 29 h 52"/>
                <a:gd name="T8" fmla="*/ 48 w 183"/>
                <a:gd name="T9" fmla="*/ 30 h 52"/>
                <a:gd name="T10" fmla="*/ 68 w 183"/>
                <a:gd name="T11" fmla="*/ 33 h 52"/>
                <a:gd name="T12" fmla="*/ 95 w 183"/>
                <a:gd name="T13" fmla="*/ 38 h 52"/>
                <a:gd name="T14" fmla="*/ 133 w 183"/>
                <a:gd name="T15" fmla="*/ 44 h 52"/>
                <a:gd name="T16" fmla="*/ 183 w 183"/>
                <a:gd name="T17" fmla="*/ 52 h 52"/>
                <a:gd name="T18" fmla="*/ 181 w 183"/>
                <a:gd name="T19" fmla="*/ 48 h 52"/>
                <a:gd name="T20" fmla="*/ 181 w 183"/>
                <a:gd name="T21" fmla="*/ 42 h 52"/>
                <a:gd name="T22" fmla="*/ 181 w 183"/>
                <a:gd name="T23" fmla="*/ 38 h 52"/>
                <a:gd name="T24" fmla="*/ 178 w 183"/>
                <a:gd name="T25" fmla="*/ 34 h 52"/>
                <a:gd name="T26" fmla="*/ 164 w 183"/>
                <a:gd name="T27" fmla="*/ 33 h 52"/>
                <a:gd name="T28" fmla="*/ 151 w 183"/>
                <a:gd name="T29" fmla="*/ 30 h 52"/>
                <a:gd name="T30" fmla="*/ 137 w 183"/>
                <a:gd name="T31" fmla="*/ 29 h 52"/>
                <a:gd name="T32" fmla="*/ 122 w 183"/>
                <a:gd name="T33" fmla="*/ 26 h 52"/>
                <a:gd name="T34" fmla="*/ 108 w 183"/>
                <a:gd name="T35" fmla="*/ 24 h 52"/>
                <a:gd name="T36" fmla="*/ 95 w 183"/>
                <a:gd name="T37" fmla="*/ 23 h 52"/>
                <a:gd name="T38" fmla="*/ 81 w 183"/>
                <a:gd name="T39" fmla="*/ 20 h 52"/>
                <a:gd name="T40" fmla="*/ 66 w 183"/>
                <a:gd name="T41" fmla="*/ 19 h 52"/>
                <a:gd name="T42" fmla="*/ 58 w 183"/>
                <a:gd name="T43" fmla="*/ 16 h 52"/>
                <a:gd name="T44" fmla="*/ 48 w 183"/>
                <a:gd name="T45" fmla="*/ 13 h 52"/>
                <a:gd name="T46" fmla="*/ 39 w 183"/>
                <a:gd name="T47" fmla="*/ 12 h 52"/>
                <a:gd name="T48" fmla="*/ 31 w 183"/>
                <a:gd name="T49" fmla="*/ 9 h 52"/>
                <a:gd name="T50" fmla="*/ 21 w 183"/>
                <a:gd name="T51" fmla="*/ 4 h 52"/>
                <a:gd name="T52" fmla="*/ 14 w 183"/>
                <a:gd name="T53" fmla="*/ 1 h 52"/>
                <a:gd name="T54" fmla="*/ 10 w 183"/>
                <a:gd name="T55" fmla="*/ 0 h 52"/>
                <a:gd name="T56" fmla="*/ 8 w 183"/>
                <a:gd name="T57" fmla="*/ 0 h 52"/>
                <a:gd name="T58" fmla="*/ 6 w 183"/>
                <a:gd name="T59" fmla="*/ 7 h 52"/>
                <a:gd name="T60" fmla="*/ 4 w 183"/>
                <a:gd name="T61" fmla="*/ 12 h 52"/>
                <a:gd name="T62" fmla="*/ 2 w 183"/>
                <a:gd name="T63" fmla="*/ 19 h 52"/>
                <a:gd name="T64" fmla="*/ 0 w 183"/>
                <a:gd name="T65" fmla="*/ 26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52"/>
                <a:gd name="T101" fmla="*/ 183 w 183"/>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52">
                  <a:moveTo>
                    <a:pt x="0" y="26"/>
                  </a:moveTo>
                  <a:lnTo>
                    <a:pt x="10" y="26"/>
                  </a:lnTo>
                  <a:lnTo>
                    <a:pt x="21" y="27"/>
                  </a:lnTo>
                  <a:lnTo>
                    <a:pt x="33" y="29"/>
                  </a:lnTo>
                  <a:lnTo>
                    <a:pt x="48" y="30"/>
                  </a:lnTo>
                  <a:lnTo>
                    <a:pt x="68" y="33"/>
                  </a:lnTo>
                  <a:lnTo>
                    <a:pt x="95" y="38"/>
                  </a:lnTo>
                  <a:lnTo>
                    <a:pt x="133" y="44"/>
                  </a:lnTo>
                  <a:lnTo>
                    <a:pt x="183" y="52"/>
                  </a:lnTo>
                  <a:lnTo>
                    <a:pt x="181" y="48"/>
                  </a:lnTo>
                  <a:lnTo>
                    <a:pt x="181" y="42"/>
                  </a:lnTo>
                  <a:lnTo>
                    <a:pt x="181" y="38"/>
                  </a:lnTo>
                  <a:lnTo>
                    <a:pt x="178" y="34"/>
                  </a:lnTo>
                  <a:lnTo>
                    <a:pt x="164" y="33"/>
                  </a:lnTo>
                  <a:lnTo>
                    <a:pt x="151" y="30"/>
                  </a:lnTo>
                  <a:lnTo>
                    <a:pt x="137" y="29"/>
                  </a:lnTo>
                  <a:lnTo>
                    <a:pt x="122" y="26"/>
                  </a:lnTo>
                  <a:lnTo>
                    <a:pt x="108" y="24"/>
                  </a:lnTo>
                  <a:lnTo>
                    <a:pt x="95" y="23"/>
                  </a:lnTo>
                  <a:lnTo>
                    <a:pt x="81" y="20"/>
                  </a:lnTo>
                  <a:lnTo>
                    <a:pt x="66" y="19"/>
                  </a:lnTo>
                  <a:lnTo>
                    <a:pt x="58" y="16"/>
                  </a:lnTo>
                  <a:lnTo>
                    <a:pt x="48" y="13"/>
                  </a:lnTo>
                  <a:lnTo>
                    <a:pt x="39" y="12"/>
                  </a:lnTo>
                  <a:lnTo>
                    <a:pt x="31" y="9"/>
                  </a:lnTo>
                  <a:lnTo>
                    <a:pt x="21" y="4"/>
                  </a:lnTo>
                  <a:lnTo>
                    <a:pt x="14" y="1"/>
                  </a:lnTo>
                  <a:lnTo>
                    <a:pt x="10" y="0"/>
                  </a:lnTo>
                  <a:lnTo>
                    <a:pt x="8" y="0"/>
                  </a:lnTo>
                  <a:lnTo>
                    <a:pt x="6" y="7"/>
                  </a:lnTo>
                  <a:lnTo>
                    <a:pt x="4" y="12"/>
                  </a:lnTo>
                  <a:lnTo>
                    <a:pt x="2" y="19"/>
                  </a:lnTo>
                  <a:lnTo>
                    <a:pt x="0" y="26"/>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0" name="Freeform 908"/>
            <p:cNvSpPr>
              <a:spLocks/>
            </p:cNvSpPr>
            <p:nvPr/>
          </p:nvSpPr>
          <p:spPr bwMode="auto">
            <a:xfrm>
              <a:off x="1232" y="3535"/>
              <a:ext cx="54" cy="10"/>
            </a:xfrm>
            <a:custGeom>
              <a:avLst/>
              <a:gdLst>
                <a:gd name="T0" fmla="*/ 0 w 54"/>
                <a:gd name="T1" fmla="*/ 6 h 10"/>
                <a:gd name="T2" fmla="*/ 6 w 54"/>
                <a:gd name="T3" fmla="*/ 7 h 10"/>
                <a:gd name="T4" fmla="*/ 15 w 54"/>
                <a:gd name="T5" fmla="*/ 9 h 10"/>
                <a:gd name="T6" fmla="*/ 29 w 54"/>
                <a:gd name="T7" fmla="*/ 9 h 10"/>
                <a:gd name="T8" fmla="*/ 54 w 54"/>
                <a:gd name="T9" fmla="*/ 10 h 10"/>
                <a:gd name="T10" fmla="*/ 54 w 54"/>
                <a:gd name="T11" fmla="*/ 9 h 10"/>
                <a:gd name="T12" fmla="*/ 54 w 54"/>
                <a:gd name="T13" fmla="*/ 7 h 10"/>
                <a:gd name="T14" fmla="*/ 54 w 54"/>
                <a:gd name="T15" fmla="*/ 5 h 10"/>
                <a:gd name="T16" fmla="*/ 54 w 54"/>
                <a:gd name="T17" fmla="*/ 2 h 10"/>
                <a:gd name="T18" fmla="*/ 42 w 54"/>
                <a:gd name="T19" fmla="*/ 2 h 10"/>
                <a:gd name="T20" fmla="*/ 29 w 54"/>
                <a:gd name="T21" fmla="*/ 0 h 10"/>
                <a:gd name="T22" fmla="*/ 15 w 54"/>
                <a:gd name="T23" fmla="*/ 0 h 10"/>
                <a:gd name="T24" fmla="*/ 0 w 54"/>
                <a:gd name="T25" fmla="*/ 0 h 10"/>
                <a:gd name="T26" fmla="*/ 0 w 54"/>
                <a:gd name="T27" fmla="*/ 2 h 10"/>
                <a:gd name="T28" fmla="*/ 0 w 54"/>
                <a:gd name="T29" fmla="*/ 3 h 10"/>
                <a:gd name="T30" fmla="*/ 0 w 54"/>
                <a:gd name="T31" fmla="*/ 5 h 10"/>
                <a:gd name="T32" fmla="*/ 0 w 54"/>
                <a:gd name="T33" fmla="*/ 6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10"/>
                <a:gd name="T53" fmla="*/ 54 w 54"/>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10">
                  <a:moveTo>
                    <a:pt x="0" y="6"/>
                  </a:moveTo>
                  <a:lnTo>
                    <a:pt x="6" y="7"/>
                  </a:lnTo>
                  <a:lnTo>
                    <a:pt x="15" y="9"/>
                  </a:lnTo>
                  <a:lnTo>
                    <a:pt x="29" y="9"/>
                  </a:lnTo>
                  <a:lnTo>
                    <a:pt x="54" y="10"/>
                  </a:lnTo>
                  <a:lnTo>
                    <a:pt x="54" y="9"/>
                  </a:lnTo>
                  <a:lnTo>
                    <a:pt x="54" y="7"/>
                  </a:lnTo>
                  <a:lnTo>
                    <a:pt x="54" y="5"/>
                  </a:lnTo>
                  <a:lnTo>
                    <a:pt x="54" y="2"/>
                  </a:lnTo>
                  <a:lnTo>
                    <a:pt x="42" y="2"/>
                  </a:lnTo>
                  <a:lnTo>
                    <a:pt x="29" y="0"/>
                  </a:lnTo>
                  <a:lnTo>
                    <a:pt x="15" y="0"/>
                  </a:lnTo>
                  <a:lnTo>
                    <a:pt x="0" y="0"/>
                  </a:lnTo>
                  <a:lnTo>
                    <a:pt x="0" y="2"/>
                  </a:lnTo>
                  <a:lnTo>
                    <a:pt x="0" y="3"/>
                  </a:lnTo>
                  <a:lnTo>
                    <a:pt x="0" y="5"/>
                  </a:lnTo>
                  <a:lnTo>
                    <a:pt x="0" y="6"/>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1" name="Freeform 909"/>
            <p:cNvSpPr>
              <a:spLocks/>
            </p:cNvSpPr>
            <p:nvPr/>
          </p:nvSpPr>
          <p:spPr bwMode="auto">
            <a:xfrm>
              <a:off x="1498" y="1930"/>
              <a:ext cx="363" cy="236"/>
            </a:xfrm>
            <a:custGeom>
              <a:avLst/>
              <a:gdLst>
                <a:gd name="T0" fmla="*/ 25 w 363"/>
                <a:gd name="T1" fmla="*/ 15 h 236"/>
                <a:gd name="T2" fmla="*/ 46 w 363"/>
                <a:gd name="T3" fmla="*/ 23 h 236"/>
                <a:gd name="T4" fmla="*/ 50 w 363"/>
                <a:gd name="T5" fmla="*/ 26 h 236"/>
                <a:gd name="T6" fmla="*/ 50 w 363"/>
                <a:gd name="T7" fmla="*/ 27 h 236"/>
                <a:gd name="T8" fmla="*/ 64 w 363"/>
                <a:gd name="T9" fmla="*/ 33 h 236"/>
                <a:gd name="T10" fmla="*/ 83 w 363"/>
                <a:gd name="T11" fmla="*/ 40 h 236"/>
                <a:gd name="T12" fmla="*/ 98 w 363"/>
                <a:gd name="T13" fmla="*/ 47 h 236"/>
                <a:gd name="T14" fmla="*/ 116 w 363"/>
                <a:gd name="T15" fmla="*/ 58 h 236"/>
                <a:gd name="T16" fmla="*/ 131 w 363"/>
                <a:gd name="T17" fmla="*/ 67 h 236"/>
                <a:gd name="T18" fmla="*/ 135 w 363"/>
                <a:gd name="T19" fmla="*/ 74 h 236"/>
                <a:gd name="T20" fmla="*/ 139 w 363"/>
                <a:gd name="T21" fmla="*/ 91 h 236"/>
                <a:gd name="T22" fmla="*/ 141 w 363"/>
                <a:gd name="T23" fmla="*/ 120 h 236"/>
                <a:gd name="T24" fmla="*/ 137 w 363"/>
                <a:gd name="T25" fmla="*/ 145 h 236"/>
                <a:gd name="T26" fmla="*/ 127 w 363"/>
                <a:gd name="T27" fmla="*/ 169 h 236"/>
                <a:gd name="T28" fmla="*/ 121 w 363"/>
                <a:gd name="T29" fmla="*/ 189 h 236"/>
                <a:gd name="T30" fmla="*/ 121 w 363"/>
                <a:gd name="T31" fmla="*/ 201 h 236"/>
                <a:gd name="T32" fmla="*/ 127 w 363"/>
                <a:gd name="T33" fmla="*/ 214 h 236"/>
                <a:gd name="T34" fmla="*/ 137 w 363"/>
                <a:gd name="T35" fmla="*/ 226 h 236"/>
                <a:gd name="T36" fmla="*/ 145 w 363"/>
                <a:gd name="T37" fmla="*/ 231 h 236"/>
                <a:gd name="T38" fmla="*/ 152 w 363"/>
                <a:gd name="T39" fmla="*/ 231 h 236"/>
                <a:gd name="T40" fmla="*/ 156 w 363"/>
                <a:gd name="T41" fmla="*/ 226 h 236"/>
                <a:gd name="T42" fmla="*/ 156 w 363"/>
                <a:gd name="T43" fmla="*/ 215 h 236"/>
                <a:gd name="T44" fmla="*/ 160 w 363"/>
                <a:gd name="T45" fmla="*/ 207 h 236"/>
                <a:gd name="T46" fmla="*/ 172 w 363"/>
                <a:gd name="T47" fmla="*/ 205 h 236"/>
                <a:gd name="T48" fmla="*/ 191 w 363"/>
                <a:gd name="T49" fmla="*/ 214 h 236"/>
                <a:gd name="T50" fmla="*/ 199 w 363"/>
                <a:gd name="T51" fmla="*/ 226 h 236"/>
                <a:gd name="T52" fmla="*/ 210 w 363"/>
                <a:gd name="T53" fmla="*/ 234 h 236"/>
                <a:gd name="T54" fmla="*/ 222 w 363"/>
                <a:gd name="T55" fmla="*/ 236 h 236"/>
                <a:gd name="T56" fmla="*/ 235 w 363"/>
                <a:gd name="T57" fmla="*/ 236 h 236"/>
                <a:gd name="T58" fmla="*/ 256 w 363"/>
                <a:gd name="T59" fmla="*/ 236 h 236"/>
                <a:gd name="T60" fmla="*/ 280 w 363"/>
                <a:gd name="T61" fmla="*/ 234 h 236"/>
                <a:gd name="T62" fmla="*/ 297 w 363"/>
                <a:gd name="T63" fmla="*/ 233 h 236"/>
                <a:gd name="T64" fmla="*/ 310 w 363"/>
                <a:gd name="T65" fmla="*/ 225 h 236"/>
                <a:gd name="T66" fmla="*/ 316 w 363"/>
                <a:gd name="T67" fmla="*/ 212 h 236"/>
                <a:gd name="T68" fmla="*/ 343 w 363"/>
                <a:gd name="T69" fmla="*/ 127 h 236"/>
                <a:gd name="T70" fmla="*/ 361 w 363"/>
                <a:gd name="T71" fmla="*/ 63 h 236"/>
                <a:gd name="T72" fmla="*/ 347 w 363"/>
                <a:gd name="T73" fmla="*/ 45 h 236"/>
                <a:gd name="T74" fmla="*/ 318 w 363"/>
                <a:gd name="T75" fmla="*/ 38 h 236"/>
                <a:gd name="T76" fmla="*/ 283 w 363"/>
                <a:gd name="T77" fmla="*/ 32 h 236"/>
                <a:gd name="T78" fmla="*/ 235 w 363"/>
                <a:gd name="T79" fmla="*/ 26 h 236"/>
                <a:gd name="T80" fmla="*/ 177 w 363"/>
                <a:gd name="T81" fmla="*/ 18 h 236"/>
                <a:gd name="T82" fmla="*/ 102 w 363"/>
                <a:gd name="T83" fmla="*/ 8 h 236"/>
                <a:gd name="T84" fmla="*/ 42 w 363"/>
                <a:gd name="T85" fmla="*/ 1 h 236"/>
                <a:gd name="T86" fmla="*/ 17 w 363"/>
                <a:gd name="T87" fmla="*/ 1 h 236"/>
                <a:gd name="T88" fmla="*/ 4 w 363"/>
                <a:gd name="T89" fmla="*/ 1 h 236"/>
                <a:gd name="T90" fmla="*/ 0 w 363"/>
                <a:gd name="T91" fmla="*/ 1 h 2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236"/>
                <a:gd name="T140" fmla="*/ 363 w 363"/>
                <a:gd name="T141" fmla="*/ 236 h 2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236">
                  <a:moveTo>
                    <a:pt x="0" y="3"/>
                  </a:moveTo>
                  <a:lnTo>
                    <a:pt x="25" y="15"/>
                  </a:lnTo>
                  <a:lnTo>
                    <a:pt x="40" y="21"/>
                  </a:lnTo>
                  <a:lnTo>
                    <a:pt x="46" y="23"/>
                  </a:lnTo>
                  <a:lnTo>
                    <a:pt x="50" y="25"/>
                  </a:lnTo>
                  <a:lnTo>
                    <a:pt x="50" y="26"/>
                  </a:lnTo>
                  <a:lnTo>
                    <a:pt x="50" y="27"/>
                  </a:lnTo>
                  <a:lnTo>
                    <a:pt x="50" y="29"/>
                  </a:lnTo>
                  <a:lnTo>
                    <a:pt x="64" y="33"/>
                  </a:lnTo>
                  <a:lnTo>
                    <a:pt x="75" y="37"/>
                  </a:lnTo>
                  <a:lnTo>
                    <a:pt x="83" y="40"/>
                  </a:lnTo>
                  <a:lnTo>
                    <a:pt x="91" y="44"/>
                  </a:lnTo>
                  <a:lnTo>
                    <a:pt x="98" y="47"/>
                  </a:lnTo>
                  <a:lnTo>
                    <a:pt x="106" y="52"/>
                  </a:lnTo>
                  <a:lnTo>
                    <a:pt x="116" y="58"/>
                  </a:lnTo>
                  <a:lnTo>
                    <a:pt x="129" y="65"/>
                  </a:lnTo>
                  <a:lnTo>
                    <a:pt x="131" y="67"/>
                  </a:lnTo>
                  <a:lnTo>
                    <a:pt x="133" y="70"/>
                  </a:lnTo>
                  <a:lnTo>
                    <a:pt x="135" y="74"/>
                  </a:lnTo>
                  <a:lnTo>
                    <a:pt x="137" y="77"/>
                  </a:lnTo>
                  <a:lnTo>
                    <a:pt x="139" y="91"/>
                  </a:lnTo>
                  <a:lnTo>
                    <a:pt x="141" y="105"/>
                  </a:lnTo>
                  <a:lnTo>
                    <a:pt x="141" y="120"/>
                  </a:lnTo>
                  <a:lnTo>
                    <a:pt x="141" y="134"/>
                  </a:lnTo>
                  <a:lnTo>
                    <a:pt x="137" y="145"/>
                  </a:lnTo>
                  <a:lnTo>
                    <a:pt x="131" y="157"/>
                  </a:lnTo>
                  <a:lnTo>
                    <a:pt x="127" y="169"/>
                  </a:lnTo>
                  <a:lnTo>
                    <a:pt x="121" y="182"/>
                  </a:lnTo>
                  <a:lnTo>
                    <a:pt x="121" y="189"/>
                  </a:lnTo>
                  <a:lnTo>
                    <a:pt x="121" y="194"/>
                  </a:lnTo>
                  <a:lnTo>
                    <a:pt x="121" y="201"/>
                  </a:lnTo>
                  <a:lnTo>
                    <a:pt x="121" y="208"/>
                  </a:lnTo>
                  <a:lnTo>
                    <a:pt x="127" y="214"/>
                  </a:lnTo>
                  <a:lnTo>
                    <a:pt x="133" y="219"/>
                  </a:lnTo>
                  <a:lnTo>
                    <a:pt x="137" y="226"/>
                  </a:lnTo>
                  <a:lnTo>
                    <a:pt x="143" y="231"/>
                  </a:lnTo>
                  <a:lnTo>
                    <a:pt x="145" y="231"/>
                  </a:lnTo>
                  <a:lnTo>
                    <a:pt x="148" y="231"/>
                  </a:lnTo>
                  <a:lnTo>
                    <a:pt x="152" y="231"/>
                  </a:lnTo>
                  <a:lnTo>
                    <a:pt x="154" y="231"/>
                  </a:lnTo>
                  <a:lnTo>
                    <a:pt x="156" y="226"/>
                  </a:lnTo>
                  <a:lnTo>
                    <a:pt x="156" y="220"/>
                  </a:lnTo>
                  <a:lnTo>
                    <a:pt x="156" y="215"/>
                  </a:lnTo>
                  <a:lnTo>
                    <a:pt x="156" y="209"/>
                  </a:lnTo>
                  <a:lnTo>
                    <a:pt x="160" y="207"/>
                  </a:lnTo>
                  <a:lnTo>
                    <a:pt x="164" y="205"/>
                  </a:lnTo>
                  <a:lnTo>
                    <a:pt x="172" y="205"/>
                  </a:lnTo>
                  <a:lnTo>
                    <a:pt x="187" y="207"/>
                  </a:lnTo>
                  <a:lnTo>
                    <a:pt x="191" y="214"/>
                  </a:lnTo>
                  <a:lnTo>
                    <a:pt x="195" y="219"/>
                  </a:lnTo>
                  <a:lnTo>
                    <a:pt x="199" y="226"/>
                  </a:lnTo>
                  <a:lnTo>
                    <a:pt x="204" y="233"/>
                  </a:lnTo>
                  <a:lnTo>
                    <a:pt x="210" y="234"/>
                  </a:lnTo>
                  <a:lnTo>
                    <a:pt x="216" y="234"/>
                  </a:lnTo>
                  <a:lnTo>
                    <a:pt x="222" y="236"/>
                  </a:lnTo>
                  <a:lnTo>
                    <a:pt x="229" y="236"/>
                  </a:lnTo>
                  <a:lnTo>
                    <a:pt x="235" y="236"/>
                  </a:lnTo>
                  <a:lnTo>
                    <a:pt x="245" y="236"/>
                  </a:lnTo>
                  <a:lnTo>
                    <a:pt x="256" y="236"/>
                  </a:lnTo>
                  <a:lnTo>
                    <a:pt x="272" y="236"/>
                  </a:lnTo>
                  <a:lnTo>
                    <a:pt x="280" y="234"/>
                  </a:lnTo>
                  <a:lnTo>
                    <a:pt x="289" y="233"/>
                  </a:lnTo>
                  <a:lnTo>
                    <a:pt x="297" y="233"/>
                  </a:lnTo>
                  <a:lnTo>
                    <a:pt x="305" y="231"/>
                  </a:lnTo>
                  <a:lnTo>
                    <a:pt x="310" y="225"/>
                  </a:lnTo>
                  <a:lnTo>
                    <a:pt x="314" y="219"/>
                  </a:lnTo>
                  <a:lnTo>
                    <a:pt x="316" y="212"/>
                  </a:lnTo>
                  <a:lnTo>
                    <a:pt x="320" y="205"/>
                  </a:lnTo>
                  <a:lnTo>
                    <a:pt x="343" y="127"/>
                  </a:lnTo>
                  <a:lnTo>
                    <a:pt x="355" y="84"/>
                  </a:lnTo>
                  <a:lnTo>
                    <a:pt x="361" y="63"/>
                  </a:lnTo>
                  <a:lnTo>
                    <a:pt x="363" y="50"/>
                  </a:lnTo>
                  <a:lnTo>
                    <a:pt x="347" y="45"/>
                  </a:lnTo>
                  <a:lnTo>
                    <a:pt x="332" y="41"/>
                  </a:lnTo>
                  <a:lnTo>
                    <a:pt x="318" y="38"/>
                  </a:lnTo>
                  <a:lnTo>
                    <a:pt x="303" y="34"/>
                  </a:lnTo>
                  <a:lnTo>
                    <a:pt x="283" y="32"/>
                  </a:lnTo>
                  <a:lnTo>
                    <a:pt x="260" y="29"/>
                  </a:lnTo>
                  <a:lnTo>
                    <a:pt x="235" y="26"/>
                  </a:lnTo>
                  <a:lnTo>
                    <a:pt x="208" y="22"/>
                  </a:lnTo>
                  <a:lnTo>
                    <a:pt x="177" y="18"/>
                  </a:lnTo>
                  <a:lnTo>
                    <a:pt x="141" y="14"/>
                  </a:lnTo>
                  <a:lnTo>
                    <a:pt x="102" y="8"/>
                  </a:lnTo>
                  <a:lnTo>
                    <a:pt x="56" y="3"/>
                  </a:lnTo>
                  <a:lnTo>
                    <a:pt x="42" y="1"/>
                  </a:lnTo>
                  <a:lnTo>
                    <a:pt x="29" y="1"/>
                  </a:lnTo>
                  <a:lnTo>
                    <a:pt x="17" y="1"/>
                  </a:lnTo>
                  <a:lnTo>
                    <a:pt x="4" y="0"/>
                  </a:lnTo>
                  <a:lnTo>
                    <a:pt x="4" y="1"/>
                  </a:lnTo>
                  <a:lnTo>
                    <a:pt x="2" y="1"/>
                  </a:lnTo>
                  <a:lnTo>
                    <a:pt x="0" y="1"/>
                  </a:lnTo>
                  <a:lnTo>
                    <a:pt x="0" y="3"/>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2" name="Freeform 910"/>
            <p:cNvSpPr>
              <a:spLocks/>
            </p:cNvSpPr>
            <p:nvPr/>
          </p:nvSpPr>
          <p:spPr bwMode="auto">
            <a:xfrm>
              <a:off x="1554" y="1822"/>
              <a:ext cx="11" cy="13"/>
            </a:xfrm>
            <a:custGeom>
              <a:avLst/>
              <a:gdLst>
                <a:gd name="T0" fmla="*/ 0 w 11"/>
                <a:gd name="T1" fmla="*/ 10 h 13"/>
                <a:gd name="T2" fmla="*/ 0 w 11"/>
                <a:gd name="T3" fmla="*/ 11 h 13"/>
                <a:gd name="T4" fmla="*/ 2 w 11"/>
                <a:gd name="T5" fmla="*/ 11 h 13"/>
                <a:gd name="T6" fmla="*/ 2 w 11"/>
                <a:gd name="T7" fmla="*/ 13 h 13"/>
                <a:gd name="T8" fmla="*/ 2 w 11"/>
                <a:gd name="T9" fmla="*/ 13 h 13"/>
                <a:gd name="T10" fmla="*/ 4 w 11"/>
                <a:gd name="T11" fmla="*/ 11 h 13"/>
                <a:gd name="T12" fmla="*/ 6 w 11"/>
                <a:gd name="T13" fmla="*/ 9 h 13"/>
                <a:gd name="T14" fmla="*/ 8 w 11"/>
                <a:gd name="T15" fmla="*/ 7 h 13"/>
                <a:gd name="T16" fmla="*/ 11 w 11"/>
                <a:gd name="T17" fmla="*/ 5 h 13"/>
                <a:gd name="T18" fmla="*/ 11 w 11"/>
                <a:gd name="T19" fmla="*/ 3 h 13"/>
                <a:gd name="T20" fmla="*/ 8 w 11"/>
                <a:gd name="T21" fmla="*/ 2 h 13"/>
                <a:gd name="T22" fmla="*/ 6 w 11"/>
                <a:gd name="T23" fmla="*/ 2 h 13"/>
                <a:gd name="T24" fmla="*/ 4 w 11"/>
                <a:gd name="T25" fmla="*/ 0 h 13"/>
                <a:gd name="T26" fmla="*/ 2 w 11"/>
                <a:gd name="T27" fmla="*/ 2 h 13"/>
                <a:gd name="T28" fmla="*/ 0 w 11"/>
                <a:gd name="T29" fmla="*/ 3 h 13"/>
                <a:gd name="T30" fmla="*/ 0 w 11"/>
                <a:gd name="T31" fmla="*/ 6 h 13"/>
                <a:gd name="T32" fmla="*/ 0 w 11"/>
                <a:gd name="T33" fmla="*/ 1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3"/>
                <a:gd name="T53" fmla="*/ 11 w 11"/>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3">
                  <a:moveTo>
                    <a:pt x="0" y="10"/>
                  </a:moveTo>
                  <a:lnTo>
                    <a:pt x="0" y="11"/>
                  </a:lnTo>
                  <a:lnTo>
                    <a:pt x="2" y="11"/>
                  </a:lnTo>
                  <a:lnTo>
                    <a:pt x="2" y="13"/>
                  </a:lnTo>
                  <a:lnTo>
                    <a:pt x="4" y="11"/>
                  </a:lnTo>
                  <a:lnTo>
                    <a:pt x="6" y="9"/>
                  </a:lnTo>
                  <a:lnTo>
                    <a:pt x="8" y="7"/>
                  </a:lnTo>
                  <a:lnTo>
                    <a:pt x="11" y="5"/>
                  </a:lnTo>
                  <a:lnTo>
                    <a:pt x="11" y="3"/>
                  </a:lnTo>
                  <a:lnTo>
                    <a:pt x="8" y="2"/>
                  </a:lnTo>
                  <a:lnTo>
                    <a:pt x="6" y="2"/>
                  </a:lnTo>
                  <a:lnTo>
                    <a:pt x="4" y="0"/>
                  </a:lnTo>
                  <a:lnTo>
                    <a:pt x="2" y="2"/>
                  </a:lnTo>
                  <a:lnTo>
                    <a:pt x="0" y="3"/>
                  </a:lnTo>
                  <a:lnTo>
                    <a:pt x="0" y="6"/>
                  </a:lnTo>
                  <a:lnTo>
                    <a:pt x="0" y="10"/>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3" name="Freeform 911"/>
            <p:cNvSpPr>
              <a:spLocks/>
            </p:cNvSpPr>
            <p:nvPr/>
          </p:nvSpPr>
          <p:spPr bwMode="auto">
            <a:xfrm>
              <a:off x="1565" y="1800"/>
              <a:ext cx="12" cy="21"/>
            </a:xfrm>
            <a:custGeom>
              <a:avLst/>
              <a:gdLst>
                <a:gd name="T0" fmla="*/ 0 w 12"/>
                <a:gd name="T1" fmla="*/ 17 h 21"/>
                <a:gd name="T2" fmla="*/ 2 w 12"/>
                <a:gd name="T3" fmla="*/ 18 h 21"/>
                <a:gd name="T4" fmla="*/ 2 w 12"/>
                <a:gd name="T5" fmla="*/ 18 h 21"/>
                <a:gd name="T6" fmla="*/ 4 w 12"/>
                <a:gd name="T7" fmla="*/ 20 h 21"/>
                <a:gd name="T8" fmla="*/ 4 w 12"/>
                <a:gd name="T9" fmla="*/ 21 h 21"/>
                <a:gd name="T10" fmla="*/ 8 w 12"/>
                <a:gd name="T11" fmla="*/ 16 h 21"/>
                <a:gd name="T12" fmla="*/ 12 w 12"/>
                <a:gd name="T13" fmla="*/ 13 h 21"/>
                <a:gd name="T14" fmla="*/ 12 w 12"/>
                <a:gd name="T15" fmla="*/ 9 h 21"/>
                <a:gd name="T16" fmla="*/ 12 w 12"/>
                <a:gd name="T17" fmla="*/ 2 h 21"/>
                <a:gd name="T18" fmla="*/ 10 w 12"/>
                <a:gd name="T19" fmla="*/ 0 h 21"/>
                <a:gd name="T20" fmla="*/ 8 w 12"/>
                <a:gd name="T21" fmla="*/ 0 h 21"/>
                <a:gd name="T22" fmla="*/ 6 w 12"/>
                <a:gd name="T23" fmla="*/ 0 h 21"/>
                <a:gd name="T24" fmla="*/ 4 w 12"/>
                <a:gd name="T25" fmla="*/ 2 h 21"/>
                <a:gd name="T26" fmla="*/ 4 w 12"/>
                <a:gd name="T27" fmla="*/ 6 h 21"/>
                <a:gd name="T28" fmla="*/ 2 w 12"/>
                <a:gd name="T29" fmla="*/ 10 h 21"/>
                <a:gd name="T30" fmla="*/ 2 w 12"/>
                <a:gd name="T31" fmla="*/ 14 h 21"/>
                <a:gd name="T32" fmla="*/ 0 w 12"/>
                <a:gd name="T33" fmla="*/ 1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1"/>
                <a:gd name="T53" fmla="*/ 12 w 12"/>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1">
                  <a:moveTo>
                    <a:pt x="0" y="17"/>
                  </a:moveTo>
                  <a:lnTo>
                    <a:pt x="2" y="18"/>
                  </a:lnTo>
                  <a:lnTo>
                    <a:pt x="4" y="20"/>
                  </a:lnTo>
                  <a:lnTo>
                    <a:pt x="4" y="21"/>
                  </a:lnTo>
                  <a:lnTo>
                    <a:pt x="8" y="16"/>
                  </a:lnTo>
                  <a:lnTo>
                    <a:pt x="12" y="13"/>
                  </a:lnTo>
                  <a:lnTo>
                    <a:pt x="12" y="9"/>
                  </a:lnTo>
                  <a:lnTo>
                    <a:pt x="12" y="2"/>
                  </a:lnTo>
                  <a:lnTo>
                    <a:pt x="10" y="0"/>
                  </a:lnTo>
                  <a:lnTo>
                    <a:pt x="8" y="0"/>
                  </a:lnTo>
                  <a:lnTo>
                    <a:pt x="6" y="0"/>
                  </a:lnTo>
                  <a:lnTo>
                    <a:pt x="4" y="2"/>
                  </a:lnTo>
                  <a:lnTo>
                    <a:pt x="4" y="6"/>
                  </a:lnTo>
                  <a:lnTo>
                    <a:pt x="2" y="10"/>
                  </a:lnTo>
                  <a:lnTo>
                    <a:pt x="2" y="14"/>
                  </a:lnTo>
                  <a:lnTo>
                    <a:pt x="0" y="17"/>
                  </a:lnTo>
                  <a:close/>
                </a:path>
              </a:pathLst>
            </a:custGeom>
            <a:solidFill>
              <a:srgbClr val="CC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54" name="Freeform 912"/>
            <p:cNvSpPr>
              <a:spLocks/>
            </p:cNvSpPr>
            <p:nvPr/>
          </p:nvSpPr>
          <p:spPr bwMode="auto">
            <a:xfrm>
              <a:off x="1654" y="2141"/>
              <a:ext cx="97" cy="77"/>
            </a:xfrm>
            <a:custGeom>
              <a:avLst/>
              <a:gdLst>
                <a:gd name="T0" fmla="*/ 0 w 97"/>
                <a:gd name="T1" fmla="*/ 41 h 77"/>
                <a:gd name="T2" fmla="*/ 2 w 97"/>
                <a:gd name="T3" fmla="*/ 45 h 77"/>
                <a:gd name="T4" fmla="*/ 4 w 97"/>
                <a:gd name="T5" fmla="*/ 49 h 77"/>
                <a:gd name="T6" fmla="*/ 4 w 97"/>
                <a:gd name="T7" fmla="*/ 55 h 77"/>
                <a:gd name="T8" fmla="*/ 4 w 97"/>
                <a:gd name="T9" fmla="*/ 66 h 77"/>
                <a:gd name="T10" fmla="*/ 12 w 97"/>
                <a:gd name="T11" fmla="*/ 66 h 77"/>
                <a:gd name="T12" fmla="*/ 21 w 97"/>
                <a:gd name="T13" fmla="*/ 66 h 77"/>
                <a:gd name="T14" fmla="*/ 29 w 97"/>
                <a:gd name="T15" fmla="*/ 66 h 77"/>
                <a:gd name="T16" fmla="*/ 37 w 97"/>
                <a:gd name="T17" fmla="*/ 65 h 77"/>
                <a:gd name="T18" fmla="*/ 48 w 97"/>
                <a:gd name="T19" fmla="*/ 69 h 77"/>
                <a:gd name="T20" fmla="*/ 56 w 97"/>
                <a:gd name="T21" fmla="*/ 73 h 77"/>
                <a:gd name="T22" fmla="*/ 64 w 97"/>
                <a:gd name="T23" fmla="*/ 76 h 77"/>
                <a:gd name="T24" fmla="*/ 73 w 97"/>
                <a:gd name="T25" fmla="*/ 77 h 77"/>
                <a:gd name="T26" fmla="*/ 73 w 97"/>
                <a:gd name="T27" fmla="*/ 70 h 77"/>
                <a:gd name="T28" fmla="*/ 73 w 97"/>
                <a:gd name="T29" fmla="*/ 65 h 77"/>
                <a:gd name="T30" fmla="*/ 70 w 97"/>
                <a:gd name="T31" fmla="*/ 58 h 77"/>
                <a:gd name="T32" fmla="*/ 68 w 97"/>
                <a:gd name="T33" fmla="*/ 52 h 77"/>
                <a:gd name="T34" fmla="*/ 79 w 97"/>
                <a:gd name="T35" fmla="*/ 49 h 77"/>
                <a:gd name="T36" fmla="*/ 83 w 97"/>
                <a:gd name="T37" fmla="*/ 48 h 77"/>
                <a:gd name="T38" fmla="*/ 87 w 97"/>
                <a:gd name="T39" fmla="*/ 47 h 77"/>
                <a:gd name="T40" fmla="*/ 91 w 97"/>
                <a:gd name="T41" fmla="*/ 44 h 77"/>
                <a:gd name="T42" fmla="*/ 93 w 97"/>
                <a:gd name="T43" fmla="*/ 41 h 77"/>
                <a:gd name="T44" fmla="*/ 93 w 97"/>
                <a:gd name="T45" fmla="*/ 38 h 77"/>
                <a:gd name="T46" fmla="*/ 95 w 97"/>
                <a:gd name="T47" fmla="*/ 36 h 77"/>
                <a:gd name="T48" fmla="*/ 97 w 97"/>
                <a:gd name="T49" fmla="*/ 33 h 77"/>
                <a:gd name="T50" fmla="*/ 87 w 97"/>
                <a:gd name="T51" fmla="*/ 33 h 77"/>
                <a:gd name="T52" fmla="*/ 77 w 97"/>
                <a:gd name="T53" fmla="*/ 33 h 77"/>
                <a:gd name="T54" fmla="*/ 66 w 97"/>
                <a:gd name="T55" fmla="*/ 33 h 77"/>
                <a:gd name="T56" fmla="*/ 56 w 97"/>
                <a:gd name="T57" fmla="*/ 33 h 77"/>
                <a:gd name="T58" fmla="*/ 56 w 97"/>
                <a:gd name="T59" fmla="*/ 36 h 77"/>
                <a:gd name="T60" fmla="*/ 56 w 97"/>
                <a:gd name="T61" fmla="*/ 38 h 77"/>
                <a:gd name="T62" fmla="*/ 56 w 97"/>
                <a:gd name="T63" fmla="*/ 41 h 77"/>
                <a:gd name="T64" fmla="*/ 56 w 97"/>
                <a:gd name="T65" fmla="*/ 44 h 77"/>
                <a:gd name="T66" fmla="*/ 54 w 97"/>
                <a:gd name="T67" fmla="*/ 44 h 77"/>
                <a:gd name="T68" fmla="*/ 52 w 97"/>
                <a:gd name="T69" fmla="*/ 44 h 77"/>
                <a:gd name="T70" fmla="*/ 48 w 97"/>
                <a:gd name="T71" fmla="*/ 44 h 77"/>
                <a:gd name="T72" fmla="*/ 43 w 97"/>
                <a:gd name="T73" fmla="*/ 44 h 77"/>
                <a:gd name="T74" fmla="*/ 41 w 97"/>
                <a:gd name="T75" fmla="*/ 31 h 77"/>
                <a:gd name="T76" fmla="*/ 39 w 97"/>
                <a:gd name="T77" fmla="*/ 23 h 77"/>
                <a:gd name="T78" fmla="*/ 35 w 97"/>
                <a:gd name="T79" fmla="*/ 14 h 77"/>
                <a:gd name="T80" fmla="*/ 27 w 97"/>
                <a:gd name="T81" fmla="*/ 0 h 77"/>
                <a:gd name="T82" fmla="*/ 21 w 97"/>
                <a:gd name="T83" fmla="*/ 1 h 77"/>
                <a:gd name="T84" fmla="*/ 16 w 97"/>
                <a:gd name="T85" fmla="*/ 3 h 77"/>
                <a:gd name="T86" fmla="*/ 14 w 97"/>
                <a:gd name="T87" fmla="*/ 3 h 77"/>
                <a:gd name="T88" fmla="*/ 10 w 97"/>
                <a:gd name="T89" fmla="*/ 4 h 77"/>
                <a:gd name="T90" fmla="*/ 10 w 97"/>
                <a:gd name="T91" fmla="*/ 11 h 77"/>
                <a:gd name="T92" fmla="*/ 10 w 97"/>
                <a:gd name="T93" fmla="*/ 18 h 77"/>
                <a:gd name="T94" fmla="*/ 10 w 97"/>
                <a:gd name="T95" fmla="*/ 26 h 77"/>
                <a:gd name="T96" fmla="*/ 10 w 97"/>
                <a:gd name="T97" fmla="*/ 33 h 77"/>
                <a:gd name="T98" fmla="*/ 4 w 97"/>
                <a:gd name="T99" fmla="*/ 36 h 77"/>
                <a:gd name="T100" fmla="*/ 2 w 97"/>
                <a:gd name="T101" fmla="*/ 37 h 77"/>
                <a:gd name="T102" fmla="*/ 0 w 97"/>
                <a:gd name="T103" fmla="*/ 38 h 77"/>
                <a:gd name="T104" fmla="*/ 0 w 97"/>
                <a:gd name="T105" fmla="*/ 41 h 7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77"/>
                <a:gd name="T161" fmla="*/ 97 w 97"/>
                <a:gd name="T162" fmla="*/ 77 h 7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77">
                  <a:moveTo>
                    <a:pt x="0" y="41"/>
                  </a:moveTo>
                  <a:lnTo>
                    <a:pt x="2" y="45"/>
                  </a:lnTo>
                  <a:lnTo>
                    <a:pt x="4" y="49"/>
                  </a:lnTo>
                  <a:lnTo>
                    <a:pt x="4" y="55"/>
                  </a:lnTo>
                  <a:lnTo>
                    <a:pt x="4" y="66"/>
                  </a:lnTo>
                  <a:lnTo>
                    <a:pt x="12" y="66"/>
                  </a:lnTo>
                  <a:lnTo>
                    <a:pt x="21" y="66"/>
                  </a:lnTo>
                  <a:lnTo>
                    <a:pt x="29" y="66"/>
                  </a:lnTo>
                  <a:lnTo>
                    <a:pt x="37" y="65"/>
                  </a:lnTo>
                  <a:lnTo>
                    <a:pt x="48" y="69"/>
                  </a:lnTo>
                  <a:lnTo>
                    <a:pt x="56" y="73"/>
                  </a:lnTo>
                  <a:lnTo>
                    <a:pt x="64" y="76"/>
                  </a:lnTo>
                  <a:lnTo>
                    <a:pt x="73" y="77"/>
                  </a:lnTo>
                  <a:lnTo>
                    <a:pt x="73" y="70"/>
                  </a:lnTo>
                  <a:lnTo>
                    <a:pt x="73" y="65"/>
                  </a:lnTo>
                  <a:lnTo>
                    <a:pt x="70" y="58"/>
                  </a:lnTo>
                  <a:lnTo>
                    <a:pt x="68" y="52"/>
                  </a:lnTo>
                  <a:lnTo>
                    <a:pt x="79" y="49"/>
                  </a:lnTo>
                  <a:lnTo>
                    <a:pt x="83" y="48"/>
                  </a:lnTo>
                  <a:lnTo>
                    <a:pt x="87" y="47"/>
                  </a:lnTo>
                  <a:lnTo>
                    <a:pt x="91" y="44"/>
                  </a:lnTo>
                  <a:lnTo>
                    <a:pt x="93" y="41"/>
                  </a:lnTo>
                  <a:lnTo>
                    <a:pt x="93" y="38"/>
                  </a:lnTo>
                  <a:lnTo>
                    <a:pt x="95" y="36"/>
                  </a:lnTo>
                  <a:lnTo>
                    <a:pt x="97" y="33"/>
                  </a:lnTo>
                  <a:lnTo>
                    <a:pt x="87" y="33"/>
                  </a:lnTo>
                  <a:lnTo>
                    <a:pt x="77" y="33"/>
                  </a:lnTo>
                  <a:lnTo>
                    <a:pt x="66" y="33"/>
                  </a:lnTo>
                  <a:lnTo>
                    <a:pt x="56" y="33"/>
                  </a:lnTo>
                  <a:lnTo>
                    <a:pt x="56" y="36"/>
                  </a:lnTo>
                  <a:lnTo>
                    <a:pt x="56" y="38"/>
                  </a:lnTo>
                  <a:lnTo>
                    <a:pt x="56" y="41"/>
                  </a:lnTo>
                  <a:lnTo>
                    <a:pt x="56" y="44"/>
                  </a:lnTo>
                  <a:lnTo>
                    <a:pt x="54" y="44"/>
                  </a:lnTo>
                  <a:lnTo>
                    <a:pt x="52" y="44"/>
                  </a:lnTo>
                  <a:lnTo>
                    <a:pt x="48" y="44"/>
                  </a:lnTo>
                  <a:lnTo>
                    <a:pt x="43" y="44"/>
                  </a:lnTo>
                  <a:lnTo>
                    <a:pt x="41" y="31"/>
                  </a:lnTo>
                  <a:lnTo>
                    <a:pt x="39" y="23"/>
                  </a:lnTo>
                  <a:lnTo>
                    <a:pt x="35" y="14"/>
                  </a:lnTo>
                  <a:lnTo>
                    <a:pt x="27" y="0"/>
                  </a:lnTo>
                  <a:lnTo>
                    <a:pt x="21" y="1"/>
                  </a:lnTo>
                  <a:lnTo>
                    <a:pt x="16" y="3"/>
                  </a:lnTo>
                  <a:lnTo>
                    <a:pt x="14" y="3"/>
                  </a:lnTo>
                  <a:lnTo>
                    <a:pt x="10" y="4"/>
                  </a:lnTo>
                  <a:lnTo>
                    <a:pt x="10" y="11"/>
                  </a:lnTo>
                  <a:lnTo>
                    <a:pt x="10" y="18"/>
                  </a:lnTo>
                  <a:lnTo>
                    <a:pt x="10" y="26"/>
                  </a:lnTo>
                  <a:lnTo>
                    <a:pt x="10" y="33"/>
                  </a:lnTo>
                  <a:lnTo>
                    <a:pt x="4" y="36"/>
                  </a:lnTo>
                  <a:lnTo>
                    <a:pt x="2" y="37"/>
                  </a:lnTo>
                  <a:lnTo>
                    <a:pt x="0" y="38"/>
                  </a:lnTo>
                  <a:lnTo>
                    <a:pt x="0" y="41"/>
                  </a:lnTo>
                  <a:close/>
                </a:path>
              </a:pathLst>
            </a:custGeom>
            <a:solidFill>
              <a:srgbClr val="CC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 name="Picture 1"/>
          <p:cNvPicPr>
            <a:picLocks noChangeAspect="1"/>
          </p:cNvPicPr>
          <p:nvPr/>
        </p:nvPicPr>
        <p:blipFill>
          <a:blip r:embed="rId3"/>
          <a:stretch>
            <a:fillRect/>
          </a:stretch>
        </p:blipFill>
        <p:spPr>
          <a:xfrm>
            <a:off x="5748058" y="1524678"/>
            <a:ext cx="5407622" cy="3666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9889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sz="2800" dirty="0"/>
              <a:t>The Ballad of DRIVE Net:</a:t>
            </a:r>
          </a:p>
          <a:p>
            <a:pPr lvl="1"/>
            <a:r>
              <a:rPr lang="en-US" sz="2400" dirty="0"/>
              <a:t>WSDOT has massive data resources, but struggles to apply much of it in performance reporting and decision support</a:t>
            </a:r>
          </a:p>
          <a:p>
            <a:pPr lvl="1"/>
            <a:r>
              <a:rPr lang="en-US" sz="2400" dirty="0"/>
              <a:t>Organization, data integration, spatial conflation, data sharing, etc. are disjointed and often done “as needed” for specific tasks</a:t>
            </a:r>
          </a:p>
          <a:p>
            <a:pPr lvl="1"/>
            <a:r>
              <a:rPr lang="en-US" sz="2400" dirty="0"/>
              <a:t>To WSDOT, DRIVE Net represents a an automated data management and integration platform</a:t>
            </a:r>
          </a:p>
          <a:p>
            <a:endParaRPr lang="en-US" sz="2800" b="1" dirty="0"/>
          </a:p>
          <a:p>
            <a:r>
              <a:rPr lang="zh-CN" altLang="en-US" b="1" dirty="0"/>
              <a:t>管理良好的数据：</a:t>
            </a:r>
            <a:r>
              <a:rPr lang="zh-CN" altLang="en-US" dirty="0"/>
              <a:t>简化维护和分析</a:t>
            </a:r>
            <a:endParaRPr lang="en-US" altLang="zh-CN" dirty="0"/>
          </a:p>
          <a:p>
            <a:r>
              <a:rPr lang="zh-CN" altLang="en-US" b="1" dirty="0"/>
              <a:t>管理不善的数据：</a:t>
            </a:r>
            <a:r>
              <a:rPr lang="zh-CN" altLang="en-US" dirty="0"/>
              <a:t>通常 使其可用的工作量 超过了 使用它的好处</a:t>
            </a:r>
            <a:endParaRPr lang="en-US" altLang="zh-CN" dirty="0"/>
          </a:p>
        </p:txBody>
      </p:sp>
      <p:sp>
        <p:nvSpPr>
          <p:cNvPr id="70659" name="Rectangle 2"/>
          <p:cNvSpPr>
            <a:spLocks noGrp="1" noChangeArrowheads="1"/>
          </p:cNvSpPr>
          <p:nvPr>
            <p:ph type="title"/>
          </p:nvPr>
        </p:nvSpPr>
        <p:spPr>
          <a:noFill/>
        </p:spPr>
        <p:txBody>
          <a:bodyPr>
            <a:normAutofit/>
          </a:bodyPr>
          <a:lstStyle/>
          <a:p>
            <a:r>
              <a:rPr lang="zh-CN" altLang="en-US" dirty="0">
                <a:solidFill>
                  <a:schemeClr val="tx1"/>
                </a:solidFill>
                <a:latin typeface="+mj-ea"/>
                <a:cs typeface="Times New Roman" panose="02020603050405020304" pitchFamily="18" charset="0"/>
              </a:rPr>
              <a:t>良好管理数据的好处？</a:t>
            </a:r>
            <a:endParaRPr lang="en-US" altLang="en-US" dirty="0">
              <a:solidFill>
                <a:schemeClr val="tx1"/>
              </a:solidFill>
              <a:cs typeface="Times New Roman" panose="02020603050405020304" pitchFamily="18" charset="0"/>
            </a:endParaRPr>
          </a:p>
        </p:txBody>
      </p:sp>
      <p:sp>
        <p:nvSpPr>
          <p:cNvPr id="5" name="Date Placeholder 4"/>
          <p:cNvSpPr>
            <a:spLocks noGrp="1"/>
          </p:cNvSpPr>
          <p:nvPr>
            <p:ph type="dt" sz="half" idx="10"/>
          </p:nvPr>
        </p:nvSpPr>
        <p:spPr/>
        <p:txBody>
          <a:bodyPr/>
          <a:lstStyle/>
          <a:p>
            <a:fld id="{FB3BCB28-2B02-486C-A2BD-7DF25F72C374}"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096062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Extracting Useful Information</a:t>
            </a:r>
          </a:p>
        </p:txBody>
      </p:sp>
      <p:sp>
        <p:nvSpPr>
          <p:cNvPr id="3" name="Content Placeholder 2"/>
          <p:cNvSpPr>
            <a:spLocks noGrp="1"/>
          </p:cNvSpPr>
          <p:nvPr>
            <p:ph idx="1"/>
          </p:nvPr>
        </p:nvSpPr>
        <p:spPr/>
        <p:txBody>
          <a:bodyPr/>
          <a:lstStyle/>
          <a:p>
            <a:pPr marL="0" indent="0">
              <a:buNone/>
            </a:pPr>
            <a:r>
              <a:rPr lang="en-US" dirty="0"/>
              <a:t> Transportation Data Analysis</a:t>
            </a:r>
          </a:p>
          <a:p>
            <a:pPr lvl="1"/>
            <a:r>
              <a:rPr lang="en-US" dirty="0"/>
              <a:t>Data analytical methods for transportation data analysis</a:t>
            </a:r>
          </a:p>
          <a:p>
            <a:endParaRPr lang="en-US" dirty="0"/>
          </a:p>
          <a:p>
            <a:endParaRPr lang="en-US" dirty="0"/>
          </a:p>
          <a:p>
            <a:r>
              <a:rPr lang="en-US" dirty="0"/>
              <a:t>Transportation Data Visualization</a:t>
            </a:r>
          </a:p>
          <a:p>
            <a:pPr lvl="1"/>
            <a:r>
              <a:rPr lang="en-US" altLang="zh-CN" dirty="0"/>
              <a:t>Proper data visualization tools to generate charts, graphs, maps, etc.</a:t>
            </a:r>
            <a:endParaRPr lang="en-US" dirty="0"/>
          </a:p>
          <a:p>
            <a:pPr lvl="1"/>
            <a:endParaRPr lang="en-US" dirty="0"/>
          </a:p>
          <a:p>
            <a:endParaRPr lang="en-US" dirty="0"/>
          </a:p>
          <a:p>
            <a:endParaRPr lang="en-US" dirty="0"/>
          </a:p>
        </p:txBody>
      </p:sp>
      <p:sp>
        <p:nvSpPr>
          <p:cNvPr id="4" name="Date Placeholder 3"/>
          <p:cNvSpPr>
            <a:spLocks noGrp="1"/>
          </p:cNvSpPr>
          <p:nvPr>
            <p:ph type="dt" sz="half" idx="10"/>
          </p:nvPr>
        </p:nvSpPr>
        <p:spPr/>
        <p:txBody>
          <a:bodyPr/>
          <a:lstStyle/>
          <a:p>
            <a:r>
              <a:rPr lang="en-US"/>
              <a:t>1/8/2020</a:t>
            </a:r>
            <a:endParaRPr lang="en-US" dirty="0"/>
          </a:p>
        </p:txBody>
      </p:sp>
      <p:sp>
        <p:nvSpPr>
          <p:cNvPr id="5" name="Footer Placeholder 4"/>
          <p:cNvSpPr>
            <a:spLocks noGrp="1"/>
          </p:cNvSpPr>
          <p:nvPr>
            <p:ph type="ftr" sz="quarter" idx="11"/>
          </p:nvPr>
        </p:nvSpPr>
        <p:spPr/>
        <p:txBody>
          <a:bodyPr/>
          <a:lstStyle/>
          <a:p>
            <a:r>
              <a:rPr lang="en-US"/>
              <a:t>Cee 412 / CET 522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952163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数据可视化</a:t>
            </a:r>
            <a:endParaRPr lang="en-US" dirty="0"/>
          </a:p>
        </p:txBody>
      </p:sp>
      <p:sp>
        <p:nvSpPr>
          <p:cNvPr id="3" name="Content Placeholder 2"/>
          <p:cNvSpPr>
            <a:spLocks noGrp="1"/>
          </p:cNvSpPr>
          <p:nvPr>
            <p:ph idx="1"/>
          </p:nvPr>
        </p:nvSpPr>
        <p:spPr/>
        <p:txBody>
          <a:bodyPr>
            <a:normAutofit/>
          </a:bodyPr>
          <a:lstStyle/>
          <a:p>
            <a:r>
              <a:rPr lang="zh-CN" altLang="en-US" dirty="0"/>
              <a:t>数据可视化</a:t>
            </a:r>
            <a:endParaRPr lang="en-US" dirty="0"/>
          </a:p>
          <a:p>
            <a:pPr lvl="1"/>
            <a:r>
              <a:rPr lang="zh-CN" altLang="en-US" dirty="0"/>
              <a:t>信息和数据的图形表示</a:t>
            </a:r>
            <a:endParaRPr lang="en-US" altLang="zh-CN" dirty="0"/>
          </a:p>
          <a:p>
            <a:pPr lvl="1"/>
            <a:r>
              <a:rPr lang="zh-CN" altLang="en-US" dirty="0"/>
              <a:t>常见类型：</a:t>
            </a:r>
            <a:endParaRPr lang="en-US" dirty="0"/>
          </a:p>
          <a:p>
            <a:pPr lvl="2"/>
            <a:r>
              <a:rPr lang="zh-CN" altLang="en-US" dirty="0"/>
              <a:t>图表，表格，图形，地图，信息图表，</a:t>
            </a:r>
            <a:r>
              <a:rPr lang="zh-CN" altLang="en-US" dirty="0">
                <a:solidFill>
                  <a:schemeClr val="tx1"/>
                </a:solidFill>
              </a:rPr>
              <a:t>仪表板</a:t>
            </a:r>
            <a:endParaRPr lang="en-US" altLang="zh-CN" dirty="0">
              <a:solidFill>
                <a:schemeClr val="tx1"/>
              </a:solidFill>
            </a:endParaRPr>
          </a:p>
          <a:p>
            <a:pPr lvl="2"/>
            <a:endParaRPr lang="en-US" dirty="0"/>
          </a:p>
          <a:p>
            <a:r>
              <a:rPr lang="zh-CN" altLang="en-US" dirty="0"/>
              <a:t>数据可视化的益处</a:t>
            </a:r>
            <a:endParaRPr lang="en-US" dirty="0"/>
          </a:p>
          <a:p>
            <a:pPr lvl="1"/>
            <a:r>
              <a:rPr lang="en-US" dirty="0"/>
              <a:t>Pattern discovery</a:t>
            </a:r>
          </a:p>
          <a:p>
            <a:pPr lvl="2"/>
            <a:r>
              <a:rPr lang="en-US" dirty="0"/>
              <a:t>Trends, outliers, patterns in data</a:t>
            </a:r>
          </a:p>
          <a:p>
            <a:pPr lvl="1"/>
            <a:r>
              <a:rPr lang="en-US" dirty="0"/>
              <a:t>Efficient to see the big picture</a:t>
            </a:r>
          </a:p>
          <a:p>
            <a:pPr lvl="1"/>
            <a:r>
              <a:rPr lang="en-US" dirty="0"/>
              <a:t>Support the decision-making process</a:t>
            </a:r>
          </a:p>
        </p:txBody>
      </p:sp>
      <p:sp>
        <p:nvSpPr>
          <p:cNvPr id="4" name="Date Placeholder 3"/>
          <p:cNvSpPr>
            <a:spLocks noGrp="1"/>
          </p:cNvSpPr>
          <p:nvPr>
            <p:ph type="dt" sz="half" idx="10"/>
          </p:nvPr>
        </p:nvSpPr>
        <p:spPr/>
        <p:txBody>
          <a:bodyPr/>
          <a:lstStyle/>
          <a:p>
            <a:r>
              <a:rPr lang="en-US"/>
              <a:t>1/8/2020</a:t>
            </a:r>
            <a:endParaRPr lang="en-US" dirty="0"/>
          </a:p>
        </p:txBody>
      </p:sp>
      <p:sp>
        <p:nvSpPr>
          <p:cNvPr id="5" name="Footer Placeholder 4"/>
          <p:cNvSpPr>
            <a:spLocks noGrp="1"/>
          </p:cNvSpPr>
          <p:nvPr>
            <p:ph type="ftr" sz="quarter" idx="11"/>
          </p:nvPr>
        </p:nvSpPr>
        <p:spPr/>
        <p:txBody>
          <a:bodyPr/>
          <a:lstStyle/>
          <a:p>
            <a:r>
              <a:rPr lang="en-US"/>
              <a:t>Cee 412 / CET 522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4000912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rPr>
              <a:t>数据可视化的重要性</a:t>
            </a:r>
            <a:endParaRPr lang="en-US" dirty="0"/>
          </a:p>
        </p:txBody>
      </p:sp>
      <p:sp>
        <p:nvSpPr>
          <p:cNvPr id="4" name="Date Placeholder 3"/>
          <p:cNvSpPr>
            <a:spLocks noGrp="1"/>
          </p:cNvSpPr>
          <p:nvPr>
            <p:ph type="dt" sz="half" idx="10"/>
          </p:nvPr>
        </p:nvSpPr>
        <p:spPr/>
        <p:txBody>
          <a:bodyPr/>
          <a:lstStyle/>
          <a:p>
            <a:r>
              <a:rPr lang="en-US"/>
              <a:t>1/8/2020</a:t>
            </a:r>
            <a:endParaRPr lang="en-US" dirty="0"/>
          </a:p>
        </p:txBody>
      </p:sp>
      <p:sp>
        <p:nvSpPr>
          <p:cNvPr id="5" name="Footer Placeholder 4"/>
          <p:cNvSpPr>
            <a:spLocks noGrp="1"/>
          </p:cNvSpPr>
          <p:nvPr>
            <p:ph type="ftr" sz="quarter" idx="11"/>
          </p:nvPr>
        </p:nvSpPr>
        <p:spPr/>
        <p:txBody>
          <a:bodyPr/>
          <a:lstStyle/>
          <a:p>
            <a:r>
              <a:rPr lang="en-US"/>
              <a:t>Cee 412 / CET 522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2050" name="Picture 2" descr="A Network Map of the World's Air Traffic Connection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1220831"/>
            <a:ext cx="7667994" cy="51119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860332" y="6332827"/>
            <a:ext cx="3392275" cy="253916"/>
          </a:xfrm>
          <a:prstGeom prst="rect">
            <a:avLst/>
          </a:prstGeom>
        </p:spPr>
        <p:txBody>
          <a:bodyPr wrap="none">
            <a:spAutoFit/>
          </a:bodyPr>
          <a:lstStyle/>
          <a:p>
            <a:r>
              <a:rPr lang="en-US" sz="1050" dirty="0"/>
              <a:t>https://www.visualcapitalist.com/air-traffic-network-map/</a:t>
            </a:r>
          </a:p>
        </p:txBody>
      </p:sp>
    </p:spTree>
    <p:extLst>
      <p:ext uri="{BB962C8B-B14F-4D97-AF65-F5344CB8AC3E}">
        <p14:creationId xmlns:p14="http://schemas.microsoft.com/office/powerpoint/2010/main" val="3609155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rPr>
              <a:t>数据可视化的重要性</a:t>
            </a:r>
            <a:endParaRPr lang="en-US" dirty="0"/>
          </a:p>
        </p:txBody>
      </p:sp>
      <p:sp>
        <p:nvSpPr>
          <p:cNvPr id="4" name="Date Placeholder 3"/>
          <p:cNvSpPr>
            <a:spLocks noGrp="1"/>
          </p:cNvSpPr>
          <p:nvPr>
            <p:ph type="dt" sz="half" idx="10"/>
          </p:nvPr>
        </p:nvSpPr>
        <p:spPr/>
        <p:txBody>
          <a:bodyPr/>
          <a:lstStyle/>
          <a:p>
            <a:r>
              <a:rPr lang="en-US"/>
              <a:t>1/8/2020</a:t>
            </a:r>
            <a:endParaRPr lang="en-US" dirty="0"/>
          </a:p>
        </p:txBody>
      </p:sp>
      <p:sp>
        <p:nvSpPr>
          <p:cNvPr id="5" name="Footer Placeholder 4"/>
          <p:cNvSpPr>
            <a:spLocks noGrp="1"/>
          </p:cNvSpPr>
          <p:nvPr>
            <p:ph type="ftr" sz="quarter" idx="11"/>
          </p:nvPr>
        </p:nvSpPr>
        <p:spPr/>
        <p:txBody>
          <a:bodyPr/>
          <a:lstStyle/>
          <a:p>
            <a:r>
              <a:rPr lang="en-US"/>
              <a:t>Cee 412 / CET 522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4223" t="2962" r="9401" b="3686"/>
          <a:stretch/>
        </p:blipFill>
        <p:spPr>
          <a:xfrm>
            <a:off x="6711326" y="1934817"/>
            <a:ext cx="3595325" cy="3370959"/>
          </a:xfrm>
          <a:prstGeom prst="rect">
            <a:avLst/>
          </a:prstGeom>
          <a:ln w="6350">
            <a:solidFill>
              <a:schemeClr val="tx1"/>
            </a:solidFill>
          </a:ln>
        </p:spPr>
      </p:pic>
      <p:pic>
        <p:nvPicPr>
          <p:cNvPr id="9" name="Picture 8"/>
          <p:cNvPicPr>
            <a:picLocks/>
          </p:cNvPicPr>
          <p:nvPr/>
        </p:nvPicPr>
        <p:blipFill rotWithShape="1">
          <a:blip r:embed="rId4"/>
          <a:srcRect l="7609" r="2558"/>
          <a:stretch/>
        </p:blipFill>
        <p:spPr>
          <a:xfrm>
            <a:off x="1783268" y="1934817"/>
            <a:ext cx="3491808" cy="3370240"/>
          </a:xfrm>
          <a:prstGeom prst="rect">
            <a:avLst/>
          </a:prstGeom>
          <a:ln>
            <a:solidFill>
              <a:schemeClr val="tx1"/>
            </a:solidFill>
          </a:ln>
        </p:spPr>
      </p:pic>
      <p:sp>
        <p:nvSpPr>
          <p:cNvPr id="10" name="Right Arrow 9"/>
          <p:cNvSpPr/>
          <p:nvPr/>
        </p:nvSpPr>
        <p:spPr>
          <a:xfrm>
            <a:off x="5563141" y="3405449"/>
            <a:ext cx="598311" cy="270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336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zh-CN" altLang="en-US" sz="4400" dirty="0"/>
              <a:t>这是我们开设交通大数据分析课程的原因</a:t>
            </a:r>
            <a:endParaRPr lang="en-US" sz="4400" dirty="0"/>
          </a:p>
        </p:txBody>
      </p:sp>
      <p:sp>
        <p:nvSpPr>
          <p:cNvPr id="9" name="Content Placeholder 8"/>
          <p:cNvSpPr>
            <a:spLocks noGrp="1"/>
          </p:cNvSpPr>
          <p:nvPr>
            <p:ph idx="1"/>
          </p:nvPr>
        </p:nvSpPr>
        <p:spPr/>
        <p:txBody>
          <a:bodyPr>
            <a:normAutofit/>
          </a:bodyPr>
          <a:lstStyle/>
          <a:p>
            <a:pPr lvl="1"/>
            <a:endParaRPr lang="en-US" sz="2800" dirty="0"/>
          </a:p>
          <a:p>
            <a:pPr lvl="1"/>
            <a:r>
              <a:rPr lang="zh-CN" altLang="en-US" sz="2800" dirty="0"/>
              <a:t>可用于交通管理和决策的数据源的数量和种类正在迅速增加</a:t>
            </a:r>
            <a:endParaRPr lang="en-US" altLang="zh-CN" sz="2800" dirty="0"/>
          </a:p>
          <a:p>
            <a:pPr lvl="1"/>
            <a:endParaRPr lang="en-US" altLang="zh-CN" sz="2800" dirty="0"/>
          </a:p>
          <a:p>
            <a:pPr lvl="1"/>
            <a:r>
              <a:rPr lang="zh-CN" altLang="en-US" sz="2800" dirty="0"/>
              <a:t>有效地存储和检索交通数据至关重要</a:t>
            </a:r>
            <a:endParaRPr lang="en-US" altLang="zh-CN" sz="2800" dirty="0"/>
          </a:p>
          <a:p>
            <a:pPr marL="201168" lvl="1" indent="0">
              <a:buNone/>
            </a:pPr>
            <a:endParaRPr lang="en-US" altLang="zh-CN" sz="2800" dirty="0"/>
          </a:p>
          <a:p>
            <a:pPr lvl="1"/>
            <a:r>
              <a:rPr lang="zh-CN" altLang="en-US" sz="2800" dirty="0"/>
              <a:t>恰当地对处理后的数据和分析结果进行可视化，有益于决策</a:t>
            </a:r>
            <a:endParaRPr lang="en-US" altLang="zh-CN" sz="2800" dirty="0"/>
          </a:p>
        </p:txBody>
      </p:sp>
      <p:sp>
        <p:nvSpPr>
          <p:cNvPr id="5" name="Date Placeholder 4"/>
          <p:cNvSpPr>
            <a:spLocks noGrp="1"/>
          </p:cNvSpPr>
          <p:nvPr>
            <p:ph type="dt" sz="half" idx="10"/>
          </p:nvPr>
        </p:nvSpPr>
        <p:spPr/>
        <p:txBody>
          <a:bodyPr/>
          <a:lstStyle/>
          <a:p>
            <a:pPr>
              <a:defRPr/>
            </a:pPr>
            <a:fld id="{3BE3280A-04FF-4150-B2EA-8E0476967868}" type="datetime1">
              <a:rPr lang="en-US" altLang="en-US" smtClean="0"/>
              <a:t>1/24/2021</a:t>
            </a:fld>
            <a:endParaRPr lang="en-US" altLang="en-US"/>
          </a:p>
        </p:txBody>
      </p:sp>
      <p:sp>
        <p:nvSpPr>
          <p:cNvPr id="6" name="Footer Placeholder 5"/>
          <p:cNvSpPr>
            <a:spLocks noGrp="1"/>
          </p:cNvSpPr>
          <p:nvPr>
            <p:ph type="ftr" sz="quarter" idx="11"/>
          </p:nvPr>
        </p:nvSpPr>
        <p:spPr/>
        <p:txBody>
          <a:bodyPr/>
          <a:lstStyle/>
          <a:p>
            <a:pPr>
              <a:defRPr/>
            </a:pPr>
            <a:r>
              <a:rPr lang="en-US" dirty="0"/>
              <a:t>Transportation Big Data Analytics</a:t>
            </a:r>
          </a:p>
        </p:txBody>
      </p:sp>
      <p:sp>
        <p:nvSpPr>
          <p:cNvPr id="7" name="Slide Number Placeholder 6"/>
          <p:cNvSpPr>
            <a:spLocks noGrp="1"/>
          </p:cNvSpPr>
          <p:nvPr>
            <p:ph type="sldNum" sz="quarter" idx="12"/>
          </p:nvPr>
        </p:nvSpPr>
        <p:spPr/>
        <p:txBody>
          <a:bodyPr/>
          <a:lstStyle/>
          <a:p>
            <a:pPr>
              <a:defRPr/>
            </a:pPr>
            <a:fld id="{5625C99B-E222-49FE-9B47-420BE7C32914}" type="slidenum">
              <a:rPr lang="en-US" altLang="en-US" smtClean="0"/>
              <a:pPr>
                <a:defRPr/>
              </a:pPr>
              <a:t>47</a:t>
            </a:fld>
            <a:endParaRPr lang="en-US" altLang="en-US"/>
          </a:p>
        </p:txBody>
      </p:sp>
    </p:spTree>
    <p:extLst>
      <p:ext uri="{BB962C8B-B14F-4D97-AF65-F5344CB8AC3E}">
        <p14:creationId xmlns:p14="http://schemas.microsoft.com/office/powerpoint/2010/main" val="2759873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zh-CN" altLang="en-US" sz="6600" dirty="0"/>
              <a:t>本课程包括哪些内容？</a:t>
            </a:r>
            <a:endParaRPr lang="en-US" sz="6600" dirty="0"/>
          </a:p>
        </p:txBody>
      </p:sp>
      <p:sp>
        <p:nvSpPr>
          <p:cNvPr id="6" name="Date Placeholder 5"/>
          <p:cNvSpPr>
            <a:spLocks noGrp="1"/>
          </p:cNvSpPr>
          <p:nvPr>
            <p:ph type="dt" sz="half" idx="10"/>
          </p:nvPr>
        </p:nvSpPr>
        <p:spPr/>
        <p:txBody>
          <a:bodyPr/>
          <a:lstStyle/>
          <a:p>
            <a:fld id="{02161615-3B45-4D30-9776-E10052E6E182}"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833467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lvl="1"/>
            <a:endParaRPr lang="en-US" sz="2800" dirty="0"/>
          </a:p>
          <a:p>
            <a:pPr lvl="1"/>
            <a:r>
              <a:rPr lang="zh-CN" altLang="en-US" sz="2800" dirty="0"/>
              <a:t>关系数据库设计与管理</a:t>
            </a:r>
            <a:r>
              <a:rPr lang="en-US" sz="2800" dirty="0"/>
              <a:t> </a:t>
            </a:r>
          </a:p>
          <a:p>
            <a:pPr lvl="1"/>
            <a:endParaRPr lang="en-US" sz="2800" dirty="0"/>
          </a:p>
          <a:p>
            <a:pPr lvl="1"/>
            <a:r>
              <a:rPr lang="zh-CN" altLang="en-US" sz="2800" dirty="0"/>
              <a:t>结构化查询语言（</a:t>
            </a:r>
            <a:r>
              <a:rPr lang="en-US" altLang="zh-CN" sz="2800" dirty="0"/>
              <a:t>SQL</a:t>
            </a:r>
            <a:r>
              <a:rPr lang="zh-CN" altLang="en-US" sz="2800" dirty="0"/>
              <a:t>）</a:t>
            </a:r>
            <a:r>
              <a:rPr lang="en-US" altLang="zh-CN" sz="2800" dirty="0"/>
              <a:t>—</a:t>
            </a:r>
            <a:r>
              <a:rPr lang="zh-CN" altLang="en-US" sz="2800" dirty="0"/>
              <a:t>专用数据库编程语言</a:t>
            </a:r>
            <a:endParaRPr lang="en-US" altLang="zh-CN" sz="2800" dirty="0"/>
          </a:p>
          <a:p>
            <a:pPr lvl="1"/>
            <a:endParaRPr lang="en-US" sz="2800" dirty="0"/>
          </a:p>
          <a:p>
            <a:pPr lvl="1"/>
            <a:r>
              <a:rPr lang="en-US" sz="2800" dirty="0"/>
              <a:t>Microsoft SQL Server </a:t>
            </a:r>
            <a:r>
              <a:rPr lang="en-US" altLang="zh-CN" sz="2800" dirty="0"/>
              <a:t>—</a:t>
            </a:r>
            <a:r>
              <a:rPr lang="zh-CN" altLang="en-US" sz="2800" dirty="0"/>
              <a:t>企业数据库管理系统</a:t>
            </a:r>
            <a:endParaRPr lang="en-US" dirty="0"/>
          </a:p>
        </p:txBody>
      </p:sp>
      <p:sp>
        <p:nvSpPr>
          <p:cNvPr id="8" name="Title 7"/>
          <p:cNvSpPr>
            <a:spLocks noGrp="1"/>
          </p:cNvSpPr>
          <p:nvPr>
            <p:ph type="title"/>
          </p:nvPr>
        </p:nvSpPr>
        <p:spPr/>
        <p:txBody>
          <a:bodyPr>
            <a:normAutofit/>
          </a:bodyPr>
          <a:lstStyle/>
          <a:p>
            <a:r>
              <a:rPr lang="zh-CN" altLang="en-US" dirty="0"/>
              <a:t>数据管理概念和工具</a:t>
            </a:r>
            <a:endParaRPr lang="en-US" dirty="0"/>
          </a:p>
        </p:txBody>
      </p:sp>
      <p:sp>
        <p:nvSpPr>
          <p:cNvPr id="5" name="Date Placeholder 4"/>
          <p:cNvSpPr>
            <a:spLocks noGrp="1"/>
          </p:cNvSpPr>
          <p:nvPr>
            <p:ph type="dt" sz="half" idx="10"/>
          </p:nvPr>
        </p:nvSpPr>
        <p:spPr/>
        <p:txBody>
          <a:bodyPr/>
          <a:lstStyle/>
          <a:p>
            <a:fld id="{AB83FF9A-60AD-4277-A7D1-F02160E2BD1E}"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309098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itle 7"/>
          <p:cNvSpPr>
            <a:spLocks noGrp="1"/>
          </p:cNvSpPr>
          <p:nvPr>
            <p:ph type="title"/>
          </p:nvPr>
        </p:nvSpPr>
        <p:spPr/>
        <p:txBody>
          <a:bodyPr>
            <a:normAutofit/>
          </a:bodyPr>
          <a:lstStyle/>
          <a:p>
            <a:r>
              <a:rPr lang="zh-CN" altLang="en-US" dirty="0"/>
              <a:t>让我们来谈谈交通本身</a:t>
            </a:r>
            <a:r>
              <a:rPr lang="en-US" altLang="zh-CN" dirty="0"/>
              <a:t>…</a:t>
            </a:r>
            <a:endParaRPr lang="en-US" altLang="en-US" dirty="0"/>
          </a:p>
        </p:txBody>
      </p:sp>
      <p:sp>
        <p:nvSpPr>
          <p:cNvPr id="6" name="Date Placeholder 5"/>
          <p:cNvSpPr>
            <a:spLocks noGrp="1"/>
          </p:cNvSpPr>
          <p:nvPr>
            <p:ph type="dt" sz="half" idx="10"/>
          </p:nvPr>
        </p:nvSpPr>
        <p:spPr/>
        <p:txBody>
          <a:bodyPr/>
          <a:lstStyle/>
          <a:p>
            <a:fld id="{91B403ED-58BA-45BD-AB3D-16C200096E5F}"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内容占位符 2"/>
          <p:cNvSpPr>
            <a:spLocks noGrp="1"/>
          </p:cNvSpPr>
          <p:nvPr>
            <p:ph idx="1"/>
          </p:nvPr>
        </p:nvSpPr>
        <p:spPr>
          <a:xfrm>
            <a:off x="1066800" y="1261073"/>
            <a:ext cx="10058400" cy="5060447"/>
          </a:xfrm>
        </p:spPr>
        <p:txBody>
          <a:bodyPr>
            <a:normAutofit fontScale="62500" lnSpcReduction="20000"/>
          </a:bodyPr>
          <a:lstStyle/>
          <a:p>
            <a:pPr>
              <a:lnSpc>
                <a:spcPct val="160000"/>
              </a:lnSpc>
              <a:buFont typeface="Wingdings" panose="05000000000000000000" pitchFamily="2" charset="2"/>
              <a:buChar char="n"/>
            </a:pPr>
            <a:r>
              <a:rPr lang="zh-CN" altLang="en-US" sz="4000" b="1" dirty="0">
                <a:latin typeface="黑体" panose="02010609060101010101" pitchFamily="49" charset="-122"/>
                <a:ea typeface="黑体" panose="02010609060101010101" pitchFamily="49" charset="-122"/>
              </a:rPr>
              <a:t>学界和业界</a:t>
            </a:r>
            <a:endParaRPr lang="en-US" altLang="zh-CN" sz="4000" b="1" dirty="0">
              <a:latin typeface="黑体" panose="02010609060101010101" pitchFamily="49" charset="-122"/>
              <a:ea typeface="黑体" panose="02010609060101010101" pitchFamily="49" charset="-122"/>
            </a:endParaRPr>
          </a:p>
          <a:p>
            <a:pPr lvl="1">
              <a:lnSpc>
                <a:spcPct val="160000"/>
              </a:lnSpc>
              <a:buFont typeface="Wingdings" panose="05000000000000000000" pitchFamily="2" charset="2"/>
              <a:buChar char="n"/>
            </a:pPr>
            <a:r>
              <a:rPr lang="zh-CN" altLang="en-US" sz="2900" b="1" dirty="0">
                <a:latin typeface="黑体" panose="02010609060101010101" pitchFamily="49" charset="-122"/>
                <a:ea typeface="黑体" panose="02010609060101010101" pitchFamily="49" charset="-122"/>
              </a:rPr>
              <a:t>交通学科的理论基础？</a:t>
            </a:r>
            <a:endParaRPr lang="en-US" altLang="zh-CN" sz="2900" b="1" dirty="0">
              <a:latin typeface="黑体" panose="02010609060101010101" pitchFamily="49" charset="-122"/>
              <a:ea typeface="黑体" panose="02010609060101010101" pitchFamily="49" charset="-122"/>
            </a:endParaRPr>
          </a:p>
          <a:p>
            <a:pPr>
              <a:lnSpc>
                <a:spcPct val="160000"/>
              </a:lnSpc>
              <a:buFont typeface="Wingdings" panose="05000000000000000000" pitchFamily="2" charset="2"/>
              <a:buChar char="n"/>
            </a:pPr>
            <a:r>
              <a:rPr lang="zh-CN" altLang="en-US" sz="4000" b="1" dirty="0">
                <a:latin typeface="黑体" panose="02010609060101010101" pitchFamily="49" charset="-122"/>
                <a:ea typeface="黑体" panose="02010609060101010101" pitchFamily="49" charset="-122"/>
              </a:rPr>
              <a:t>理论与实践</a:t>
            </a:r>
            <a:endParaRPr lang="en-US" altLang="zh-CN" sz="4000" b="1" dirty="0">
              <a:latin typeface="黑体" panose="02010609060101010101" pitchFamily="49" charset="-122"/>
              <a:ea typeface="黑体" panose="02010609060101010101" pitchFamily="49" charset="-122"/>
            </a:endParaRPr>
          </a:p>
          <a:p>
            <a:pPr lvl="1">
              <a:lnSpc>
                <a:spcPct val="160000"/>
              </a:lnSpc>
              <a:buFont typeface="Wingdings" panose="05000000000000000000" pitchFamily="2" charset="2"/>
              <a:buChar char="n"/>
            </a:pPr>
            <a:r>
              <a:rPr lang="zh-CN" altLang="en-US" sz="3600" b="1" dirty="0">
                <a:latin typeface="+mj-lt"/>
                <a:ea typeface="黑体" panose="02010609060101010101" pitchFamily="49" charset="-122"/>
              </a:rPr>
              <a:t>交通组织与交通规划</a:t>
            </a:r>
            <a:endParaRPr lang="en-US" altLang="zh-CN" sz="3600" b="1" dirty="0">
              <a:latin typeface="+mj-lt"/>
              <a:ea typeface="黑体" panose="02010609060101010101" pitchFamily="49" charset="-122"/>
            </a:endParaRPr>
          </a:p>
          <a:p>
            <a:pPr lvl="1">
              <a:lnSpc>
                <a:spcPct val="160000"/>
              </a:lnSpc>
              <a:buFont typeface="Wingdings" panose="05000000000000000000" pitchFamily="2" charset="2"/>
              <a:buChar char="n"/>
            </a:pPr>
            <a:r>
              <a:rPr lang="en-US" altLang="zh-CN" sz="3600" b="1" dirty="0">
                <a:latin typeface="+mj-lt"/>
                <a:ea typeface="黑体" panose="02010609060101010101" pitchFamily="49" charset="-122"/>
              </a:rPr>
              <a:t>TRB vs. TRB</a:t>
            </a:r>
          </a:p>
          <a:p>
            <a:pPr>
              <a:lnSpc>
                <a:spcPct val="160000"/>
              </a:lnSpc>
              <a:buFont typeface="Wingdings" panose="05000000000000000000" pitchFamily="2" charset="2"/>
              <a:buChar char="n"/>
            </a:pPr>
            <a:r>
              <a:rPr lang="zh-CN" altLang="en-US" sz="4000" b="1" dirty="0">
                <a:latin typeface="黑体" panose="02010609060101010101" pitchFamily="49" charset="-122"/>
                <a:ea typeface="黑体" panose="02010609060101010101" pitchFamily="49" charset="-122"/>
              </a:rPr>
              <a:t>专业培养与就业</a:t>
            </a:r>
            <a:endParaRPr lang="en-US" altLang="zh-CN" sz="4000" b="1" dirty="0">
              <a:latin typeface="黑体" panose="02010609060101010101" pitchFamily="49" charset="-122"/>
              <a:ea typeface="黑体" panose="02010609060101010101" pitchFamily="49" charset="-122"/>
            </a:endParaRPr>
          </a:p>
          <a:p>
            <a:pPr lvl="1">
              <a:lnSpc>
                <a:spcPct val="160000"/>
              </a:lnSpc>
              <a:buFont typeface="Wingdings" panose="05000000000000000000" pitchFamily="2" charset="2"/>
              <a:buChar char="n"/>
            </a:pPr>
            <a:r>
              <a:rPr lang="zh-CN" altLang="en-US" sz="3600" b="1" dirty="0">
                <a:latin typeface="黑体" panose="02010609060101010101" pitchFamily="49" charset="-122"/>
                <a:ea typeface="黑体" panose="02010609060101010101" pitchFamily="49" charset="-122"/>
              </a:rPr>
              <a:t>设计院 </a:t>
            </a:r>
            <a:r>
              <a:rPr lang="en-US" altLang="zh-CN" sz="3600" b="1" dirty="0">
                <a:latin typeface="黑体" panose="02010609060101010101" pitchFamily="49" charset="-122"/>
                <a:ea typeface="黑体" panose="02010609060101010101" pitchFamily="49" charset="-122"/>
              </a:rPr>
              <a:t>vs.</a:t>
            </a:r>
            <a:r>
              <a:rPr lang="zh-CN" altLang="en-US" sz="3600" b="1" dirty="0">
                <a:latin typeface="黑体" panose="02010609060101010101" pitchFamily="49" charset="-122"/>
                <a:ea typeface="黑体" panose="02010609060101010101" pitchFamily="49" charset="-122"/>
              </a:rPr>
              <a:t>互联网公司</a:t>
            </a:r>
            <a:endParaRPr lang="en-US" altLang="zh-CN" sz="3600" b="1" dirty="0">
              <a:latin typeface="黑体" panose="02010609060101010101" pitchFamily="49" charset="-122"/>
              <a:ea typeface="黑体" panose="02010609060101010101" pitchFamily="49" charset="-122"/>
            </a:endParaRPr>
          </a:p>
          <a:p>
            <a:pPr marL="0" indent="0">
              <a:buNone/>
            </a:pPr>
            <a:endParaRPr lang="en-US" altLang="zh-CN" sz="2000" dirty="0"/>
          </a:p>
          <a:p>
            <a:r>
              <a:rPr lang="en-US" altLang="zh-CN" sz="2000" dirty="0"/>
              <a:t>https://www.zhihu.com/question/28573109</a:t>
            </a:r>
            <a:endParaRPr lang="zh-CN" altLang="en-US" sz="2000" dirty="0"/>
          </a:p>
        </p:txBody>
      </p:sp>
    </p:spTree>
    <p:extLst>
      <p:ext uri="{BB962C8B-B14F-4D97-AF65-F5344CB8AC3E}">
        <p14:creationId xmlns:p14="http://schemas.microsoft.com/office/powerpoint/2010/main" val="3940549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lvl="1"/>
            <a:r>
              <a:rPr lang="zh-CN" altLang="en-US" sz="2800" dirty="0"/>
              <a:t>结构化</a:t>
            </a:r>
            <a:r>
              <a:rPr lang="en-US" altLang="zh-CN" sz="2800" dirty="0"/>
              <a:t> vs </a:t>
            </a:r>
            <a:r>
              <a:rPr lang="zh-CN" altLang="en-US" sz="2800" dirty="0"/>
              <a:t>非结构化数据</a:t>
            </a:r>
            <a:endParaRPr lang="en-US" sz="2800" dirty="0"/>
          </a:p>
          <a:p>
            <a:pPr lvl="1"/>
            <a:endParaRPr lang="en-US" sz="2800" dirty="0"/>
          </a:p>
          <a:p>
            <a:pPr lvl="1"/>
            <a:r>
              <a:rPr lang="zh-CN" altLang="en-US" sz="2800" dirty="0"/>
              <a:t>数据预处理和质量把控</a:t>
            </a:r>
            <a:endParaRPr lang="en-US" altLang="zh-CN" sz="2800" dirty="0"/>
          </a:p>
          <a:p>
            <a:pPr lvl="1"/>
            <a:endParaRPr lang="en-US" sz="2800" dirty="0"/>
          </a:p>
          <a:p>
            <a:pPr lvl="1"/>
            <a:r>
              <a:rPr lang="en-US" sz="2800" dirty="0"/>
              <a:t>R</a:t>
            </a:r>
            <a:r>
              <a:rPr lang="en-US" altLang="zh-CN" sz="2800" dirty="0"/>
              <a:t>—</a:t>
            </a:r>
            <a:r>
              <a:rPr lang="zh-CN" altLang="en-US" sz="2800" dirty="0"/>
              <a:t>用于统计分析的软件包</a:t>
            </a:r>
            <a:endParaRPr lang="en-US" sz="2800" dirty="0"/>
          </a:p>
          <a:p>
            <a:pPr lvl="1"/>
            <a:endParaRPr lang="en-US" sz="2800" dirty="0"/>
          </a:p>
          <a:p>
            <a:pPr lvl="1"/>
            <a:r>
              <a:rPr lang="zh-CN" altLang="en-US" sz="2800" dirty="0"/>
              <a:t>数据可视化</a:t>
            </a:r>
            <a:endParaRPr lang="en-US" sz="2800" dirty="0"/>
          </a:p>
        </p:txBody>
      </p:sp>
      <p:sp>
        <p:nvSpPr>
          <p:cNvPr id="7" name="Title 6"/>
          <p:cNvSpPr>
            <a:spLocks noGrp="1"/>
          </p:cNvSpPr>
          <p:nvPr>
            <p:ph type="title"/>
          </p:nvPr>
        </p:nvSpPr>
        <p:spPr/>
        <p:txBody>
          <a:bodyPr>
            <a:normAutofit/>
          </a:bodyPr>
          <a:lstStyle/>
          <a:p>
            <a:r>
              <a:rPr lang="zh-CN" altLang="en-US" dirty="0"/>
              <a:t>数据处理</a:t>
            </a:r>
            <a:r>
              <a:rPr lang="en-US" dirty="0"/>
              <a:t> &amp; </a:t>
            </a:r>
            <a:r>
              <a:rPr lang="zh-CN" altLang="en-US" dirty="0"/>
              <a:t>分析</a:t>
            </a:r>
            <a:endParaRPr lang="en-US" dirty="0"/>
          </a:p>
        </p:txBody>
      </p:sp>
      <p:sp>
        <p:nvSpPr>
          <p:cNvPr id="4" name="Date Placeholder 3"/>
          <p:cNvSpPr>
            <a:spLocks noGrp="1"/>
          </p:cNvSpPr>
          <p:nvPr>
            <p:ph type="dt" sz="half" idx="10"/>
          </p:nvPr>
        </p:nvSpPr>
        <p:spPr/>
        <p:txBody>
          <a:bodyPr/>
          <a:lstStyle/>
          <a:p>
            <a:fld id="{29F8374C-9FF5-4559-A968-DCB8337A1F44}"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90215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lvl="1"/>
            <a:endParaRPr lang="en-US" sz="2800" dirty="0"/>
          </a:p>
          <a:p>
            <a:pPr lvl="1"/>
            <a:r>
              <a:rPr lang="zh-CN" altLang="en-US" sz="2800" dirty="0"/>
              <a:t>线圈检测器数据</a:t>
            </a:r>
            <a:endParaRPr lang="en-US" sz="2800" dirty="0"/>
          </a:p>
          <a:p>
            <a:pPr lvl="1"/>
            <a:endParaRPr lang="en-US" sz="2800" dirty="0"/>
          </a:p>
          <a:p>
            <a:pPr lvl="1"/>
            <a:r>
              <a:rPr lang="zh-CN" altLang="en-US" sz="2800" dirty="0"/>
              <a:t>事故分析</a:t>
            </a:r>
            <a:endParaRPr lang="en-US" sz="2800" dirty="0"/>
          </a:p>
          <a:p>
            <a:pPr lvl="1"/>
            <a:endParaRPr lang="en-US" sz="2800" dirty="0"/>
          </a:p>
          <a:p>
            <a:pPr lvl="1"/>
            <a:r>
              <a:rPr lang="zh-CN" altLang="en-US" sz="2800" dirty="0"/>
              <a:t>人工智能</a:t>
            </a:r>
            <a:endParaRPr lang="en-US" sz="2800" dirty="0"/>
          </a:p>
          <a:p>
            <a:pPr lvl="1"/>
            <a:endParaRPr lang="en-US" sz="2800" dirty="0"/>
          </a:p>
          <a:p>
            <a:pPr lvl="1"/>
            <a:r>
              <a:rPr lang="zh-CN" altLang="en-US" sz="2800" dirty="0"/>
              <a:t>交通中的新兴数据源</a:t>
            </a:r>
            <a:endParaRPr lang="en-US" dirty="0"/>
          </a:p>
        </p:txBody>
      </p:sp>
      <p:sp>
        <p:nvSpPr>
          <p:cNvPr id="7" name="Title 6"/>
          <p:cNvSpPr>
            <a:spLocks noGrp="1"/>
          </p:cNvSpPr>
          <p:nvPr>
            <p:ph type="title"/>
          </p:nvPr>
        </p:nvSpPr>
        <p:spPr/>
        <p:txBody>
          <a:bodyPr>
            <a:noAutofit/>
          </a:bodyPr>
          <a:lstStyle/>
          <a:p>
            <a:r>
              <a:rPr lang="zh-CN" altLang="en-US" sz="4000" dirty="0"/>
              <a:t>交通数据分析基础</a:t>
            </a:r>
            <a:endParaRPr lang="en-US" sz="4000" dirty="0"/>
          </a:p>
        </p:txBody>
      </p:sp>
      <p:sp>
        <p:nvSpPr>
          <p:cNvPr id="4" name="Date Placeholder 3"/>
          <p:cNvSpPr>
            <a:spLocks noGrp="1"/>
          </p:cNvSpPr>
          <p:nvPr>
            <p:ph type="dt" sz="half" idx="10"/>
          </p:nvPr>
        </p:nvSpPr>
        <p:spPr/>
        <p:txBody>
          <a:bodyPr/>
          <a:lstStyle/>
          <a:p>
            <a:fld id="{D13AD26D-C912-4D1B-A3FA-221D564FFC6F}" type="datetime1">
              <a:rPr lang="en-US" smtClean="0"/>
              <a:t>1/24/2021</a:t>
            </a:fld>
            <a:endParaRPr lang="en-US" dirty="0"/>
          </a:p>
        </p:txBody>
      </p:sp>
      <p:sp>
        <p:nvSpPr>
          <p:cNvPr id="5" name="Footer Placeholder 4"/>
          <p:cNvSpPr>
            <a:spLocks noGrp="1"/>
          </p:cNvSpPr>
          <p:nvPr>
            <p:ph type="ftr" sz="quarter" idx="11"/>
          </p:nvPr>
        </p:nvSpPr>
        <p:spPr/>
        <p:txBody>
          <a:bodyPr/>
          <a:lstStyle/>
          <a:p>
            <a:r>
              <a:rPr lang="en-US" dirty="0"/>
              <a:t>Transportation Big Data Analytics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2835968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zh-CN" altLang="en-US" sz="6600" dirty="0"/>
              <a:t>本课程是如何组织的？</a:t>
            </a:r>
          </a:p>
        </p:txBody>
      </p:sp>
      <p:sp>
        <p:nvSpPr>
          <p:cNvPr id="6" name="Date Placeholder 5"/>
          <p:cNvSpPr>
            <a:spLocks noGrp="1"/>
          </p:cNvSpPr>
          <p:nvPr>
            <p:ph type="dt" sz="half" idx="10"/>
          </p:nvPr>
        </p:nvSpPr>
        <p:spPr/>
        <p:txBody>
          <a:bodyPr/>
          <a:lstStyle/>
          <a:p>
            <a:fld id="{7CFB6EB3-5C48-4A25-B0DF-EB722884C329}"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1159891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C86060B-6939-48D7-BB10-0BB6FA259BFB}"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53</a:t>
            </a:fld>
            <a:endParaRPr lang="en-US" dirty="0"/>
          </a:p>
        </p:txBody>
      </p:sp>
      <p:sp>
        <p:nvSpPr>
          <p:cNvPr id="10" name="Title 9"/>
          <p:cNvSpPr>
            <a:spLocks noGrp="1"/>
          </p:cNvSpPr>
          <p:nvPr>
            <p:ph type="title"/>
          </p:nvPr>
        </p:nvSpPr>
        <p:spPr/>
        <p:txBody>
          <a:bodyPr>
            <a:normAutofit/>
          </a:bodyPr>
          <a:lstStyle/>
          <a:p>
            <a:r>
              <a:rPr lang="zh-CN" altLang="en-US" dirty="0"/>
              <a:t>课程时间表</a:t>
            </a:r>
            <a:endParaRPr lang="en-US" dirty="0"/>
          </a:p>
        </p:txBody>
      </p:sp>
      <p:graphicFrame>
        <p:nvGraphicFramePr>
          <p:cNvPr id="2" name="表格 1">
            <a:extLst>
              <a:ext uri="{FF2B5EF4-FFF2-40B4-BE49-F238E27FC236}">
                <a16:creationId xmlns:a16="http://schemas.microsoft.com/office/drawing/2014/main" id="{AABB27ED-2DB5-4675-B941-F7C8D2475BBB}"/>
              </a:ext>
            </a:extLst>
          </p:cNvPr>
          <p:cNvGraphicFramePr>
            <a:graphicFrameLocks noGrp="1"/>
          </p:cNvGraphicFramePr>
          <p:nvPr>
            <p:extLst>
              <p:ext uri="{D42A27DB-BD31-4B8C-83A1-F6EECF244321}">
                <p14:modId xmlns:p14="http://schemas.microsoft.com/office/powerpoint/2010/main" val="4089558347"/>
              </p:ext>
            </p:extLst>
          </p:nvPr>
        </p:nvGraphicFramePr>
        <p:xfrm>
          <a:off x="1096963" y="1241425"/>
          <a:ext cx="9975041" cy="4749239"/>
        </p:xfrm>
        <a:graphic>
          <a:graphicData uri="http://schemas.openxmlformats.org/drawingml/2006/table">
            <a:tbl>
              <a:tblPr firstRow="1" firstCol="1" bandRow="1">
                <a:tableStyleId>{7E9639D4-E3E2-4D34-9284-5A2195B3D0D7}</a:tableStyleId>
              </a:tblPr>
              <a:tblGrid>
                <a:gridCol w="980080">
                  <a:extLst>
                    <a:ext uri="{9D8B030D-6E8A-4147-A177-3AD203B41FA5}">
                      <a16:colId xmlns:a16="http://schemas.microsoft.com/office/drawing/2014/main" val="4094463447"/>
                    </a:ext>
                  </a:extLst>
                </a:gridCol>
                <a:gridCol w="980080">
                  <a:extLst>
                    <a:ext uri="{9D8B030D-6E8A-4147-A177-3AD203B41FA5}">
                      <a16:colId xmlns:a16="http://schemas.microsoft.com/office/drawing/2014/main" val="164251787"/>
                    </a:ext>
                  </a:extLst>
                </a:gridCol>
                <a:gridCol w="3797813">
                  <a:extLst>
                    <a:ext uri="{9D8B030D-6E8A-4147-A177-3AD203B41FA5}">
                      <a16:colId xmlns:a16="http://schemas.microsoft.com/office/drawing/2014/main" val="2911140951"/>
                    </a:ext>
                  </a:extLst>
                </a:gridCol>
                <a:gridCol w="2134397">
                  <a:extLst>
                    <a:ext uri="{9D8B030D-6E8A-4147-A177-3AD203B41FA5}">
                      <a16:colId xmlns:a16="http://schemas.microsoft.com/office/drawing/2014/main" val="4111061563"/>
                    </a:ext>
                  </a:extLst>
                </a:gridCol>
                <a:gridCol w="2082671">
                  <a:extLst>
                    <a:ext uri="{9D8B030D-6E8A-4147-A177-3AD203B41FA5}">
                      <a16:colId xmlns:a16="http://schemas.microsoft.com/office/drawing/2014/main" val="1819341062"/>
                    </a:ext>
                  </a:extLst>
                </a:gridCol>
              </a:tblGrid>
              <a:tr h="245977">
                <a:tc>
                  <a:txBody>
                    <a:bodyPr/>
                    <a:lstStyle/>
                    <a:p>
                      <a:pPr marL="0" marR="0" algn="l">
                        <a:spcBef>
                          <a:spcPts val="0"/>
                        </a:spcBef>
                        <a:spcAft>
                          <a:spcPts val="0"/>
                        </a:spcAft>
                      </a:pPr>
                      <a:r>
                        <a:rPr lang="en-US" sz="1400" dirty="0">
                          <a:effectLst/>
                        </a:rPr>
                        <a:t>Week</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Day</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主题</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Notes</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a:effectLst/>
                        </a:rPr>
                        <a:t>Homework</a:t>
                      </a:r>
                      <a:endParaRPr lang="en-US" sz="140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2915509200"/>
                  </a:ext>
                </a:extLst>
              </a:tr>
              <a:tr h="245977">
                <a:tc>
                  <a:txBody>
                    <a:bodyPr/>
                    <a:lstStyle/>
                    <a:p>
                      <a:pPr marL="0" marR="0" algn="l">
                        <a:spcBef>
                          <a:spcPts val="0"/>
                        </a:spcBef>
                        <a:spcAft>
                          <a:spcPts val="600"/>
                        </a:spcAft>
                      </a:pPr>
                      <a:r>
                        <a:rPr lang="en-US" sz="1400" dirty="0">
                          <a:effectLst/>
                        </a:rPr>
                        <a:t>2</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课程简介及概述</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gridSpan="2">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46595297"/>
                  </a:ext>
                </a:extLst>
              </a:tr>
              <a:tr h="283819">
                <a:tc>
                  <a:txBody>
                    <a:bodyPr/>
                    <a:lstStyle/>
                    <a:p>
                      <a:r>
                        <a:rPr lang="en-US" sz="1400" dirty="0">
                          <a:effectLst/>
                        </a:rPr>
                        <a:t>3</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数据库介绍</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r>
                        <a:rPr lang="en-US" sz="1400" dirty="0">
                          <a:solidFill>
                            <a:schemeClr val="tx1"/>
                          </a:solidFill>
                          <a:effectLst/>
                          <a:latin typeface="+mn-lt"/>
                        </a:rPr>
                        <a:t>MOOC</a:t>
                      </a:r>
                    </a:p>
                  </a:txBody>
                  <a:tcPr marL="68580" marR="68580" marT="0" marB="0"/>
                </a:tc>
                <a:tc>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3307169960"/>
                  </a:ext>
                </a:extLst>
              </a:tr>
              <a:tr h="283819">
                <a:tc>
                  <a:txBody>
                    <a:bodyPr/>
                    <a:lstStyle/>
                    <a:p>
                      <a:pPr marL="0" marR="0" algn="l">
                        <a:spcBef>
                          <a:spcPts val="0"/>
                        </a:spcBef>
                        <a:spcAft>
                          <a:spcPts val="600"/>
                        </a:spcAft>
                      </a:pPr>
                      <a:r>
                        <a:rPr lang="en-US" sz="1400" dirty="0">
                          <a:effectLst/>
                        </a:rPr>
                        <a:t>4</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E/R</a:t>
                      </a:r>
                      <a:r>
                        <a:rPr lang="zh-CN" altLang="en-US" sz="1400" dirty="0">
                          <a:effectLst/>
                        </a:rPr>
                        <a:t>图</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solidFill>
                            <a:schemeClr val="tx1"/>
                          </a:solidFill>
                          <a:effectLst/>
                          <a:latin typeface="+mn-lt"/>
                          <a:ea typeface="HGMinchoB"/>
                          <a:cs typeface="Times New Roman" panose="02020603050405020304" pitchFamily="18" charset="0"/>
                        </a:rPr>
                        <a:t>MOOC</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effectLst/>
                          <a:latin typeface="+mn-lt"/>
                          <a:ea typeface="HGMinchoB"/>
                          <a:cs typeface="Times New Roman" panose="02020603050405020304" pitchFamily="18" charset="0"/>
                        </a:rPr>
                        <a:t>作业</a:t>
                      </a:r>
                      <a:r>
                        <a:rPr lang="en-US" altLang="zh-CN" sz="1400" dirty="0">
                          <a:solidFill>
                            <a:schemeClr val="tx1"/>
                          </a:solidFill>
                          <a:effectLst/>
                          <a:latin typeface="+mn-lt"/>
                          <a:ea typeface="HGMinchoB"/>
                          <a:cs typeface="Times New Roman" panose="02020603050405020304" pitchFamily="18" charset="0"/>
                        </a:rPr>
                        <a:t>#1 </a:t>
                      </a:r>
                      <a:r>
                        <a:rPr lang="zh-CN" altLang="en-US" sz="1400" dirty="0">
                          <a:solidFill>
                            <a:schemeClr val="tx1"/>
                          </a:solidFill>
                          <a:effectLst/>
                          <a:latin typeface="+mn-lt"/>
                          <a:ea typeface="HGMinchoB"/>
                          <a:cs typeface="Times New Roman" panose="02020603050405020304" pitchFamily="18" charset="0"/>
                        </a:rPr>
                        <a:t>发布</a:t>
                      </a: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1551354815"/>
                  </a:ext>
                </a:extLst>
              </a:tr>
              <a:tr h="283819">
                <a:tc>
                  <a:txBody>
                    <a:bodyPr/>
                    <a:lstStyle/>
                    <a:p>
                      <a:r>
                        <a:rPr lang="en-US" sz="1400" dirty="0">
                          <a:effectLst/>
                        </a:rPr>
                        <a:t>5</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a:effectLst/>
                        </a:rPr>
                        <a:t>Fri</a:t>
                      </a:r>
                      <a:endParaRPr lang="en-US" sz="140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关系数据模型</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r>
                        <a:rPr lang="en-US" sz="1400" dirty="0">
                          <a:solidFill>
                            <a:schemeClr val="tx1"/>
                          </a:solidFill>
                          <a:effectLst/>
                          <a:latin typeface="+mn-lt"/>
                        </a:rPr>
                        <a:t>MOOC</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1900653853"/>
                  </a:ext>
                </a:extLst>
              </a:tr>
              <a:tr h="283819">
                <a:tc>
                  <a:txBody>
                    <a:bodyPr/>
                    <a:lstStyle/>
                    <a:p>
                      <a:pPr marL="0" marR="0" algn="l">
                        <a:spcBef>
                          <a:spcPts val="0"/>
                        </a:spcBef>
                        <a:spcAft>
                          <a:spcPts val="600"/>
                        </a:spcAft>
                      </a:pPr>
                      <a:r>
                        <a:rPr lang="en-US" sz="1400" dirty="0">
                          <a:effectLst/>
                        </a:rPr>
                        <a:t>6</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结构化查询语言 </a:t>
                      </a:r>
                      <a:r>
                        <a:rPr lang="en-US" altLang="zh-CN" sz="1400" dirty="0">
                          <a:effectLst/>
                        </a:rPr>
                        <a:t>I</a:t>
                      </a: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r>
                        <a:rPr lang="en-US" sz="1400" dirty="0">
                          <a:solidFill>
                            <a:schemeClr val="tx1"/>
                          </a:solidFill>
                          <a:effectLst/>
                          <a:latin typeface="+mn-lt"/>
                        </a:rPr>
                        <a:t>MOOC,</a:t>
                      </a:r>
                      <a:r>
                        <a:rPr lang="zh-CN" altLang="en-US" sz="1400" dirty="0">
                          <a:effectLst/>
                        </a:rPr>
                        <a:t>练习</a:t>
                      </a:r>
                      <a:r>
                        <a:rPr lang="en-US" sz="1400" dirty="0">
                          <a:solidFill>
                            <a:schemeClr val="tx1"/>
                          </a:solidFill>
                          <a:effectLst/>
                          <a:latin typeface="+mn-lt"/>
                        </a:rPr>
                        <a:t>1</a:t>
                      </a:r>
                    </a:p>
                  </a:txBody>
                  <a:tcPr marL="68580" marR="68580" marT="0" marB="0"/>
                </a:tc>
                <a:tc>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3954749125"/>
                  </a:ext>
                </a:extLst>
              </a:tr>
              <a:tr h="283819">
                <a:tc>
                  <a:txBody>
                    <a:bodyPr/>
                    <a:lstStyle/>
                    <a:p>
                      <a:r>
                        <a:rPr lang="en-US" sz="1400" dirty="0">
                          <a:effectLst/>
                        </a:rPr>
                        <a:t>7</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a:effectLst/>
                        </a:rPr>
                        <a:t>Fri</a:t>
                      </a:r>
                      <a:endParaRPr lang="en-US" sz="140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zh-CN" altLang="en-US" sz="1400" dirty="0">
                          <a:effectLst/>
                        </a:rPr>
                        <a:t>结构化查询语言</a:t>
                      </a:r>
                      <a:r>
                        <a:rPr lang="en-US" altLang="zh-CN" sz="1400" dirty="0">
                          <a:effectLst/>
                        </a:rPr>
                        <a:t> II</a:t>
                      </a: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r>
                        <a:rPr lang="en-US" altLang="zh-CN" sz="1400" dirty="0">
                          <a:solidFill>
                            <a:schemeClr val="tx1"/>
                          </a:solidFill>
                          <a:effectLst/>
                          <a:latin typeface="+mn-lt"/>
                        </a:rPr>
                        <a:t>MOOC</a:t>
                      </a:r>
                      <a:endParaRPr lang="en-US" sz="1400" dirty="0">
                        <a:solidFill>
                          <a:schemeClr val="tx1"/>
                        </a:solidFill>
                        <a:effectLst/>
                        <a:latin typeface="+mn-lt"/>
                      </a:endParaRPr>
                    </a:p>
                  </a:txBody>
                  <a:tcPr marL="68580" marR="68580" marT="0" marB="0"/>
                </a:tc>
                <a:tc>
                  <a:txBody>
                    <a:bodyPr/>
                    <a:lstStyle/>
                    <a:p>
                      <a:r>
                        <a:rPr lang="zh-CN" altLang="en-US" sz="1400" dirty="0">
                          <a:solidFill>
                            <a:schemeClr val="tx1"/>
                          </a:solidFill>
                          <a:effectLst/>
                          <a:latin typeface="+mn-lt"/>
                        </a:rPr>
                        <a:t>作业</a:t>
                      </a:r>
                      <a:r>
                        <a:rPr lang="en-US" sz="1400" dirty="0">
                          <a:solidFill>
                            <a:schemeClr val="tx1"/>
                          </a:solidFill>
                          <a:effectLst/>
                          <a:latin typeface="+mn-lt"/>
                        </a:rPr>
                        <a:t>#2 </a:t>
                      </a:r>
                      <a:r>
                        <a:rPr lang="zh-CN" altLang="en-US" sz="1400" dirty="0">
                          <a:solidFill>
                            <a:schemeClr val="tx1"/>
                          </a:solidFill>
                          <a:effectLst/>
                          <a:latin typeface="+mn-lt"/>
                        </a:rPr>
                        <a:t>发布</a:t>
                      </a:r>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190197789"/>
                  </a:ext>
                </a:extLst>
              </a:tr>
              <a:tr h="283819">
                <a:tc>
                  <a:txBody>
                    <a:bodyPr/>
                    <a:lstStyle/>
                    <a:p>
                      <a:pPr marL="0" marR="0" algn="l">
                        <a:spcBef>
                          <a:spcPts val="0"/>
                        </a:spcBef>
                        <a:spcAft>
                          <a:spcPts val="600"/>
                        </a:spcAft>
                      </a:pPr>
                      <a:r>
                        <a:rPr lang="en-US" sz="1400" dirty="0">
                          <a:effectLst/>
                        </a:rPr>
                        <a:t>8</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solidFill>
                            <a:schemeClr val="tx1"/>
                          </a:solidFill>
                          <a:effectLst/>
                          <a:latin typeface="+mn-lt"/>
                          <a:ea typeface="HGMinchoB"/>
                          <a:cs typeface="Times New Roman" panose="02020603050405020304" pitchFamily="18" charset="0"/>
                        </a:rPr>
                        <a:t>R</a:t>
                      </a:r>
                      <a:r>
                        <a:rPr lang="zh-CN" altLang="en-US" sz="1400" dirty="0">
                          <a:solidFill>
                            <a:schemeClr val="tx1"/>
                          </a:solidFill>
                          <a:effectLst/>
                          <a:latin typeface="+mn-lt"/>
                          <a:ea typeface="HGMinchoB"/>
                          <a:cs typeface="Times New Roman" panose="02020603050405020304" pitchFamily="18" charset="0"/>
                        </a:rPr>
                        <a:t>的介绍 </a:t>
                      </a:r>
                      <a:r>
                        <a:rPr lang="en-US" sz="1400" dirty="0">
                          <a:solidFill>
                            <a:schemeClr val="tx1"/>
                          </a:solidFill>
                          <a:effectLst/>
                          <a:latin typeface="+mn-lt"/>
                          <a:ea typeface="HGMinchoB"/>
                          <a:cs typeface="Times New Roman" panose="02020603050405020304" pitchFamily="18" charset="0"/>
                        </a:rPr>
                        <a:t>I</a:t>
                      </a:r>
                    </a:p>
                  </a:txBody>
                  <a:tcPr marL="68580" marR="68580" marT="0" marB="0"/>
                </a:tc>
                <a:tc>
                  <a:txBody>
                    <a:bodyPr/>
                    <a:lstStyle/>
                    <a:p>
                      <a:r>
                        <a:rPr lang="en-US" sz="1400" dirty="0">
                          <a:solidFill>
                            <a:schemeClr val="tx1"/>
                          </a:solidFill>
                          <a:effectLst/>
                          <a:latin typeface="+mn-lt"/>
                        </a:rPr>
                        <a:t>MOOC</a:t>
                      </a:r>
                    </a:p>
                  </a:txBody>
                  <a:tcPr marL="68580" marR="68580" marT="0" marB="0"/>
                </a:tc>
                <a:tc>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3348274625"/>
                  </a:ext>
                </a:extLst>
              </a:tr>
              <a:tr h="283819">
                <a:tc>
                  <a:txBody>
                    <a:bodyPr/>
                    <a:lstStyle/>
                    <a:p>
                      <a:r>
                        <a:rPr lang="en-US" sz="1400" dirty="0">
                          <a:effectLst/>
                        </a:rPr>
                        <a:t>9</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a:effectLst/>
                        </a:rPr>
                        <a:t>Fri</a:t>
                      </a:r>
                      <a:endParaRPr lang="en-US" sz="140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400" dirty="0">
                          <a:solidFill>
                            <a:schemeClr val="tx1"/>
                          </a:solidFill>
                          <a:effectLst/>
                          <a:latin typeface="+mn-lt"/>
                          <a:ea typeface="HGMinchoB"/>
                          <a:cs typeface="Times New Roman" panose="02020603050405020304" pitchFamily="18" charset="0"/>
                        </a:rPr>
                        <a:t>R</a:t>
                      </a:r>
                      <a:r>
                        <a:rPr lang="zh-CN" altLang="en-US" sz="1400" dirty="0">
                          <a:solidFill>
                            <a:schemeClr val="tx1"/>
                          </a:solidFill>
                          <a:effectLst/>
                          <a:latin typeface="+mn-lt"/>
                          <a:ea typeface="HGMinchoB"/>
                          <a:cs typeface="Times New Roman" panose="02020603050405020304" pitchFamily="18" charset="0"/>
                        </a:rPr>
                        <a:t>的介绍 </a:t>
                      </a:r>
                      <a:r>
                        <a:rPr lang="en-US" altLang="zh-CN" sz="1400" dirty="0">
                          <a:solidFill>
                            <a:schemeClr val="tx1"/>
                          </a:solidFill>
                          <a:effectLst/>
                          <a:latin typeface="+mn-lt"/>
                          <a:ea typeface="HGMinchoB"/>
                          <a:cs typeface="Times New Roman" panose="02020603050405020304" pitchFamily="18" charset="0"/>
                        </a:rPr>
                        <a:t> II</a:t>
                      </a:r>
                    </a:p>
                  </a:txBody>
                  <a:tcPr marL="68580" marR="68580" marT="0" marB="0"/>
                </a:tc>
                <a:tc>
                  <a:txBody>
                    <a:bodyPr/>
                    <a:lstStyle/>
                    <a:p>
                      <a:pPr marL="0" marR="0" algn="l">
                        <a:spcBef>
                          <a:spcPts val="0"/>
                        </a:spcBef>
                        <a:spcAft>
                          <a:spcPts val="600"/>
                        </a:spcAft>
                      </a:pPr>
                      <a:r>
                        <a:rPr lang="en-US" sz="1400" dirty="0">
                          <a:effectLst/>
                        </a:rPr>
                        <a:t>MOOC, </a:t>
                      </a:r>
                      <a:r>
                        <a:rPr lang="zh-CN" altLang="en-US" sz="1400" dirty="0">
                          <a:effectLst/>
                        </a:rPr>
                        <a:t>练习</a:t>
                      </a:r>
                      <a:r>
                        <a:rPr lang="en-US" sz="1400" dirty="0">
                          <a:effectLst/>
                        </a:rPr>
                        <a:t> 2</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2986159858"/>
                  </a:ext>
                </a:extLst>
              </a:tr>
              <a:tr h="283819">
                <a:tc>
                  <a:txBody>
                    <a:bodyPr/>
                    <a:lstStyle/>
                    <a:p>
                      <a:pPr marL="0" marR="0" algn="l">
                        <a:spcBef>
                          <a:spcPts val="0"/>
                        </a:spcBef>
                        <a:spcAft>
                          <a:spcPts val="600"/>
                        </a:spcAft>
                      </a:pPr>
                      <a:r>
                        <a:rPr lang="en-US" sz="1400" dirty="0">
                          <a:effectLst/>
                        </a:rPr>
                        <a:t>10</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zh-CN" altLang="en-US" sz="1400" dirty="0">
                          <a:effectLst/>
                        </a:rPr>
                        <a:t>数据可视化</a:t>
                      </a: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endParaRPr lang="en-US" sz="1400" dirty="0">
                        <a:solidFill>
                          <a:schemeClr val="tx1"/>
                        </a:solidFill>
                        <a:effectLst/>
                        <a:latin typeface="+mn-lt"/>
                      </a:endParaRPr>
                    </a:p>
                  </a:txBody>
                  <a:tcPr marL="68580" marR="68580" marT="0" marB="0"/>
                </a:tc>
                <a:tc>
                  <a:txBody>
                    <a:bodyPr/>
                    <a:lstStyle/>
                    <a:p>
                      <a:r>
                        <a:rPr lang="zh-CN" altLang="en-US" sz="1400" dirty="0">
                          <a:solidFill>
                            <a:schemeClr val="tx1"/>
                          </a:solidFill>
                          <a:effectLst/>
                          <a:latin typeface="+mn-lt"/>
                        </a:rPr>
                        <a:t>项目发布</a:t>
                      </a:r>
                      <a:r>
                        <a:rPr lang="en-US" sz="1400" dirty="0">
                          <a:solidFill>
                            <a:schemeClr val="tx1"/>
                          </a:solidFill>
                          <a:effectLst/>
                          <a:latin typeface="+mn-lt"/>
                        </a:rPr>
                        <a:t> </a:t>
                      </a:r>
                    </a:p>
                  </a:txBody>
                  <a:tcPr marL="68580" marR="68580" marT="0" marB="0"/>
                </a:tc>
                <a:extLst>
                  <a:ext uri="{0D108BD9-81ED-4DB2-BD59-A6C34878D82A}">
                    <a16:rowId xmlns:a16="http://schemas.microsoft.com/office/drawing/2014/main" val="1027843088"/>
                  </a:ext>
                </a:extLst>
              </a:tr>
              <a:tr h="283819">
                <a:tc>
                  <a:txBody>
                    <a:bodyPr/>
                    <a:lstStyle/>
                    <a:p>
                      <a:r>
                        <a:rPr lang="en-US" sz="1400" dirty="0">
                          <a:effectLst/>
                        </a:rPr>
                        <a:t>11</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交通中的统计学 </a:t>
                      </a:r>
                      <a:r>
                        <a:rPr lang="en-US" sz="1400" dirty="0">
                          <a:effectLst/>
                        </a:rPr>
                        <a:t>I </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solidFill>
                            <a:schemeClr val="tx1"/>
                          </a:solidFill>
                          <a:effectLst/>
                          <a:latin typeface="+mn-lt"/>
                          <a:ea typeface="HGMinchoB"/>
                          <a:cs typeface="Times New Roman" panose="02020603050405020304" pitchFamily="18" charset="0"/>
                        </a:rPr>
                        <a:t>作业</a:t>
                      </a:r>
                      <a:r>
                        <a:rPr lang="en-US" sz="1400" dirty="0">
                          <a:solidFill>
                            <a:schemeClr val="tx1"/>
                          </a:solidFill>
                          <a:effectLst/>
                          <a:latin typeface="+mn-lt"/>
                          <a:ea typeface="HGMinchoB"/>
                          <a:cs typeface="Times New Roman" panose="02020603050405020304" pitchFamily="18" charset="0"/>
                        </a:rPr>
                        <a:t>#3 </a:t>
                      </a:r>
                      <a:r>
                        <a:rPr lang="zh-CN" altLang="en-US" sz="1400" dirty="0">
                          <a:solidFill>
                            <a:schemeClr val="tx1"/>
                          </a:solidFill>
                          <a:effectLst/>
                          <a:latin typeface="+mn-lt"/>
                          <a:ea typeface="HGMinchoB"/>
                          <a:cs typeface="Times New Roman" panose="02020603050405020304" pitchFamily="18" charset="0"/>
                        </a:rPr>
                        <a:t>发布</a:t>
                      </a: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2116429199"/>
                  </a:ext>
                </a:extLst>
              </a:tr>
              <a:tr h="283819">
                <a:tc>
                  <a:txBody>
                    <a:bodyPr/>
                    <a:lstStyle/>
                    <a:p>
                      <a:pPr marL="0" marR="0" algn="l">
                        <a:spcBef>
                          <a:spcPts val="0"/>
                        </a:spcBef>
                        <a:spcAft>
                          <a:spcPts val="600"/>
                        </a:spcAft>
                      </a:pPr>
                      <a:r>
                        <a:rPr lang="en-US" sz="1400" dirty="0">
                          <a:effectLst/>
                        </a:rPr>
                        <a:t>12</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交通中的统计学 </a:t>
                      </a:r>
                      <a:r>
                        <a:rPr lang="en-US" altLang="zh-CN" sz="1400" dirty="0">
                          <a:effectLst/>
                        </a:rPr>
                        <a:t>II</a:t>
                      </a:r>
                      <a:endParaRPr lang="en-US" altLang="zh-CN"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r>
                        <a:rPr lang="en-US" altLang="zh-CN" sz="1400" dirty="0">
                          <a:effectLst/>
                        </a:rPr>
                        <a:t>MOOC</a:t>
                      </a:r>
                      <a:endParaRPr lang="en-US" sz="1400" dirty="0">
                        <a:solidFill>
                          <a:schemeClr val="tx1"/>
                        </a:solidFill>
                        <a:effectLst/>
                        <a:latin typeface="+mn-lt"/>
                      </a:endParaRPr>
                    </a:p>
                  </a:txBody>
                  <a:tcPr marL="68580" marR="68580" marT="0" marB="0"/>
                </a:tc>
                <a:tc>
                  <a:txBody>
                    <a:bodyPr/>
                    <a:lstStyle/>
                    <a:p>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1246360819"/>
                  </a:ext>
                </a:extLst>
              </a:tr>
              <a:tr h="283819">
                <a:tc>
                  <a:txBody>
                    <a:bodyPr/>
                    <a:lstStyle/>
                    <a:p>
                      <a:r>
                        <a:rPr lang="en-US" sz="1400" dirty="0">
                          <a:effectLst/>
                        </a:rPr>
                        <a:t>13</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a:effectLst/>
                        </a:rPr>
                        <a:t>Fri</a:t>
                      </a:r>
                      <a:endParaRPr lang="en-US" sz="140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solidFill>
                            <a:schemeClr val="tx1"/>
                          </a:solidFill>
                          <a:effectLst/>
                          <a:latin typeface="+mn-lt"/>
                          <a:ea typeface="HGMinchoB"/>
                          <a:cs typeface="Times New Roman" panose="02020603050405020304" pitchFamily="18" charset="0"/>
                        </a:rPr>
                        <a:t>安全和通行能力分析 </a:t>
                      </a:r>
                      <a:r>
                        <a:rPr lang="en-US" altLang="zh-CN" sz="1400" dirty="0">
                          <a:solidFill>
                            <a:schemeClr val="tx1"/>
                          </a:solidFill>
                          <a:effectLst/>
                          <a:latin typeface="+mn-lt"/>
                          <a:ea typeface="HGMinchoB"/>
                          <a:cs typeface="Times New Roman" panose="02020603050405020304" pitchFamily="18" charset="0"/>
                        </a:rPr>
                        <a:t>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zh-CN" altLang="en-US" sz="1400" dirty="0">
                          <a:solidFill>
                            <a:schemeClr val="tx1"/>
                          </a:solidFill>
                          <a:effectLst/>
                          <a:latin typeface="+mn-lt"/>
                          <a:ea typeface="HGMinchoB"/>
                          <a:cs typeface="Times New Roman" panose="02020603050405020304" pitchFamily="18" charset="0"/>
                        </a:rPr>
                        <a:t>作业</a:t>
                      </a:r>
                      <a:r>
                        <a:rPr lang="en-US" sz="1400" dirty="0">
                          <a:solidFill>
                            <a:schemeClr val="tx1"/>
                          </a:solidFill>
                          <a:effectLst/>
                          <a:latin typeface="+mn-lt"/>
                          <a:ea typeface="HGMinchoB"/>
                          <a:cs typeface="Times New Roman" panose="02020603050405020304" pitchFamily="18" charset="0"/>
                        </a:rPr>
                        <a:t>#4 </a:t>
                      </a:r>
                      <a:r>
                        <a:rPr lang="zh-CN" altLang="en-US" sz="1400" dirty="0">
                          <a:solidFill>
                            <a:schemeClr val="tx1"/>
                          </a:solidFill>
                          <a:effectLst/>
                          <a:latin typeface="+mn-lt"/>
                          <a:ea typeface="HGMinchoB"/>
                          <a:cs typeface="Times New Roman" panose="02020603050405020304" pitchFamily="18" charset="0"/>
                        </a:rPr>
                        <a:t>发布</a:t>
                      </a: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1497661055"/>
                  </a:ext>
                </a:extLst>
              </a:tr>
              <a:tr h="283819">
                <a:tc>
                  <a:txBody>
                    <a:bodyPr/>
                    <a:lstStyle/>
                    <a:p>
                      <a:pPr marL="0" marR="0" algn="l">
                        <a:spcBef>
                          <a:spcPts val="0"/>
                        </a:spcBef>
                        <a:spcAft>
                          <a:spcPts val="600"/>
                        </a:spcAft>
                      </a:pPr>
                      <a:r>
                        <a:rPr lang="en-US" sz="1400" dirty="0">
                          <a:effectLst/>
                        </a:rPr>
                        <a:t>14</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solidFill>
                            <a:schemeClr val="tx1"/>
                          </a:solidFill>
                          <a:effectLst/>
                          <a:latin typeface="+mn-lt"/>
                          <a:ea typeface="HGMinchoB"/>
                          <a:cs typeface="Times New Roman" panose="02020603050405020304" pitchFamily="18" charset="0"/>
                        </a:rPr>
                        <a:t>安全和通行能力分析 </a:t>
                      </a:r>
                      <a:r>
                        <a:rPr lang="en-US" altLang="zh-CN" sz="1400" dirty="0">
                          <a:solidFill>
                            <a:schemeClr val="tx1"/>
                          </a:solidFill>
                          <a:effectLst/>
                          <a:latin typeface="+mn-lt"/>
                          <a:ea typeface="HGMinchoB"/>
                          <a:cs typeface="Times New Roman" panose="02020603050405020304" pitchFamily="18" charset="0"/>
                        </a:rPr>
                        <a:t>II</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effectLst/>
                          <a:latin typeface="+mn-lt"/>
                        </a:rPr>
                        <a:t>练习</a:t>
                      </a:r>
                      <a:r>
                        <a:rPr lang="en-US" altLang="zh-CN" sz="1400" dirty="0">
                          <a:solidFill>
                            <a:schemeClr val="tx1"/>
                          </a:solidFill>
                          <a:effectLst/>
                          <a:latin typeface="+mn-lt"/>
                        </a:rPr>
                        <a:t> 3</a:t>
                      </a:r>
                    </a:p>
                  </a:txBody>
                  <a:tcPr marL="68580" marR="68580" marT="0" marB="0"/>
                </a:tc>
                <a:tc>
                  <a:txBody>
                    <a:bodyPr/>
                    <a:lstStyle/>
                    <a:p>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660530172"/>
                  </a:ext>
                </a:extLst>
              </a:tr>
              <a:tr h="283819">
                <a:tc>
                  <a:txBody>
                    <a:bodyPr/>
                    <a:lstStyle/>
                    <a:p>
                      <a:r>
                        <a:rPr lang="en-US" sz="1400" dirty="0">
                          <a:effectLst/>
                        </a:rPr>
                        <a:t>15</a:t>
                      </a:r>
                      <a:endParaRPr lang="en-US" sz="1400" dirty="0">
                        <a:solidFill>
                          <a:schemeClr val="tx1"/>
                        </a:solidFill>
                        <a:effectLst/>
                        <a:latin typeface="+mn-lt"/>
                      </a:endParaRPr>
                    </a:p>
                  </a:txBody>
                  <a:tcPr marL="68580" marR="68580" marT="0" marB="0"/>
                </a:tc>
                <a:tc>
                  <a:txBody>
                    <a:bodyPr/>
                    <a:lstStyle/>
                    <a:p>
                      <a:pPr marL="0" marR="0" algn="l">
                        <a:spcBef>
                          <a:spcPts val="0"/>
                        </a:spcBef>
                        <a:spcAft>
                          <a:spcPts val="600"/>
                        </a:spcAft>
                      </a:pPr>
                      <a:r>
                        <a:rPr lang="en-US"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交通中的人工智能</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MOOC, </a:t>
                      </a:r>
                      <a:r>
                        <a:rPr lang="zh-CN" altLang="en-US" sz="1400" dirty="0">
                          <a:effectLst/>
                        </a:rPr>
                        <a:t>练习</a:t>
                      </a:r>
                      <a:r>
                        <a:rPr lang="en-US" sz="1400" dirty="0">
                          <a:effectLst/>
                        </a:rPr>
                        <a:t> 4</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endParaRPr lang="en-US" sz="1400" dirty="0">
                        <a:solidFill>
                          <a:schemeClr val="tx1"/>
                        </a:solidFill>
                        <a:effectLst/>
                        <a:latin typeface="+mn-lt"/>
                        <a:ea typeface="HGMinchoB"/>
                        <a:cs typeface="Times New Roman" panose="02020603050405020304" pitchFamily="18" charset="0"/>
                      </a:endParaRPr>
                    </a:p>
                  </a:txBody>
                  <a:tcPr marL="68580" marR="68580" marT="0" marB="0"/>
                </a:tc>
                <a:extLst>
                  <a:ext uri="{0D108BD9-81ED-4DB2-BD59-A6C34878D82A}">
                    <a16:rowId xmlns:a16="http://schemas.microsoft.com/office/drawing/2014/main" val="1884050686"/>
                  </a:ext>
                </a:extLst>
              </a:tr>
              <a:tr h="283819">
                <a:tc>
                  <a:txBody>
                    <a:bodyPr/>
                    <a:lstStyle/>
                    <a:p>
                      <a:pPr marL="0" marR="0" algn="l">
                        <a:spcBef>
                          <a:spcPts val="0"/>
                        </a:spcBef>
                        <a:spcAft>
                          <a:spcPts val="600"/>
                        </a:spcAft>
                      </a:pPr>
                      <a:r>
                        <a:rPr lang="en-US" sz="1400" dirty="0">
                          <a:effectLst/>
                        </a:rPr>
                        <a:t>16</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altLang="zh-CN"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effectLst/>
                        </a:rPr>
                        <a:t>嘉宾讲座 </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endParaRPr lang="en-US" sz="1400" dirty="0">
                        <a:solidFill>
                          <a:schemeClr val="tx1"/>
                        </a:solidFill>
                        <a:effectLst/>
                        <a:latin typeface="+mn-lt"/>
                      </a:endParaRPr>
                    </a:p>
                  </a:txBody>
                  <a:tcPr marL="68580" marR="68580" marT="0" marB="0"/>
                </a:tc>
                <a:tc>
                  <a:txBody>
                    <a:bodyPr/>
                    <a:lstStyle/>
                    <a:p>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2835928048"/>
                  </a:ext>
                </a:extLst>
              </a:tr>
              <a:tr h="283819">
                <a:tc>
                  <a:txBody>
                    <a:bodyPr/>
                    <a:lstStyle/>
                    <a:p>
                      <a:pPr marL="0" marR="0" algn="l">
                        <a:spcBef>
                          <a:spcPts val="0"/>
                        </a:spcBef>
                        <a:spcAft>
                          <a:spcPts val="600"/>
                        </a:spcAft>
                      </a:pPr>
                      <a:r>
                        <a:rPr lang="en-US" sz="1400" dirty="0">
                          <a:effectLst/>
                        </a:rPr>
                        <a:t>17</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Fri</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pPr marL="0" marR="0" algn="l">
                        <a:spcBef>
                          <a:spcPts val="0"/>
                        </a:spcBef>
                        <a:spcAft>
                          <a:spcPts val="600"/>
                        </a:spcAft>
                      </a:pPr>
                      <a:r>
                        <a:rPr lang="zh-CN" altLang="en-US" sz="1400" dirty="0">
                          <a:solidFill>
                            <a:schemeClr val="tx1"/>
                          </a:solidFill>
                          <a:effectLst/>
                          <a:latin typeface="+mn-lt"/>
                          <a:ea typeface="HGMinchoB"/>
                          <a:cs typeface="Times New Roman" panose="02020603050405020304" pitchFamily="18" charset="0"/>
                        </a:rPr>
                        <a:t>小组展示</a:t>
                      </a:r>
                      <a:endParaRPr lang="en-US" sz="1400" dirty="0">
                        <a:solidFill>
                          <a:schemeClr val="tx1"/>
                        </a:solidFill>
                        <a:effectLst/>
                        <a:latin typeface="+mn-lt"/>
                        <a:ea typeface="HGMinchoB"/>
                        <a:cs typeface="Times New Roman" panose="02020603050405020304" pitchFamily="18" charset="0"/>
                      </a:endParaRPr>
                    </a:p>
                  </a:txBody>
                  <a:tcPr marL="68580" marR="68580" marT="0" marB="0"/>
                </a:tc>
                <a:tc>
                  <a:txBody>
                    <a:bodyPr/>
                    <a:lstStyle/>
                    <a:p>
                      <a:endParaRPr lang="en-US" sz="1400" dirty="0">
                        <a:solidFill>
                          <a:schemeClr val="tx1"/>
                        </a:solidFill>
                        <a:effectLst/>
                        <a:latin typeface="+mn-lt"/>
                      </a:endParaRPr>
                    </a:p>
                  </a:txBody>
                  <a:tcPr marL="68580" marR="68580" marT="0" marB="0"/>
                </a:tc>
                <a:tc>
                  <a:txBody>
                    <a:bodyPr/>
                    <a:lstStyle/>
                    <a:p>
                      <a:endParaRPr lang="en-US" sz="1400" dirty="0">
                        <a:solidFill>
                          <a:schemeClr val="tx1"/>
                        </a:solidFill>
                        <a:effectLst/>
                        <a:latin typeface="+mn-lt"/>
                      </a:endParaRPr>
                    </a:p>
                  </a:txBody>
                  <a:tcPr marL="68580" marR="68580" marT="0" marB="0"/>
                </a:tc>
                <a:extLst>
                  <a:ext uri="{0D108BD9-81ED-4DB2-BD59-A6C34878D82A}">
                    <a16:rowId xmlns:a16="http://schemas.microsoft.com/office/drawing/2014/main" val="2253518174"/>
                  </a:ext>
                </a:extLst>
              </a:tr>
            </a:tbl>
          </a:graphicData>
        </a:graphic>
      </p:graphicFrame>
    </p:spTree>
    <p:extLst>
      <p:ext uri="{BB962C8B-B14F-4D97-AF65-F5344CB8AC3E}">
        <p14:creationId xmlns:p14="http://schemas.microsoft.com/office/powerpoint/2010/main" val="4134455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zh-CN" altLang="en-US" dirty="0"/>
              <a:t>作业和项目</a:t>
            </a:r>
            <a:endParaRPr lang="en-US" dirty="0"/>
          </a:p>
        </p:txBody>
      </p:sp>
      <p:sp>
        <p:nvSpPr>
          <p:cNvPr id="9" name="Content Placeholder 8"/>
          <p:cNvSpPr>
            <a:spLocks noGrp="1"/>
          </p:cNvSpPr>
          <p:nvPr>
            <p:ph idx="1"/>
          </p:nvPr>
        </p:nvSpPr>
        <p:spPr/>
        <p:txBody>
          <a:bodyPr/>
          <a:lstStyle/>
          <a:p>
            <a:r>
              <a:rPr lang="zh-CN" altLang="en-US" dirty="0"/>
              <a:t>书面作业：作业布置后一周提交</a:t>
            </a:r>
            <a:endParaRPr lang="en-US" dirty="0"/>
          </a:p>
          <a:p>
            <a:pPr lvl="1"/>
            <a:r>
              <a:rPr lang="zh-CN" altLang="en-US" dirty="0"/>
              <a:t>作业</a:t>
            </a:r>
            <a:r>
              <a:rPr lang="en-US" dirty="0"/>
              <a:t> #1</a:t>
            </a:r>
            <a:r>
              <a:rPr lang="zh-CN" altLang="en-US" dirty="0"/>
              <a:t>：</a:t>
            </a:r>
            <a:r>
              <a:rPr lang="en-US" altLang="zh-CN" dirty="0"/>
              <a:t>E/R</a:t>
            </a:r>
            <a:r>
              <a:rPr lang="zh-CN" altLang="en-US" dirty="0"/>
              <a:t>图</a:t>
            </a:r>
            <a:endParaRPr lang="en-US" dirty="0"/>
          </a:p>
          <a:p>
            <a:pPr lvl="1"/>
            <a:r>
              <a:rPr lang="zh-CN" altLang="en-US" dirty="0"/>
              <a:t>作业</a:t>
            </a:r>
            <a:r>
              <a:rPr lang="en-US" dirty="0"/>
              <a:t> #2</a:t>
            </a:r>
            <a:r>
              <a:rPr lang="zh-CN" altLang="en-US" dirty="0"/>
              <a:t>：</a:t>
            </a:r>
            <a:r>
              <a:rPr lang="en-US" dirty="0"/>
              <a:t> SQL </a:t>
            </a:r>
            <a:r>
              <a:rPr lang="zh-CN" altLang="en-US" dirty="0"/>
              <a:t>练习</a:t>
            </a:r>
            <a:endParaRPr lang="en-US" dirty="0"/>
          </a:p>
          <a:p>
            <a:pPr lvl="1"/>
            <a:r>
              <a:rPr lang="zh-CN" altLang="en-US" dirty="0"/>
              <a:t>作业</a:t>
            </a:r>
            <a:r>
              <a:rPr lang="en-US" dirty="0"/>
              <a:t> #3</a:t>
            </a:r>
            <a:r>
              <a:rPr lang="zh-CN" altLang="en-US" dirty="0"/>
              <a:t>：</a:t>
            </a:r>
            <a:r>
              <a:rPr lang="en-US" dirty="0"/>
              <a:t> </a:t>
            </a:r>
            <a:r>
              <a:rPr lang="zh-CN" altLang="en-US" dirty="0"/>
              <a:t>统计分析</a:t>
            </a:r>
            <a:r>
              <a:rPr lang="en-US" altLang="zh-CN" dirty="0"/>
              <a:t> </a:t>
            </a:r>
          </a:p>
          <a:p>
            <a:pPr lvl="1"/>
            <a:r>
              <a:rPr lang="zh-CN" altLang="en-US" dirty="0"/>
              <a:t>作业</a:t>
            </a:r>
            <a:r>
              <a:rPr lang="en-US" dirty="0"/>
              <a:t> #4</a:t>
            </a:r>
            <a:r>
              <a:rPr lang="zh-CN" altLang="en-US" dirty="0"/>
              <a:t>：安全和通行能力模型</a:t>
            </a:r>
            <a:endParaRPr lang="en-US" altLang="zh-CN" dirty="0"/>
          </a:p>
          <a:p>
            <a:r>
              <a:rPr lang="zh-CN" altLang="en-US" dirty="0"/>
              <a:t>线上提交</a:t>
            </a:r>
            <a:endParaRPr lang="en-US" altLang="zh-CN" dirty="0"/>
          </a:p>
          <a:p>
            <a:r>
              <a:rPr lang="zh-CN" altLang="en-US" dirty="0"/>
              <a:t>一次小组项目</a:t>
            </a:r>
            <a:endParaRPr lang="en-US" altLang="zh-CN" dirty="0"/>
          </a:p>
          <a:p>
            <a:r>
              <a:rPr lang="zh-CN" altLang="en-US" dirty="0"/>
              <a:t>项目：数据库设计和可视化</a:t>
            </a:r>
            <a:endParaRPr lang="en-US" dirty="0"/>
          </a:p>
        </p:txBody>
      </p:sp>
      <p:sp>
        <p:nvSpPr>
          <p:cNvPr id="5" name="Date Placeholder 4"/>
          <p:cNvSpPr>
            <a:spLocks noGrp="1"/>
          </p:cNvSpPr>
          <p:nvPr>
            <p:ph type="dt" sz="half" idx="10"/>
          </p:nvPr>
        </p:nvSpPr>
        <p:spPr/>
        <p:txBody>
          <a:bodyPr/>
          <a:lstStyle/>
          <a:p>
            <a:fld id="{45DFC7D6-0C11-4B26-AABE-D39F7C2DAF12}"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989918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zh-CN" altLang="en-US" dirty="0"/>
              <a:t>规定</a:t>
            </a:r>
            <a:endParaRPr lang="en-US" dirty="0"/>
          </a:p>
        </p:txBody>
      </p:sp>
      <p:sp>
        <p:nvSpPr>
          <p:cNvPr id="9" name="Content Placeholder 8"/>
          <p:cNvSpPr>
            <a:spLocks noGrp="1"/>
          </p:cNvSpPr>
          <p:nvPr>
            <p:ph idx="1"/>
          </p:nvPr>
        </p:nvSpPr>
        <p:spPr/>
        <p:txBody>
          <a:bodyPr/>
          <a:lstStyle/>
          <a:p>
            <a:r>
              <a:rPr lang="zh-CN" altLang="en-US" dirty="0"/>
              <a:t>不接受任何延迟的作业</a:t>
            </a:r>
            <a:r>
              <a:rPr lang="en-US" altLang="zh-CN" dirty="0"/>
              <a:t>/</a:t>
            </a:r>
            <a:r>
              <a:rPr lang="zh-CN" altLang="en-US" dirty="0"/>
              <a:t>项目。</a:t>
            </a:r>
            <a:endParaRPr lang="en-US" dirty="0"/>
          </a:p>
          <a:p>
            <a:r>
              <a:rPr lang="zh-CN" altLang="en-US" dirty="0"/>
              <a:t>如果出现特殊情况，则需要在作业到期日之前说明。</a:t>
            </a:r>
            <a:endParaRPr lang="en-US" altLang="zh-CN" dirty="0"/>
          </a:p>
          <a:p>
            <a:r>
              <a:rPr lang="zh-CN" altLang="en-US" dirty="0"/>
              <a:t>期待大家参与课程，但不强制。</a:t>
            </a:r>
            <a:endParaRPr lang="en-US" dirty="0"/>
          </a:p>
          <a:p>
            <a:endParaRPr lang="en-US" dirty="0"/>
          </a:p>
          <a:p>
            <a:r>
              <a:rPr lang="zh-CN" altLang="en-US" dirty="0"/>
              <a:t>成绩构成：</a:t>
            </a:r>
            <a:endParaRPr lang="en-US" dirty="0"/>
          </a:p>
          <a:p>
            <a:pPr lvl="1"/>
            <a:r>
              <a:rPr lang="zh-CN" altLang="en-US" dirty="0"/>
              <a:t>期末考试：</a:t>
            </a:r>
            <a:r>
              <a:rPr lang="en-US" dirty="0"/>
              <a:t> 60%</a:t>
            </a:r>
          </a:p>
          <a:p>
            <a:pPr lvl="1"/>
            <a:r>
              <a:rPr lang="zh-CN" altLang="en-US" dirty="0"/>
              <a:t>作业：</a:t>
            </a:r>
            <a:r>
              <a:rPr lang="en-US" dirty="0"/>
              <a:t>20%</a:t>
            </a:r>
          </a:p>
          <a:p>
            <a:pPr lvl="1"/>
            <a:r>
              <a:rPr lang="zh-CN" altLang="en-US" dirty="0"/>
              <a:t>项目：</a:t>
            </a:r>
            <a:r>
              <a:rPr lang="en-US" dirty="0"/>
              <a:t>20%</a:t>
            </a:r>
          </a:p>
          <a:p>
            <a:endParaRPr lang="en-US" dirty="0"/>
          </a:p>
        </p:txBody>
      </p:sp>
      <p:sp>
        <p:nvSpPr>
          <p:cNvPr id="5" name="Date Placeholder 4"/>
          <p:cNvSpPr>
            <a:spLocks noGrp="1"/>
          </p:cNvSpPr>
          <p:nvPr>
            <p:ph type="dt" sz="half" idx="10"/>
          </p:nvPr>
        </p:nvSpPr>
        <p:spPr/>
        <p:txBody>
          <a:bodyPr/>
          <a:lstStyle/>
          <a:p>
            <a:fld id="{6B220688-D22A-49EC-A5A3-E90BE6E4EBC4}" type="datetime1">
              <a:rPr lang="en-US" smtClean="0"/>
              <a:t>1/24/2021</a:t>
            </a:fld>
            <a:endParaRPr lang="en-US" dirty="0"/>
          </a:p>
        </p:txBody>
      </p:sp>
      <p:sp>
        <p:nvSpPr>
          <p:cNvPr id="6" name="Footer Placeholder 5"/>
          <p:cNvSpPr>
            <a:spLocks noGrp="1"/>
          </p:cNvSpPr>
          <p:nvPr>
            <p:ph type="ftr" sz="quarter" idx="11"/>
          </p:nvPr>
        </p:nvSpPr>
        <p:spPr/>
        <p:txBody>
          <a:bodyPr/>
          <a:lstStyle/>
          <a:p>
            <a:r>
              <a:rPr lang="en-US" dirty="0"/>
              <a:t>Transportation Big Data Analytics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2291829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itle 7"/>
          <p:cNvSpPr>
            <a:spLocks noGrp="1"/>
          </p:cNvSpPr>
          <p:nvPr>
            <p:ph type="title"/>
          </p:nvPr>
        </p:nvSpPr>
        <p:spPr/>
        <p:txBody>
          <a:bodyPr>
            <a:normAutofit/>
          </a:bodyPr>
          <a:lstStyle/>
          <a:p>
            <a:r>
              <a:rPr lang="zh-CN" altLang="en-US" dirty="0"/>
              <a:t>交通工作者的挑战</a:t>
            </a:r>
            <a:endParaRPr lang="en-US" altLang="en-US" dirty="0"/>
          </a:p>
        </p:txBody>
      </p:sp>
      <p:sp>
        <p:nvSpPr>
          <p:cNvPr id="2" name="Content Placeholder 1"/>
          <p:cNvSpPr>
            <a:spLocks noGrp="1"/>
          </p:cNvSpPr>
          <p:nvPr>
            <p:ph idx="1"/>
          </p:nvPr>
        </p:nvSpPr>
        <p:spPr>
          <a:xfrm>
            <a:off x="4695568" y="1302036"/>
            <a:ext cx="6058868" cy="4862446"/>
          </a:xfrm>
        </p:spPr>
        <p:txBody>
          <a:bodyPr>
            <a:normAutofit/>
          </a:bodyPr>
          <a:lstStyle/>
          <a:p>
            <a:pPr>
              <a:lnSpc>
                <a:spcPct val="130000"/>
              </a:lnSpc>
            </a:pPr>
            <a:r>
              <a:rPr lang="zh-CN" altLang="en-US" sz="2800" dirty="0"/>
              <a:t>截至</a:t>
            </a:r>
            <a:r>
              <a:rPr lang="en-US" altLang="zh-CN" sz="2800" dirty="0"/>
              <a:t>2003</a:t>
            </a:r>
            <a:r>
              <a:rPr lang="zh-CN" altLang="en-US" sz="2800" dirty="0"/>
              <a:t>年</a:t>
            </a:r>
            <a:r>
              <a:rPr lang="zh-CN" altLang="en-US" dirty="0"/>
              <a:t>：</a:t>
            </a:r>
            <a:endParaRPr lang="en-US" sz="2800" dirty="0"/>
          </a:p>
          <a:p>
            <a:pPr lvl="1">
              <a:lnSpc>
                <a:spcPct val="130000"/>
              </a:lnSpc>
            </a:pPr>
            <a:r>
              <a:rPr lang="zh-CN" altLang="en-US" dirty="0"/>
              <a:t>未来</a:t>
            </a:r>
            <a:r>
              <a:rPr lang="en-US" altLang="zh-CN" dirty="0"/>
              <a:t>10</a:t>
            </a:r>
            <a:r>
              <a:rPr lang="zh-CN" altLang="en-US" dirty="0"/>
              <a:t>年，超过</a:t>
            </a:r>
            <a:r>
              <a:rPr lang="en-US" altLang="zh-CN" dirty="0"/>
              <a:t>50%</a:t>
            </a:r>
            <a:r>
              <a:rPr lang="zh-CN" altLang="en-US" dirty="0"/>
              <a:t>的州运输局员工将会退休。</a:t>
            </a:r>
            <a:endParaRPr lang="en-US" sz="2400" dirty="0"/>
          </a:p>
          <a:p>
            <a:pPr lvl="1">
              <a:lnSpc>
                <a:spcPct val="130000"/>
              </a:lnSpc>
            </a:pPr>
            <a:r>
              <a:rPr lang="zh-CN" altLang="en-US" dirty="0"/>
              <a:t>与此同时，有资格从事交通工作的人数逐年减少。</a:t>
            </a:r>
            <a:endParaRPr lang="en-US" sz="2400" dirty="0"/>
          </a:p>
          <a:p>
            <a:pPr lvl="1">
              <a:lnSpc>
                <a:spcPct val="130000"/>
              </a:lnSpc>
            </a:pPr>
            <a:r>
              <a:rPr lang="zh-CN" altLang="en-US" dirty="0"/>
              <a:t>数据管理和分析是运输员工最需要的技能之一。</a:t>
            </a:r>
            <a:endParaRPr lang="en-US" altLang="zh-CN" dirty="0"/>
          </a:p>
          <a:p>
            <a:pPr lvl="1"/>
            <a:endParaRPr lang="en-US" sz="2400" dirty="0"/>
          </a:p>
          <a:p>
            <a:endParaRPr lang="en-US" sz="2800" dirty="0"/>
          </a:p>
        </p:txBody>
      </p:sp>
      <p:pic>
        <p:nvPicPr>
          <p:cNvPr id="19459" name="Picture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302036"/>
            <a:ext cx="3393582" cy="4862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91B403ED-58BA-45BD-AB3D-16C200096E5F}"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07829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itle 7"/>
          <p:cNvSpPr>
            <a:spLocks noGrp="1"/>
          </p:cNvSpPr>
          <p:nvPr>
            <p:ph type="title"/>
          </p:nvPr>
        </p:nvSpPr>
        <p:spPr/>
        <p:txBody>
          <a:bodyPr>
            <a:normAutofit/>
          </a:bodyPr>
          <a:lstStyle/>
          <a:p>
            <a:r>
              <a:rPr lang="zh-CN" altLang="en-US" dirty="0"/>
              <a:t>让我们来谈谈交通本身</a:t>
            </a:r>
            <a:r>
              <a:rPr lang="en-US" altLang="zh-CN" dirty="0"/>
              <a:t>…</a:t>
            </a:r>
            <a:endParaRPr lang="en-US" altLang="en-US" dirty="0"/>
          </a:p>
        </p:txBody>
      </p:sp>
      <p:sp>
        <p:nvSpPr>
          <p:cNvPr id="6" name="Date Placeholder 5"/>
          <p:cNvSpPr>
            <a:spLocks noGrp="1"/>
          </p:cNvSpPr>
          <p:nvPr>
            <p:ph type="dt" sz="half" idx="10"/>
          </p:nvPr>
        </p:nvSpPr>
        <p:spPr/>
        <p:txBody>
          <a:bodyPr/>
          <a:lstStyle/>
          <a:p>
            <a:fld id="{91B403ED-58BA-45BD-AB3D-16C200096E5F}"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7</a:t>
            </a:fld>
            <a:endParaRPr lang="en-US" dirty="0"/>
          </a:p>
        </p:txBody>
      </p:sp>
      <p:sp>
        <p:nvSpPr>
          <p:cNvPr id="4" name="等腰三角形 3"/>
          <p:cNvSpPr/>
          <p:nvPr/>
        </p:nvSpPr>
        <p:spPr>
          <a:xfrm>
            <a:off x="5476857" y="1675647"/>
            <a:ext cx="4031673" cy="4294909"/>
          </a:xfrm>
          <a:prstGeom prst="triangle">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33415" y="1427018"/>
            <a:ext cx="2992582" cy="1838452"/>
          </a:xfrm>
          <a:prstGeom prst="rect">
            <a:avLst/>
          </a:prstGeom>
          <a:noFill/>
        </p:spPr>
        <p:txBody>
          <a:bodyPr wrap="square" rtlCol="0">
            <a:spAutoFit/>
          </a:bodyPr>
          <a:lstStyle/>
          <a:p>
            <a:pPr algn="ctr">
              <a:lnSpc>
                <a:spcPct val="120000"/>
              </a:lnSpc>
            </a:pPr>
            <a:r>
              <a:rPr lang="zh-CN" altLang="en-US" sz="2400" b="1" dirty="0"/>
              <a:t>理论：</a:t>
            </a:r>
            <a:endParaRPr lang="en-US" altLang="zh-CN" b="1" dirty="0"/>
          </a:p>
          <a:p>
            <a:pPr algn="ctr">
              <a:lnSpc>
                <a:spcPct val="120000"/>
              </a:lnSpc>
            </a:pPr>
            <a:r>
              <a:rPr lang="zh-CN" altLang="en-US" dirty="0"/>
              <a:t>交通流理论</a:t>
            </a:r>
            <a:endParaRPr lang="en-US" altLang="zh-CN" dirty="0"/>
          </a:p>
          <a:p>
            <a:pPr algn="ctr">
              <a:lnSpc>
                <a:spcPct val="120000"/>
              </a:lnSpc>
            </a:pPr>
            <a:r>
              <a:rPr lang="en-US" altLang="zh-CN" dirty="0"/>
              <a:t>DTA</a:t>
            </a:r>
            <a:r>
              <a:rPr lang="zh-CN" altLang="en-US" dirty="0"/>
              <a:t>（动态交通分配）</a:t>
            </a:r>
            <a:endParaRPr lang="en-US" altLang="zh-CN" dirty="0"/>
          </a:p>
          <a:p>
            <a:pPr algn="ctr">
              <a:lnSpc>
                <a:spcPct val="120000"/>
              </a:lnSpc>
            </a:pPr>
            <a:r>
              <a:rPr lang="zh-CN" altLang="en-US" dirty="0"/>
              <a:t>四阶段模型</a:t>
            </a:r>
            <a:endParaRPr lang="en-US" altLang="zh-CN" dirty="0"/>
          </a:p>
          <a:p>
            <a:pPr algn="ctr">
              <a:lnSpc>
                <a:spcPct val="120000"/>
              </a:lnSpc>
            </a:pPr>
            <a:r>
              <a:rPr lang="zh-CN" altLang="en-US" dirty="0"/>
              <a:t>跟驰模型</a:t>
            </a:r>
            <a:r>
              <a:rPr lang="en-US" altLang="zh-CN" dirty="0"/>
              <a:t>…</a:t>
            </a:r>
            <a:endParaRPr lang="zh-CN" altLang="en-US" dirty="0"/>
          </a:p>
        </p:txBody>
      </p:sp>
      <p:sp>
        <p:nvSpPr>
          <p:cNvPr id="12" name="文本框 11"/>
          <p:cNvSpPr txBox="1"/>
          <p:nvPr/>
        </p:nvSpPr>
        <p:spPr>
          <a:xfrm>
            <a:off x="2408845" y="4376719"/>
            <a:ext cx="2992582" cy="1838452"/>
          </a:xfrm>
          <a:prstGeom prst="rect">
            <a:avLst/>
          </a:prstGeom>
          <a:noFill/>
        </p:spPr>
        <p:txBody>
          <a:bodyPr wrap="square" rtlCol="0">
            <a:spAutoFit/>
          </a:bodyPr>
          <a:lstStyle/>
          <a:p>
            <a:pPr algn="ctr">
              <a:lnSpc>
                <a:spcPct val="120000"/>
              </a:lnSpc>
            </a:pPr>
            <a:r>
              <a:rPr lang="zh-CN" altLang="en-US" sz="2400" b="1" dirty="0"/>
              <a:t>实践：</a:t>
            </a:r>
            <a:endParaRPr lang="en-US" altLang="zh-CN" b="1" dirty="0"/>
          </a:p>
          <a:p>
            <a:pPr algn="ctr">
              <a:lnSpc>
                <a:spcPct val="120000"/>
              </a:lnSpc>
            </a:pPr>
            <a:r>
              <a:rPr lang="zh-CN" altLang="en-US" dirty="0"/>
              <a:t>深度学习</a:t>
            </a:r>
            <a:endParaRPr lang="en-US" altLang="zh-CN" dirty="0"/>
          </a:p>
          <a:p>
            <a:pPr algn="ctr">
              <a:lnSpc>
                <a:spcPct val="120000"/>
              </a:lnSpc>
            </a:pPr>
            <a:r>
              <a:rPr lang="zh-CN" altLang="en-US" dirty="0"/>
              <a:t>强化学习</a:t>
            </a:r>
            <a:endParaRPr lang="en-US" altLang="zh-CN" dirty="0"/>
          </a:p>
          <a:p>
            <a:pPr algn="ctr">
              <a:lnSpc>
                <a:spcPct val="120000"/>
              </a:lnSpc>
            </a:pPr>
            <a:r>
              <a:rPr lang="zh-CN" altLang="en-US" dirty="0"/>
              <a:t>城市计算</a:t>
            </a:r>
            <a:endParaRPr lang="en-US" altLang="zh-CN" dirty="0"/>
          </a:p>
          <a:p>
            <a:pPr algn="ctr">
              <a:lnSpc>
                <a:spcPct val="120000"/>
              </a:lnSpc>
            </a:pPr>
            <a:r>
              <a:rPr lang="zh-CN" altLang="en-US" dirty="0"/>
              <a:t>数据挖掘</a:t>
            </a:r>
            <a:r>
              <a:rPr lang="en-US" altLang="zh-CN" dirty="0"/>
              <a:t>…</a:t>
            </a:r>
            <a:endParaRPr lang="zh-CN" altLang="en-US" dirty="0"/>
          </a:p>
        </p:txBody>
      </p:sp>
      <p:sp>
        <p:nvSpPr>
          <p:cNvPr id="14" name="下箭头 13"/>
          <p:cNvSpPr/>
          <p:nvPr/>
        </p:nvSpPr>
        <p:spPr>
          <a:xfrm>
            <a:off x="1683792" y="1539902"/>
            <a:ext cx="498763" cy="1343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10800000">
            <a:off x="1683791" y="4698801"/>
            <a:ext cx="498763" cy="1343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831273" y="3255818"/>
            <a:ext cx="1981200" cy="102589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研究差距</a:t>
            </a:r>
          </a:p>
        </p:txBody>
      </p:sp>
    </p:spTree>
    <p:extLst>
      <p:ext uri="{BB962C8B-B14F-4D97-AF65-F5344CB8AC3E}">
        <p14:creationId xmlns:p14="http://schemas.microsoft.com/office/powerpoint/2010/main" val="2830033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p:cNvSpPr>
          <p:nvPr/>
        </p:nvSpPr>
        <p:spPr>
          <a:xfrm>
            <a:off x="9900458" y="4978108"/>
            <a:ext cx="1312025"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eaLnBrk="0" fontAlgn="base" hangingPunct="0">
              <a:spcBef>
                <a:spcPct val="20000"/>
              </a:spcBef>
              <a:spcAft>
                <a:spcPct val="0"/>
              </a:spcAft>
              <a:buClr>
                <a:schemeClr val="folHlink"/>
              </a:buClr>
              <a:buSzPct val="9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6443C533-935B-406C-BD1A-78CE195CD391}" type="slidenum">
              <a:rPr lang="en-US" altLang="en-US" sz="1000" smtClean="0"/>
              <a:pPr>
                <a:spcBef>
                  <a:spcPct val="0"/>
                </a:spcBef>
                <a:buClrTx/>
                <a:buSzTx/>
                <a:buFontTx/>
                <a:buNone/>
              </a:pPr>
              <a:t>8</a:t>
            </a:fld>
            <a:endParaRPr lang="en-US" altLang="en-US" sz="1000"/>
          </a:p>
        </p:txBody>
      </p:sp>
      <p:pic>
        <p:nvPicPr>
          <p:cNvPr id="6" name="Picture 5"/>
          <p:cNvPicPr>
            <a:picLocks noChangeAspect="1"/>
          </p:cNvPicPr>
          <p:nvPr/>
        </p:nvPicPr>
        <p:blipFill>
          <a:blip r:embed="rId3"/>
          <a:stretch>
            <a:fillRect/>
          </a:stretch>
        </p:blipFill>
        <p:spPr>
          <a:xfrm>
            <a:off x="7909758" y="151616"/>
            <a:ext cx="4001203" cy="2878385"/>
          </a:xfrm>
          <a:prstGeom prst="rect">
            <a:avLst/>
          </a:prstGeom>
        </p:spPr>
      </p:pic>
      <p:sp>
        <p:nvSpPr>
          <p:cNvPr id="7" name="TextBox 6"/>
          <p:cNvSpPr txBox="1"/>
          <p:nvPr/>
        </p:nvSpPr>
        <p:spPr>
          <a:xfrm>
            <a:off x="402853" y="5240477"/>
            <a:ext cx="5905809" cy="861774"/>
          </a:xfrm>
          <a:prstGeom prst="rect">
            <a:avLst/>
          </a:prstGeom>
          <a:noFill/>
        </p:spPr>
        <p:txBody>
          <a:bodyPr wrap="square" rtlCol="0">
            <a:spAutoFit/>
          </a:bodyPr>
          <a:lstStyle/>
          <a:p>
            <a:pPr marL="228600" indent="-228600">
              <a:buFont typeface="+mj-lt"/>
              <a:buAutoNum type="arabicPeriod"/>
            </a:pPr>
            <a:r>
              <a:rPr lang="en-US" sz="1000" dirty="0"/>
              <a:t>MAP-21 and Operations Performance Management. Rich Taylor, FHWA Office of Operations. From Presentation at NATMEC 2014, Chicago IL.</a:t>
            </a:r>
          </a:p>
          <a:p>
            <a:pPr marL="228600" indent="-228600">
              <a:buFont typeface="+mj-lt"/>
              <a:buAutoNum type="arabicPeriod"/>
            </a:pPr>
            <a:r>
              <a:rPr lang="en-US" sz="1000" dirty="0"/>
              <a:t>Big Data Analytics: Driving Value Beyond the Hype - Roundtable Summary. (2012). Volpe &amp; The U.S. Department of Transportation Research and Innovation Technology Administration.</a:t>
            </a:r>
          </a:p>
          <a:p>
            <a:pPr marL="228600" indent="-228600">
              <a:buFont typeface="+mj-lt"/>
              <a:buAutoNum type="arabicPeriod"/>
            </a:pPr>
            <a:r>
              <a:rPr lang="en-US" sz="1000" dirty="0"/>
              <a:t>IBM Smarter Cities Initiative</a:t>
            </a:r>
          </a:p>
        </p:txBody>
      </p:sp>
      <p:sp>
        <p:nvSpPr>
          <p:cNvPr id="8" name="TextBox 7"/>
          <p:cNvSpPr txBox="1"/>
          <p:nvPr/>
        </p:nvSpPr>
        <p:spPr>
          <a:xfrm>
            <a:off x="416964" y="3073528"/>
            <a:ext cx="7137389" cy="369332"/>
          </a:xfrm>
          <a:prstGeom prst="rect">
            <a:avLst/>
          </a:prstGeom>
          <a:noFill/>
        </p:spPr>
        <p:txBody>
          <a:bodyPr wrap="square" rtlCol="0">
            <a:spAutoFit/>
          </a:bodyPr>
          <a:lstStyle/>
          <a:p>
            <a:r>
              <a:rPr lang="en-US" dirty="0"/>
              <a:t>MAP-21</a:t>
            </a:r>
            <a:r>
              <a:rPr lang="zh-CN" altLang="en-US" dirty="0"/>
              <a:t>：数据驱动的性能报告</a:t>
            </a:r>
            <a:r>
              <a:rPr lang="en-US" baseline="30000" dirty="0"/>
              <a:t>1</a:t>
            </a:r>
          </a:p>
        </p:txBody>
      </p:sp>
      <p:pic>
        <p:nvPicPr>
          <p:cNvPr id="9" name="Picture 8"/>
          <p:cNvPicPr>
            <a:picLocks noChangeAspect="1"/>
          </p:cNvPicPr>
          <p:nvPr/>
        </p:nvPicPr>
        <p:blipFill>
          <a:blip r:embed="rId4"/>
          <a:stretch>
            <a:fillRect/>
          </a:stretch>
        </p:blipFill>
        <p:spPr>
          <a:xfrm>
            <a:off x="402852" y="1204724"/>
            <a:ext cx="7151501" cy="1825278"/>
          </a:xfrm>
          <a:prstGeom prst="rect">
            <a:avLst/>
          </a:prstGeom>
        </p:spPr>
      </p:pic>
      <p:sp>
        <p:nvSpPr>
          <p:cNvPr id="10" name="TextBox 9"/>
          <p:cNvSpPr txBox="1"/>
          <p:nvPr/>
        </p:nvSpPr>
        <p:spPr>
          <a:xfrm>
            <a:off x="2344300" y="3780318"/>
            <a:ext cx="3964362" cy="646331"/>
          </a:xfrm>
          <a:prstGeom prst="rect">
            <a:avLst/>
          </a:prstGeom>
          <a:noFill/>
        </p:spPr>
        <p:txBody>
          <a:bodyPr wrap="square" rtlCol="0">
            <a:spAutoFit/>
          </a:bodyPr>
          <a:lstStyle/>
          <a:p>
            <a:pPr algn="r"/>
            <a:r>
              <a:rPr lang="zh-CN" altLang="en-US" dirty="0"/>
              <a:t>面向商业和研究的</a:t>
            </a:r>
            <a:endParaRPr lang="en-US" altLang="zh-CN" dirty="0"/>
          </a:p>
          <a:p>
            <a:pPr algn="r"/>
            <a:r>
              <a:rPr lang="zh-CN" altLang="en-US" dirty="0"/>
              <a:t>智慧城市倡议</a:t>
            </a:r>
            <a:r>
              <a:rPr lang="en-US" baseline="30000" dirty="0"/>
              <a:t>3</a:t>
            </a:r>
            <a:r>
              <a:rPr lang="en-US" dirty="0"/>
              <a:t> </a:t>
            </a:r>
            <a:endParaRPr lang="en-US" baseline="30000" dirty="0"/>
          </a:p>
        </p:txBody>
      </p:sp>
      <p:pic>
        <p:nvPicPr>
          <p:cNvPr id="11" name="Picture 10"/>
          <p:cNvPicPr>
            <a:picLocks noChangeAspect="1"/>
          </p:cNvPicPr>
          <p:nvPr/>
        </p:nvPicPr>
        <p:blipFill rotWithShape="1">
          <a:blip r:embed="rId5"/>
          <a:srcRect t="-1009" b="35793"/>
          <a:stretch/>
        </p:blipFill>
        <p:spPr>
          <a:xfrm>
            <a:off x="6308662" y="3780318"/>
            <a:ext cx="5602299" cy="2321933"/>
          </a:xfrm>
          <a:prstGeom prst="rect">
            <a:avLst/>
          </a:prstGeom>
        </p:spPr>
      </p:pic>
      <p:sp>
        <p:nvSpPr>
          <p:cNvPr id="12" name="TextBox 11"/>
          <p:cNvSpPr txBox="1"/>
          <p:nvPr/>
        </p:nvSpPr>
        <p:spPr>
          <a:xfrm>
            <a:off x="7909758" y="3072008"/>
            <a:ext cx="4001203" cy="369332"/>
          </a:xfrm>
          <a:prstGeom prst="rect">
            <a:avLst/>
          </a:prstGeom>
          <a:noFill/>
        </p:spPr>
        <p:txBody>
          <a:bodyPr wrap="square" rtlCol="0">
            <a:spAutoFit/>
          </a:bodyPr>
          <a:lstStyle/>
          <a:p>
            <a:r>
              <a:rPr lang="zh-CN" altLang="en-US" dirty="0"/>
              <a:t>交通中的大数据分析</a:t>
            </a:r>
            <a:r>
              <a:rPr lang="en-US" baseline="30000" dirty="0"/>
              <a:t>2</a:t>
            </a:r>
          </a:p>
        </p:txBody>
      </p:sp>
      <p:sp>
        <p:nvSpPr>
          <p:cNvPr id="15" name="Title 14"/>
          <p:cNvSpPr>
            <a:spLocks noGrp="1"/>
          </p:cNvSpPr>
          <p:nvPr>
            <p:ph type="title"/>
          </p:nvPr>
        </p:nvSpPr>
        <p:spPr>
          <a:xfrm>
            <a:off x="402853" y="287338"/>
            <a:ext cx="10058400" cy="829373"/>
          </a:xfrm>
        </p:spPr>
        <p:txBody>
          <a:bodyPr/>
          <a:lstStyle/>
          <a:p>
            <a:r>
              <a:rPr lang="zh-CN" altLang="en-US" dirty="0"/>
              <a:t>现在</a:t>
            </a:r>
            <a:r>
              <a:rPr lang="en-US" dirty="0"/>
              <a:t>…</a:t>
            </a:r>
          </a:p>
        </p:txBody>
      </p:sp>
      <p:sp>
        <p:nvSpPr>
          <p:cNvPr id="17" name="Date Placeholder 16"/>
          <p:cNvSpPr>
            <a:spLocks noGrp="1"/>
          </p:cNvSpPr>
          <p:nvPr>
            <p:ph type="dt" sz="half" idx="10"/>
          </p:nvPr>
        </p:nvSpPr>
        <p:spPr/>
        <p:txBody>
          <a:bodyPr/>
          <a:lstStyle/>
          <a:p>
            <a:fld id="{E79C6289-4871-4764-A404-23C6E3AEF796}" type="datetime1">
              <a:rPr lang="en-US" smtClean="0"/>
              <a:t>1/24/2021</a:t>
            </a:fld>
            <a:endParaRPr lang="en-US" dirty="0"/>
          </a:p>
        </p:txBody>
      </p:sp>
      <p:sp>
        <p:nvSpPr>
          <p:cNvPr id="18" name="Footer Placeholder 17"/>
          <p:cNvSpPr>
            <a:spLocks noGrp="1"/>
          </p:cNvSpPr>
          <p:nvPr>
            <p:ph type="ftr" sz="quarter" idx="11"/>
          </p:nvPr>
        </p:nvSpPr>
        <p:spPr/>
        <p:txBody>
          <a:bodyPr/>
          <a:lstStyle/>
          <a:p>
            <a:r>
              <a:rPr lang="en-US" dirty="0"/>
              <a:t>Transportation Big Data Analytics</a:t>
            </a:r>
          </a:p>
        </p:txBody>
      </p:sp>
      <p:sp>
        <p:nvSpPr>
          <p:cNvPr id="19" name="Slide Number Placeholder 18"/>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698519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7"/>
          <p:cNvSpPr>
            <a:spLocks noGrp="1"/>
          </p:cNvSpPr>
          <p:nvPr>
            <p:ph type="title"/>
          </p:nvPr>
        </p:nvSpPr>
        <p:spPr/>
        <p:txBody>
          <a:bodyPr>
            <a:normAutofit/>
          </a:bodyPr>
          <a:lstStyle/>
          <a:p>
            <a:r>
              <a:rPr lang="zh-CN" altLang="en-US" dirty="0"/>
              <a:t>拥堵是全国性的问题</a:t>
            </a:r>
            <a:endParaRPr lang="en-US" altLang="en-US" dirty="0"/>
          </a:p>
        </p:txBody>
      </p:sp>
      <p:sp>
        <p:nvSpPr>
          <p:cNvPr id="21508" name="Rectangle 6"/>
          <p:cNvSpPr>
            <a:spLocks noGrp="1" noChangeArrowheads="1"/>
          </p:cNvSpPr>
          <p:nvPr>
            <p:ph idx="1"/>
          </p:nvPr>
        </p:nvSpPr>
        <p:spPr>
          <a:noFill/>
        </p:spPr>
        <p:txBody>
          <a:bodyPr>
            <a:normAutofit fontScale="92500" lnSpcReduction="10000"/>
          </a:bodyPr>
          <a:lstStyle/>
          <a:p>
            <a:pPr>
              <a:lnSpc>
                <a:spcPct val="150000"/>
              </a:lnSpc>
            </a:pPr>
            <a:r>
              <a:rPr lang="zh-CN" altLang="en-US" sz="2600" dirty="0">
                <a:latin typeface="微软雅黑" panose="020B0503020204020204" pitchFamily="34" charset="-122"/>
                <a:ea typeface="微软雅黑" panose="020B0503020204020204" pitchFamily="34" charset="-122"/>
              </a:rPr>
              <a:t>拥堵不仅仅是大城市的问题：</a:t>
            </a:r>
            <a:endParaRPr lang="en-US" altLang="en-US" sz="2600" dirty="0">
              <a:latin typeface="微软雅黑" panose="020B0503020204020204" pitchFamily="34" charset="-122"/>
              <a:ea typeface="微软雅黑" panose="020B0503020204020204" pitchFamily="34" charset="-122"/>
            </a:endParaRPr>
          </a:p>
          <a:p>
            <a:pPr lvl="1">
              <a:lnSpc>
                <a:spcPct val="150000"/>
              </a:lnSpc>
            </a:pPr>
            <a:r>
              <a:rPr lang="zh-CN" altLang="en-US" sz="2200" dirty="0">
                <a:latin typeface="微软雅黑" panose="020B0503020204020204" pitchFamily="34" charset="-122"/>
                <a:ea typeface="微软雅黑" panose="020B0503020204020204" pitchFamily="34" charset="-122"/>
              </a:rPr>
              <a:t>在</a:t>
            </a:r>
            <a:r>
              <a:rPr lang="en-US" altLang="zh-CN" sz="2200" dirty="0">
                <a:latin typeface="微软雅黑" panose="020B0503020204020204" pitchFamily="34" charset="-122"/>
                <a:ea typeface="微软雅黑" panose="020B0503020204020204" pitchFamily="34" charset="-122"/>
              </a:rPr>
              <a:t>2000</a:t>
            </a:r>
            <a:r>
              <a:rPr lang="zh-CN" altLang="en-US" sz="2200" dirty="0">
                <a:latin typeface="微软雅黑" panose="020B0503020204020204" pitchFamily="34" charset="-122"/>
                <a:ea typeface="微软雅黑" panose="020B0503020204020204" pitchFamily="34" charset="-122"/>
              </a:rPr>
              <a:t>年至</a:t>
            </a:r>
            <a:r>
              <a:rPr lang="en-US" altLang="zh-CN" sz="2200" dirty="0">
                <a:latin typeface="微软雅黑" panose="020B0503020204020204" pitchFamily="34" charset="-122"/>
                <a:ea typeface="微软雅黑" panose="020B0503020204020204" pitchFamily="34" charset="-122"/>
              </a:rPr>
              <a:t>2011</a:t>
            </a:r>
            <a:r>
              <a:rPr lang="zh-CN" altLang="en-US" sz="2200" dirty="0">
                <a:latin typeface="微软雅黑" panose="020B0503020204020204" pitchFamily="34" charset="-122"/>
                <a:ea typeface="微软雅黑" panose="020B0503020204020204" pitchFamily="34" charset="-122"/>
              </a:rPr>
              <a:t>年之间，小城市高峰时段的交通拥堵从车辆行驶里程（</a:t>
            </a:r>
            <a:r>
              <a:rPr lang="en-US" altLang="zh-CN" sz="2200" dirty="0">
                <a:latin typeface="微软雅黑" panose="020B0503020204020204" pitchFamily="34" charset="-122"/>
                <a:ea typeface="微软雅黑" panose="020B0503020204020204" pitchFamily="34" charset="-122"/>
              </a:rPr>
              <a:t>VMT</a:t>
            </a:r>
            <a:r>
              <a:rPr lang="zh-CN" altLang="en-US" sz="2200" dirty="0">
                <a:latin typeface="微软雅黑" panose="020B0503020204020204" pitchFamily="34" charset="-122"/>
                <a:ea typeface="微软雅黑" panose="020B0503020204020204" pitchFamily="34" charset="-122"/>
              </a:rPr>
              <a:t>）总量的</a:t>
            </a:r>
            <a:r>
              <a:rPr lang="en-US" altLang="zh-CN" sz="2200" dirty="0">
                <a:latin typeface="微软雅黑" panose="020B0503020204020204" pitchFamily="34" charset="-122"/>
                <a:ea typeface="微软雅黑" panose="020B0503020204020204" pitchFamily="34" charset="-122"/>
              </a:rPr>
              <a:t>21</a:t>
            </a:r>
            <a:r>
              <a:rPr lang="zh-CN" altLang="en-US" sz="2200" dirty="0">
                <a:latin typeface="微软雅黑" panose="020B0503020204020204" pitchFamily="34" charset="-122"/>
                <a:ea typeface="微软雅黑" panose="020B0503020204020204" pitchFamily="34" charset="-122"/>
              </a:rPr>
              <a:t>％增长到</a:t>
            </a:r>
            <a:r>
              <a:rPr lang="en-US" altLang="zh-CN" sz="2200" dirty="0">
                <a:latin typeface="微软雅黑" panose="020B0503020204020204" pitchFamily="34" charset="-122"/>
                <a:ea typeface="微软雅黑" panose="020B0503020204020204" pitchFamily="34" charset="-122"/>
              </a:rPr>
              <a:t>27</a:t>
            </a:r>
            <a:r>
              <a:rPr lang="zh-CN" altLang="en-US" sz="2200" dirty="0">
                <a:latin typeface="微软雅黑" panose="020B0503020204020204" pitchFamily="34" charset="-122"/>
                <a:ea typeface="微软雅黑" panose="020B0503020204020204" pitchFamily="34" charset="-122"/>
              </a:rPr>
              <a:t>％</a:t>
            </a:r>
            <a:endParaRPr lang="en-US" altLang="en-US" sz="2200" dirty="0">
              <a:latin typeface="微软雅黑" panose="020B0503020204020204" pitchFamily="34" charset="-122"/>
              <a:ea typeface="微软雅黑" panose="020B0503020204020204" pitchFamily="34" charset="-122"/>
            </a:endParaRPr>
          </a:p>
          <a:p>
            <a:pPr>
              <a:lnSpc>
                <a:spcPct val="150000"/>
              </a:lnSpc>
            </a:pPr>
            <a:r>
              <a:rPr lang="zh-CN" altLang="en-US" sz="2600" dirty="0">
                <a:solidFill>
                  <a:schemeClr val="tx1"/>
                </a:solidFill>
                <a:latin typeface="微软雅黑" panose="020B0503020204020204" pitchFamily="34" charset="-122"/>
                <a:ea typeface="微软雅黑" panose="020B0503020204020204" pitchFamily="34" charset="-122"/>
              </a:rPr>
              <a:t>高峰时段出行占比是</a:t>
            </a:r>
            <a:r>
              <a:rPr lang="en-US" altLang="en-US" sz="2600" dirty="0">
                <a:solidFill>
                  <a:srgbClr val="FF0000"/>
                </a:solidFill>
                <a:latin typeface="微软雅黑" panose="020B0503020204020204" pitchFamily="34" charset="-122"/>
                <a:ea typeface="微软雅黑" panose="020B0503020204020204" pitchFamily="34" charset="-122"/>
              </a:rPr>
              <a:t>46%</a:t>
            </a:r>
            <a:r>
              <a:rPr lang="zh-CN" altLang="en-US" sz="2600" dirty="0">
                <a:solidFill>
                  <a:schemeClr val="tx1"/>
                </a:solidFill>
                <a:latin typeface="微软雅黑" panose="020B0503020204020204" pitchFamily="34" charset="-122"/>
                <a:ea typeface="微软雅黑" panose="020B0503020204020204" pitchFamily="34" charset="-122"/>
              </a:rPr>
              <a:t>，在西雅图是</a:t>
            </a:r>
            <a:r>
              <a:rPr lang="en-US" altLang="zh-CN" sz="2600" dirty="0">
                <a:solidFill>
                  <a:srgbClr val="FF0000"/>
                </a:solidFill>
                <a:latin typeface="微软雅黑" panose="020B0503020204020204" pitchFamily="34" charset="-122"/>
                <a:ea typeface="微软雅黑" panose="020B0503020204020204" pitchFamily="34" charset="-122"/>
              </a:rPr>
              <a:t>64%</a:t>
            </a:r>
            <a:r>
              <a:rPr lang="en-US" altLang="en-US" sz="2600" dirty="0">
                <a:latin typeface="微软雅黑" panose="020B0503020204020204" pitchFamily="34" charset="-122"/>
                <a:ea typeface="微软雅黑" panose="020B0503020204020204" pitchFamily="34" charset="-122"/>
              </a:rPr>
              <a:t> </a:t>
            </a:r>
            <a:r>
              <a:rPr lang="en-US" altLang="en-US" sz="2600" baseline="30000" dirty="0">
                <a:latin typeface="微软雅黑" panose="020B0503020204020204" pitchFamily="34" charset="-122"/>
                <a:ea typeface="微软雅黑" panose="020B0503020204020204" pitchFamily="34" charset="-122"/>
              </a:rPr>
              <a:t>1</a:t>
            </a:r>
          </a:p>
          <a:p>
            <a:pPr>
              <a:lnSpc>
                <a:spcPct val="150000"/>
              </a:lnSpc>
            </a:pPr>
            <a:r>
              <a:rPr lang="zh-CN" altLang="en-US" sz="2600" dirty="0">
                <a:latin typeface="微软雅黑" panose="020B0503020204020204" pitchFamily="34" charset="-122"/>
                <a:ea typeface="微软雅黑" panose="020B0503020204020204" pitchFamily="34" charset="-122"/>
              </a:rPr>
              <a:t>西雅图地区交通拥堵导致的燃料使用量：超过</a:t>
            </a:r>
            <a:r>
              <a:rPr lang="en-US" altLang="zh-CN" sz="2600" dirty="0">
                <a:latin typeface="微软雅黑" panose="020B0503020204020204" pitchFamily="34" charset="-122"/>
                <a:ea typeface="微软雅黑" panose="020B0503020204020204" pitchFamily="34" charset="-122"/>
              </a:rPr>
              <a:t>4700</a:t>
            </a:r>
            <a:r>
              <a:rPr lang="zh-CN" altLang="en-US" sz="2600" dirty="0">
                <a:latin typeface="微软雅黑" panose="020B0503020204020204" pitchFamily="34" charset="-122"/>
                <a:ea typeface="微软雅黑" panose="020B0503020204020204" pitchFamily="34" charset="-122"/>
              </a:rPr>
              <a:t>万加仑</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年</a:t>
            </a:r>
            <a:r>
              <a:rPr lang="en-US" altLang="en-US" sz="2600" baseline="30000" dirty="0">
                <a:latin typeface="微软雅黑" panose="020B0503020204020204" pitchFamily="34" charset="-122"/>
                <a:ea typeface="微软雅黑" panose="020B0503020204020204" pitchFamily="34" charset="-122"/>
              </a:rPr>
              <a:t>1</a:t>
            </a:r>
          </a:p>
          <a:p>
            <a:pPr>
              <a:lnSpc>
                <a:spcPct val="150000"/>
              </a:lnSpc>
            </a:pPr>
            <a:r>
              <a:rPr lang="en-US" altLang="zh-CN" sz="2600" dirty="0">
                <a:latin typeface="微软雅黑" panose="020B0503020204020204" pitchFamily="34" charset="-122"/>
                <a:ea typeface="微软雅黑" panose="020B0503020204020204" pitchFamily="34" charset="-122"/>
              </a:rPr>
              <a:t>43</a:t>
            </a:r>
            <a:r>
              <a:rPr lang="zh-CN" altLang="en-US" sz="2600" dirty="0">
                <a:latin typeface="微软雅黑" panose="020B0503020204020204" pitchFamily="34" charset="-122"/>
                <a:ea typeface="微软雅黑" panose="020B0503020204020204" pitchFamily="34" charset="-122"/>
              </a:rPr>
              <a:t>亿小时的时间被浪费</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间接影响：</a:t>
            </a:r>
            <a:r>
              <a:rPr lang="en-US" altLang="en-US" sz="2600" dirty="0">
                <a:latin typeface="微软雅黑" panose="020B0503020204020204" pitchFamily="34" charset="-122"/>
                <a:ea typeface="微软雅黑" panose="020B0503020204020204" pitchFamily="34" charset="-122"/>
              </a:rPr>
              <a:t> </a:t>
            </a:r>
          </a:p>
          <a:p>
            <a:pPr lvl="1">
              <a:lnSpc>
                <a:spcPct val="150000"/>
              </a:lnSpc>
            </a:pPr>
            <a:r>
              <a:rPr lang="zh-CN" altLang="en-US" sz="2200" dirty="0">
                <a:latin typeface="微软雅黑" panose="020B0503020204020204" pitchFamily="34" charset="-122"/>
                <a:ea typeface="微软雅黑" panose="020B0503020204020204" pitchFamily="34" charset="-122"/>
              </a:rPr>
              <a:t>空气污染，出行费用，等</a:t>
            </a:r>
            <a:endParaRPr lang="en-US" altLang="en-US" sz="2200" dirty="0">
              <a:latin typeface="微软雅黑" panose="020B0503020204020204" pitchFamily="34" charset="-122"/>
              <a:ea typeface="微软雅黑" panose="020B0503020204020204" pitchFamily="34" charset="-122"/>
            </a:endParaRPr>
          </a:p>
          <a:p>
            <a:pPr>
              <a:buFontTx/>
              <a:buNone/>
            </a:pPr>
            <a:endParaRPr lang="en-US" altLang="en-US" sz="2800" dirty="0"/>
          </a:p>
        </p:txBody>
      </p:sp>
      <p:sp>
        <p:nvSpPr>
          <p:cNvPr id="2" name="TextBox 1"/>
          <p:cNvSpPr txBox="1"/>
          <p:nvPr/>
        </p:nvSpPr>
        <p:spPr>
          <a:xfrm>
            <a:off x="1097280" y="6055004"/>
            <a:ext cx="6781800" cy="246221"/>
          </a:xfrm>
          <a:prstGeom prst="rect">
            <a:avLst/>
          </a:prstGeom>
          <a:noFill/>
        </p:spPr>
        <p:txBody>
          <a:bodyPr wrap="square" rtlCol="0">
            <a:spAutoFit/>
          </a:bodyPr>
          <a:lstStyle/>
          <a:p>
            <a:pPr marL="228600" indent="-228600">
              <a:buFont typeface="+mj-lt"/>
              <a:buAutoNum type="arabicPeriod"/>
            </a:pPr>
            <a:r>
              <a:rPr lang="en-US" sz="1000" dirty="0"/>
              <a:t>Texas A&amp;M 2012 Annual Urban Mobility Report</a:t>
            </a:r>
          </a:p>
        </p:txBody>
      </p:sp>
      <p:sp>
        <p:nvSpPr>
          <p:cNvPr id="6" name="Date Placeholder 5"/>
          <p:cNvSpPr>
            <a:spLocks noGrp="1"/>
          </p:cNvSpPr>
          <p:nvPr>
            <p:ph type="dt" sz="half" idx="10"/>
          </p:nvPr>
        </p:nvSpPr>
        <p:spPr/>
        <p:txBody>
          <a:bodyPr/>
          <a:lstStyle/>
          <a:p>
            <a:fld id="{3F714AC4-E9A4-477D-85EA-E4248087B775}" type="datetime1">
              <a:rPr lang="en-US" smtClean="0"/>
              <a:t>1/24/2021</a:t>
            </a:fld>
            <a:endParaRPr lang="en-US" dirty="0"/>
          </a:p>
        </p:txBody>
      </p:sp>
      <p:sp>
        <p:nvSpPr>
          <p:cNvPr id="7" name="Footer Placeholder 6"/>
          <p:cNvSpPr>
            <a:spLocks noGrp="1"/>
          </p:cNvSpPr>
          <p:nvPr>
            <p:ph type="ftr" sz="quarter" idx="11"/>
          </p:nvPr>
        </p:nvSpPr>
        <p:spPr/>
        <p:txBody>
          <a:bodyPr/>
          <a:lstStyle/>
          <a:p>
            <a:r>
              <a:rPr lang="en-US" dirty="0"/>
              <a:t>Transportation Big Data Analytics</a:t>
            </a:r>
          </a:p>
        </p:txBody>
      </p:sp>
      <p:sp>
        <p:nvSpPr>
          <p:cNvPr id="8" name="Slide Number Placeholder 7"/>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19673191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14117</TotalTime>
  <Words>6709</Words>
  <Application>Microsoft Office PowerPoint</Application>
  <PresentationFormat>宽屏</PresentationFormat>
  <Paragraphs>986</Paragraphs>
  <Slides>55</Slides>
  <Notes>52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0" baseType="lpstr">
      <vt:lpstr>HGMinchoB</vt:lpstr>
      <vt:lpstr>等线</vt:lpstr>
      <vt:lpstr>黑体</vt:lpstr>
      <vt:lpstr>宋体</vt:lpstr>
      <vt:lpstr>宋体</vt:lpstr>
      <vt:lpstr>微软雅黑</vt:lpstr>
      <vt:lpstr>Arial</vt:lpstr>
      <vt:lpstr>Calibri</vt:lpstr>
      <vt:lpstr>Calibri Light</vt:lpstr>
      <vt:lpstr>Comic Sans MS</vt:lpstr>
      <vt:lpstr>Tahoma</vt:lpstr>
      <vt:lpstr>Times New Roman</vt:lpstr>
      <vt:lpstr>Wingdings</vt:lpstr>
      <vt:lpstr>Retrospect</vt:lpstr>
      <vt:lpstr>Chart</vt:lpstr>
      <vt:lpstr>课程简介及概述</vt:lpstr>
      <vt:lpstr>教学团队</vt:lpstr>
      <vt:lpstr>本节大纲</vt:lpstr>
      <vt:lpstr>为什么开设这门课程？</vt:lpstr>
      <vt:lpstr>让我们来谈谈交通本身…</vt:lpstr>
      <vt:lpstr>交通工作者的挑战</vt:lpstr>
      <vt:lpstr>让我们来谈谈交通本身…</vt:lpstr>
      <vt:lpstr>现在…</vt:lpstr>
      <vt:lpstr>拥堵是全国性的问题</vt:lpstr>
      <vt:lpstr>数据对于现代交通至关重要</vt:lpstr>
      <vt:lpstr>为什么选择 ITS？</vt:lpstr>
      <vt:lpstr>那么，有哪些选择呢？</vt:lpstr>
      <vt:lpstr>减少需求</vt:lpstr>
      <vt:lpstr>增加供给</vt:lpstr>
      <vt:lpstr>ITS的作用</vt:lpstr>
      <vt:lpstr>总体效果</vt:lpstr>
      <vt:lpstr>ITS愿景</vt:lpstr>
      <vt:lpstr>我们需要交通信息</vt:lpstr>
      <vt:lpstr>交通数据的重要性</vt:lpstr>
      <vt:lpstr>紧急疏散</vt:lpstr>
      <vt:lpstr>先进的出行者信息系统</vt:lpstr>
      <vt:lpstr>交通数据的重要性</vt:lpstr>
      <vt:lpstr>交通数据的重要性</vt:lpstr>
      <vt:lpstr>交通数据的重要性</vt:lpstr>
      <vt:lpstr>交通数据的重要性</vt:lpstr>
      <vt:lpstr>交通数据的重要性</vt:lpstr>
      <vt:lpstr>交通数据的重要性</vt:lpstr>
      <vt:lpstr>交通数据的重要性</vt:lpstr>
      <vt:lpstr>交通数据的重要性</vt:lpstr>
      <vt:lpstr>数据对于ITS的成功至关重要</vt:lpstr>
      <vt:lpstr>数据来自哪里？</vt:lpstr>
      <vt:lpstr>我们什么时候会拥有完整的设备系统？?</vt:lpstr>
      <vt:lpstr>全国数据网络</vt:lpstr>
      <vt:lpstr>例：ATIS的系统架构</vt:lpstr>
      <vt:lpstr>为什么有中间程序？</vt:lpstr>
      <vt:lpstr>单线圈测量非常有用</vt:lpstr>
      <vt:lpstr>大西雅图地区的I-5线圈检测器</vt:lpstr>
      <vt:lpstr>结合其他数据源</vt:lpstr>
      <vt:lpstr>如何处理这些数据？</vt:lpstr>
      <vt:lpstr>其他数据来源呢？</vt:lpstr>
      <vt:lpstr>良好管理数据的好处？</vt:lpstr>
      <vt:lpstr>良好管理数据的好处？</vt:lpstr>
      <vt:lpstr>Extracting Useful Information</vt:lpstr>
      <vt:lpstr>数据可视化</vt:lpstr>
      <vt:lpstr>数据可视化的重要性</vt:lpstr>
      <vt:lpstr>数据可视化的重要性</vt:lpstr>
      <vt:lpstr>这是我们开设交通大数据分析课程的原因</vt:lpstr>
      <vt:lpstr>本课程包括哪些内容？</vt:lpstr>
      <vt:lpstr>数据管理概念和工具</vt:lpstr>
      <vt:lpstr>数据处理 &amp; 分析</vt:lpstr>
      <vt:lpstr>交通数据分析基础</vt:lpstr>
      <vt:lpstr>本课程是如何组织的？</vt:lpstr>
      <vt:lpstr>课程时间表</vt:lpstr>
      <vt:lpstr>作业和项目</vt:lpstr>
      <vt:lpstr>规定</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IV</dc:title>
  <dc:creator>Wenbo Zhu</dc:creator>
  <cp:lastModifiedBy>LYJ</cp:lastModifiedBy>
  <cp:revision>267</cp:revision>
  <dcterms:created xsi:type="dcterms:W3CDTF">2016-12-05T18:51:00Z</dcterms:created>
  <dcterms:modified xsi:type="dcterms:W3CDTF">2021-01-24T08:13:39Z</dcterms:modified>
</cp:coreProperties>
</file>